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60" r:id="rId4"/>
    <p:sldId id="261" r:id="rId5"/>
    <p:sldId id="258" r:id="rId6"/>
    <p:sldId id="259" r:id="rId7"/>
    <p:sldId id="262" r:id="rId8"/>
    <p:sldId id="263" r:id="rId9"/>
    <p:sldId id="266" r:id="rId10"/>
    <p:sldId id="265" r:id="rId11"/>
    <p:sldId id="264" r:id="rId12"/>
    <p:sldId id="267" r:id="rId13"/>
    <p:sldId id="269" r:id="rId14"/>
    <p:sldId id="270" r:id="rId15"/>
    <p:sldId id="271" r:id="rId16"/>
    <p:sldId id="272" r:id="rId17"/>
    <p:sldId id="273" r:id="rId18"/>
    <p:sldId id="274" r:id="rId19"/>
    <p:sldId id="275" r:id="rId20"/>
    <p:sldId id="276" r:id="rId21"/>
    <p:sldId id="277" r:id="rId22"/>
    <p:sldId id="278" r:id="rId23"/>
    <p:sldId id="281" r:id="rId24"/>
    <p:sldId id="279" r:id="rId25"/>
    <p:sldId id="282"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31" autoAdjust="0"/>
    <p:restoredTop sz="94660"/>
  </p:normalViewPr>
  <p:slideViewPr>
    <p:cSldViewPr>
      <p:cViewPr varScale="1">
        <p:scale>
          <a:sx n="110" d="100"/>
          <a:sy n="110" d="100"/>
        </p:scale>
        <p:origin x="-1632"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9D7E9-E651-4F4B-9D9E-6544E6174723}" type="datetimeFigureOut">
              <a:rPr lang="en-US" smtClean="0"/>
              <a:t>2/23/2011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37A7D8-ADBA-4002-9CAB-AFEAF75D83B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D37A7D8-ADBA-4002-9CAB-AFEAF75D83BD}" type="slidenum">
              <a:rPr lang="en-US" smtClean="0"/>
              <a:t>24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7BABE5-9A5B-4C22-B6D6-B87E2C3D8221}" type="datetimeFigureOut">
              <a:rPr lang="en-US" smtClean="0"/>
              <a:pPr/>
              <a:t>2/23/2011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2433-17DC-4FB3-B836-BD54E07AE81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7BABE5-9A5B-4C22-B6D6-B87E2C3D8221}" type="datetimeFigureOut">
              <a:rPr lang="en-US" smtClean="0"/>
              <a:pPr/>
              <a:t>2/23/2011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2433-17DC-4FB3-B836-BD54E07AE81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7BABE5-9A5B-4C22-B6D6-B87E2C3D8221}" type="datetimeFigureOut">
              <a:rPr lang="en-US" smtClean="0"/>
              <a:pPr/>
              <a:t>2/23/2011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2433-17DC-4FB3-B836-BD54E07AE81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7BABE5-9A5B-4C22-B6D6-B87E2C3D8221}" type="datetimeFigureOut">
              <a:rPr lang="en-US" smtClean="0"/>
              <a:pPr/>
              <a:t>2/23/2011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2433-17DC-4FB3-B836-BD54E07AE81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7BABE5-9A5B-4C22-B6D6-B87E2C3D8221}" type="datetimeFigureOut">
              <a:rPr lang="en-US" smtClean="0"/>
              <a:pPr/>
              <a:t>2/23/2011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2433-17DC-4FB3-B836-BD54E07AE81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7BABE5-9A5B-4C22-B6D6-B87E2C3D8221}" type="datetimeFigureOut">
              <a:rPr lang="en-US" smtClean="0"/>
              <a:pPr/>
              <a:t>2/23/2011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32433-17DC-4FB3-B836-BD54E07AE81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7BABE5-9A5B-4C22-B6D6-B87E2C3D8221}" type="datetimeFigureOut">
              <a:rPr lang="en-US" smtClean="0"/>
              <a:pPr/>
              <a:t>2/23/2011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732433-17DC-4FB3-B836-BD54E07AE81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7BABE5-9A5B-4C22-B6D6-B87E2C3D8221}" type="datetimeFigureOut">
              <a:rPr lang="en-US" smtClean="0"/>
              <a:pPr/>
              <a:t>2/23/2011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732433-17DC-4FB3-B836-BD54E07AE81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7BABE5-9A5B-4C22-B6D6-B87E2C3D8221}" type="datetimeFigureOut">
              <a:rPr lang="en-US" smtClean="0"/>
              <a:pPr/>
              <a:t>2/23/2011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732433-17DC-4FB3-B836-BD54E07AE81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7BABE5-9A5B-4C22-B6D6-B87E2C3D8221}" type="datetimeFigureOut">
              <a:rPr lang="en-US" smtClean="0"/>
              <a:pPr/>
              <a:t>2/23/2011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32433-17DC-4FB3-B836-BD54E07AE81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7BABE5-9A5B-4C22-B6D6-B87E2C3D8221}" type="datetimeFigureOut">
              <a:rPr lang="en-US" smtClean="0"/>
              <a:pPr/>
              <a:t>2/23/2011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32433-17DC-4FB3-B836-BD54E07AE81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7BABE5-9A5B-4C22-B6D6-B87E2C3D8221}" type="datetimeFigureOut">
              <a:rPr lang="en-US" smtClean="0"/>
              <a:pPr/>
              <a:t>2/23/2011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32433-17DC-4FB3-B836-BD54E07AE81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biology-online.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0"/>
            <a:ext cx="8534400" cy="2123658"/>
          </a:xfrm>
          <a:prstGeom prst="rect">
            <a:avLst/>
          </a:prstGeom>
          <a:noFill/>
        </p:spPr>
        <p:txBody>
          <a:bodyPr wrap="square" rtlCol="0">
            <a:spAutoFit/>
          </a:bodyPr>
          <a:lstStyle/>
          <a:p>
            <a:pPr algn="ctr"/>
            <a:r>
              <a:rPr lang="en-US" sz="4400" dirty="0" smtClean="0">
                <a:solidFill>
                  <a:schemeClr val="tx2"/>
                </a:solidFill>
                <a:latin typeface="Arial" pitchFamily="34" charset="0"/>
                <a:cs typeface="Arial" pitchFamily="34" charset="0"/>
              </a:rPr>
              <a:t>Model for </a:t>
            </a:r>
            <a:r>
              <a:rPr lang="en-US" sz="4400" dirty="0">
                <a:solidFill>
                  <a:schemeClr val="tx2"/>
                </a:solidFill>
                <a:latin typeface="Arial" pitchFamily="34" charset="0"/>
                <a:cs typeface="Arial" pitchFamily="34" charset="0"/>
              </a:rPr>
              <a:t>N</a:t>
            </a:r>
            <a:r>
              <a:rPr lang="en-US" sz="4400" dirty="0" smtClean="0">
                <a:solidFill>
                  <a:schemeClr val="tx2"/>
                </a:solidFill>
                <a:latin typeface="Arial" pitchFamily="34" charset="0"/>
                <a:cs typeface="Arial" pitchFamily="34" charset="0"/>
              </a:rPr>
              <a:t>itrogen </a:t>
            </a:r>
            <a:r>
              <a:rPr lang="en-US" sz="4400" dirty="0" smtClean="0">
                <a:solidFill>
                  <a:schemeClr val="tx2"/>
                </a:solidFill>
                <a:latin typeface="Arial" pitchFamily="34" charset="0"/>
                <a:cs typeface="Arial" pitchFamily="34" charset="0"/>
              </a:rPr>
              <a:t>Metabolism for </a:t>
            </a:r>
            <a:r>
              <a:rPr lang="en-US" sz="4400" i="1" dirty="0" err="1" smtClean="0">
                <a:solidFill>
                  <a:schemeClr val="tx2"/>
                </a:solidFill>
                <a:latin typeface="Arial" pitchFamily="34" charset="0"/>
                <a:cs typeface="Arial" pitchFamily="34" charset="0"/>
              </a:rPr>
              <a:t>Saccharomyces</a:t>
            </a:r>
            <a:r>
              <a:rPr lang="en-US" sz="4400" i="1" dirty="0" smtClean="0">
                <a:solidFill>
                  <a:schemeClr val="tx2"/>
                </a:solidFill>
                <a:latin typeface="Arial" pitchFamily="34" charset="0"/>
                <a:cs typeface="Arial" pitchFamily="34" charset="0"/>
              </a:rPr>
              <a:t> </a:t>
            </a:r>
            <a:r>
              <a:rPr lang="en-US" sz="4400" i="1" dirty="0" err="1" smtClean="0">
                <a:solidFill>
                  <a:schemeClr val="tx2"/>
                </a:solidFill>
                <a:latin typeface="Arial" pitchFamily="34" charset="0"/>
                <a:cs typeface="Arial" pitchFamily="34" charset="0"/>
              </a:rPr>
              <a:t>cerevisiae</a:t>
            </a:r>
            <a:r>
              <a:rPr lang="en-US" sz="4400" i="1" dirty="0" smtClean="0">
                <a:solidFill>
                  <a:schemeClr val="tx2"/>
                </a:solidFill>
                <a:latin typeface="Arial" pitchFamily="34" charset="0"/>
                <a:cs typeface="Arial" pitchFamily="34" charset="0"/>
              </a:rPr>
              <a:t> </a:t>
            </a:r>
            <a:r>
              <a:rPr lang="en-US" sz="4400" dirty="0" smtClean="0">
                <a:solidFill>
                  <a:schemeClr val="tx2"/>
                </a:solidFill>
                <a:latin typeface="Arial" pitchFamily="34" charset="0"/>
                <a:cs typeface="Arial" pitchFamily="34" charset="0"/>
              </a:rPr>
              <a:t>based </a:t>
            </a:r>
            <a:r>
              <a:rPr lang="en-US" sz="4400" dirty="0" smtClean="0">
                <a:solidFill>
                  <a:schemeClr val="tx2"/>
                </a:solidFill>
                <a:latin typeface="Arial" pitchFamily="34" charset="0"/>
                <a:cs typeface="Arial" pitchFamily="34" charset="0"/>
              </a:rPr>
              <a:t>on </a:t>
            </a:r>
            <a:r>
              <a:rPr lang="en-US" sz="4400" i="1" dirty="0" err="1" smtClean="0">
                <a:solidFill>
                  <a:schemeClr val="tx2"/>
                </a:solidFill>
                <a:latin typeface="Arial" pitchFamily="34" charset="0"/>
                <a:cs typeface="Arial" pitchFamily="34" charset="0"/>
              </a:rPr>
              <a:t>ter</a:t>
            </a:r>
            <a:r>
              <a:rPr lang="en-US" sz="4400" i="1" dirty="0" smtClean="0">
                <a:solidFill>
                  <a:schemeClr val="tx2"/>
                </a:solidFill>
                <a:latin typeface="Arial" pitchFamily="34" charset="0"/>
                <a:cs typeface="Arial" pitchFamily="34" charset="0"/>
              </a:rPr>
              <a:t> </a:t>
            </a:r>
            <a:r>
              <a:rPr lang="en-US" sz="4400" i="1" dirty="0" err="1" smtClean="0">
                <a:solidFill>
                  <a:schemeClr val="tx2"/>
                </a:solidFill>
                <a:latin typeface="Arial" pitchFamily="34" charset="0"/>
                <a:cs typeface="Arial" pitchFamily="34" charset="0"/>
              </a:rPr>
              <a:t>Schure</a:t>
            </a:r>
            <a:r>
              <a:rPr lang="en-US" sz="4400" i="1" dirty="0" smtClean="0">
                <a:solidFill>
                  <a:schemeClr val="tx2"/>
                </a:solidFill>
                <a:latin typeface="Arial" pitchFamily="34" charset="0"/>
                <a:cs typeface="Arial" pitchFamily="34" charset="0"/>
              </a:rPr>
              <a:t> et al. </a:t>
            </a:r>
            <a:r>
              <a:rPr lang="en-US" sz="4400" dirty="0" smtClean="0">
                <a:solidFill>
                  <a:schemeClr val="tx2"/>
                </a:solidFill>
                <a:latin typeface="Arial" pitchFamily="34" charset="0"/>
                <a:cs typeface="Arial" pitchFamily="34" charset="0"/>
              </a:rPr>
              <a:t>paper</a:t>
            </a:r>
            <a:endParaRPr lang="en-US" sz="4400" dirty="0">
              <a:solidFill>
                <a:schemeClr val="tx2"/>
              </a:solidFill>
              <a:latin typeface="Arial" pitchFamily="34" charset="0"/>
              <a:cs typeface="Arial" pitchFamily="34" charset="0"/>
            </a:endParaRPr>
          </a:p>
        </p:txBody>
      </p:sp>
      <p:sp>
        <p:nvSpPr>
          <p:cNvPr id="5" name="TextBox 4"/>
          <p:cNvSpPr txBox="1"/>
          <p:nvPr/>
        </p:nvSpPr>
        <p:spPr>
          <a:xfrm>
            <a:off x="1905000" y="3505200"/>
            <a:ext cx="5410200" cy="1723549"/>
          </a:xfrm>
          <a:prstGeom prst="rect">
            <a:avLst/>
          </a:prstGeom>
          <a:noFill/>
        </p:spPr>
        <p:txBody>
          <a:bodyPr wrap="square" rtlCol="0">
            <a:spAutoFit/>
          </a:bodyPr>
          <a:lstStyle/>
          <a:p>
            <a:pPr algn="ctr"/>
            <a:r>
              <a:rPr lang="en-US" sz="2800" dirty="0" err="1" smtClean="0">
                <a:latin typeface="Arial" pitchFamily="34" charset="0"/>
                <a:cs typeface="Arial" pitchFamily="34" charset="0"/>
              </a:rPr>
              <a:t>Alondra</a:t>
            </a:r>
            <a:r>
              <a:rPr lang="en-US" sz="2800" dirty="0" smtClean="0">
                <a:latin typeface="Arial" pitchFamily="34" charset="0"/>
                <a:cs typeface="Arial" pitchFamily="34" charset="0"/>
              </a:rPr>
              <a:t> Vega</a:t>
            </a:r>
          </a:p>
          <a:p>
            <a:pPr algn="ctr"/>
            <a:endParaRPr lang="en-US" dirty="0"/>
          </a:p>
          <a:p>
            <a:pPr algn="ctr"/>
            <a:r>
              <a:rPr lang="en-US" sz="2000" dirty="0" smtClean="0">
                <a:latin typeface="Arial" pitchFamily="34" charset="0"/>
                <a:cs typeface="Arial" pitchFamily="34" charset="0"/>
              </a:rPr>
              <a:t>Departments of Biology and Mathematics</a:t>
            </a:r>
          </a:p>
          <a:p>
            <a:pPr algn="ctr"/>
            <a:r>
              <a:rPr lang="en-US" sz="2000" dirty="0" smtClean="0">
                <a:latin typeface="Arial" pitchFamily="34" charset="0"/>
                <a:cs typeface="Arial" pitchFamily="34" charset="0"/>
              </a:rPr>
              <a:t>Loyola Marymount University</a:t>
            </a:r>
          </a:p>
          <a:p>
            <a:pPr algn="ctr"/>
            <a:r>
              <a:rPr lang="en-US" sz="2000" dirty="0" smtClean="0">
                <a:latin typeface="Arial" pitchFamily="34" charset="0"/>
                <a:cs typeface="Arial" pitchFamily="34" charset="0"/>
              </a:rPr>
              <a:t>February 24, 2011</a:t>
            </a:r>
            <a:endParaRPr lang="en-US" sz="2000"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46331"/>
          </a:xfrm>
          <a:prstGeom prst="rect">
            <a:avLst/>
          </a:prstGeom>
          <a:noFill/>
        </p:spPr>
        <p:txBody>
          <a:bodyPr wrap="square" rtlCol="0">
            <a:spAutoFit/>
          </a:bodyPr>
          <a:lstStyle/>
          <a:p>
            <a:r>
              <a:rPr lang="en-US" sz="3600" b="1" dirty="0" smtClean="0">
                <a:solidFill>
                  <a:schemeClr val="tx2"/>
                </a:solidFill>
                <a:latin typeface="Arial" pitchFamily="34" charset="0"/>
                <a:cs typeface="Arial" pitchFamily="34" charset="0"/>
              </a:rPr>
              <a:t>Background on </a:t>
            </a:r>
            <a:r>
              <a:rPr lang="en-US" sz="3600" b="1" dirty="0" err="1" smtClean="0">
                <a:solidFill>
                  <a:schemeClr val="tx2"/>
                </a:solidFill>
                <a:latin typeface="Arial" pitchFamily="34" charset="0"/>
                <a:cs typeface="Arial" pitchFamily="34" charset="0"/>
              </a:rPr>
              <a:t>Michaelis-Menten</a:t>
            </a:r>
            <a:r>
              <a:rPr lang="en-US" sz="3600" b="1" dirty="0" smtClean="0">
                <a:solidFill>
                  <a:schemeClr val="tx2"/>
                </a:solidFill>
                <a:latin typeface="Arial" pitchFamily="34" charset="0"/>
                <a:cs typeface="Arial" pitchFamily="34" charset="0"/>
              </a:rPr>
              <a:t> model</a:t>
            </a:r>
            <a:endParaRPr lang="en-US" sz="3600" dirty="0"/>
          </a:p>
        </p:txBody>
      </p:sp>
      <p:sp>
        <p:nvSpPr>
          <p:cNvPr id="5" name="TextBox 4"/>
          <p:cNvSpPr txBox="1"/>
          <p:nvPr/>
        </p:nvSpPr>
        <p:spPr>
          <a:xfrm>
            <a:off x="228600" y="914400"/>
            <a:ext cx="8686800" cy="2677656"/>
          </a:xfrm>
          <a:prstGeom prst="rect">
            <a:avLst/>
          </a:prstGeom>
          <a:noFill/>
        </p:spPr>
        <p:txBody>
          <a:bodyPr wrap="square" rtlCol="0">
            <a:spAutoFit/>
          </a:bodyPr>
          <a:lstStyle/>
          <a:p>
            <a:pPr>
              <a:buFont typeface="Arial" pitchFamily="34" charset="0"/>
              <a:buChar char="•"/>
            </a:pPr>
            <a:r>
              <a:rPr lang="en-US" sz="2400" dirty="0" smtClean="0">
                <a:latin typeface="Arial" pitchFamily="34" charset="0"/>
                <a:cs typeface="Arial" pitchFamily="34" charset="0"/>
              </a:rPr>
              <a:t> Why is the </a:t>
            </a:r>
            <a:r>
              <a:rPr lang="en-US" sz="2400" dirty="0" err="1" smtClean="0">
                <a:latin typeface="Arial" pitchFamily="34" charset="0"/>
                <a:cs typeface="Arial" pitchFamily="34" charset="0"/>
              </a:rPr>
              <a:t>Michaelis-Menten</a:t>
            </a:r>
            <a:r>
              <a:rPr lang="en-US" sz="2400" dirty="0" smtClean="0">
                <a:latin typeface="Arial" pitchFamily="34" charset="0"/>
                <a:cs typeface="Arial" pitchFamily="34" charset="0"/>
              </a:rPr>
              <a:t> model appropriate to use in this reaction?</a:t>
            </a:r>
          </a:p>
          <a:p>
            <a:r>
              <a:rPr lang="en-US" sz="2400" dirty="0" smtClean="0">
                <a:latin typeface="Arial" pitchFamily="34" charset="0"/>
                <a:cs typeface="Arial" pitchFamily="34" charset="0"/>
              </a:rPr>
              <a:t> </a:t>
            </a:r>
            <a:r>
              <a:rPr lang="en-US" sz="2400" dirty="0" smtClean="0">
                <a:latin typeface="Arial" pitchFamily="34" charset="0"/>
                <a:cs typeface="Arial" pitchFamily="34" charset="0"/>
              </a:rPr>
              <a:t>  - It is appropriate because it is a model of enzyme kinematics. This means that it relates the reaction rates and the concentration of the substrates.</a:t>
            </a:r>
          </a:p>
          <a:p>
            <a:pPr>
              <a:buFont typeface="Arial" pitchFamily="34" charset="0"/>
              <a:buChar char="•"/>
            </a:pPr>
            <a:r>
              <a:rPr lang="en-US" sz="2400" dirty="0" smtClean="0">
                <a:latin typeface="Arial" pitchFamily="34" charset="0"/>
                <a:cs typeface="Arial" pitchFamily="34" charset="0"/>
              </a:rPr>
              <a:t> </a:t>
            </a:r>
            <a:r>
              <a:rPr lang="en-US" sz="2400" dirty="0" smtClean="0">
                <a:latin typeface="Arial" pitchFamily="34" charset="0"/>
                <a:cs typeface="Arial" pitchFamily="34" charset="0"/>
              </a:rPr>
              <a:t>A </a:t>
            </a:r>
            <a:r>
              <a:rPr lang="en-US" sz="2400" dirty="0" smtClean="0">
                <a:solidFill>
                  <a:schemeClr val="tx2"/>
                </a:solidFill>
                <a:latin typeface="Arial" pitchFamily="34" charset="0"/>
                <a:cs typeface="Arial" pitchFamily="34" charset="0"/>
              </a:rPr>
              <a:t>substrate</a:t>
            </a:r>
            <a:r>
              <a:rPr lang="en-US" sz="2400" dirty="0" smtClean="0">
                <a:latin typeface="Arial" pitchFamily="34" charset="0"/>
                <a:cs typeface="Arial" pitchFamily="34" charset="0"/>
              </a:rPr>
              <a:t> is a substance that is acted upon an enzyme.</a:t>
            </a:r>
          </a:p>
          <a:p>
            <a:pPr>
              <a:buFont typeface="Arial" pitchFamily="34" charset="0"/>
              <a:buChar char="•"/>
            </a:pPr>
            <a:r>
              <a:rPr lang="en-US" sz="2400" dirty="0" smtClean="0">
                <a:latin typeface="Arial" pitchFamily="34" charset="0"/>
                <a:cs typeface="Arial" pitchFamily="34" charset="0"/>
              </a:rPr>
              <a:t> </a:t>
            </a:r>
            <a:r>
              <a:rPr lang="en-US" sz="2400" dirty="0" smtClean="0">
                <a:latin typeface="Arial" pitchFamily="34" charset="0"/>
                <a:cs typeface="Arial" pitchFamily="34" charset="0"/>
              </a:rPr>
              <a:t>A </a:t>
            </a:r>
            <a:r>
              <a:rPr lang="en-US" sz="2400" dirty="0" smtClean="0">
                <a:solidFill>
                  <a:schemeClr val="tx2"/>
                </a:solidFill>
                <a:latin typeface="Arial" pitchFamily="34" charset="0"/>
                <a:cs typeface="Arial" pitchFamily="34" charset="0"/>
              </a:rPr>
              <a:t>product</a:t>
            </a:r>
            <a:r>
              <a:rPr lang="en-US" sz="2400" dirty="0" smtClean="0">
                <a:latin typeface="Arial" pitchFamily="34" charset="0"/>
                <a:cs typeface="Arial" pitchFamily="34" charset="0"/>
              </a:rPr>
              <a:t> is anything that is produced.</a:t>
            </a:r>
            <a:endParaRPr lang="en-US" sz="2400" dirty="0">
              <a:latin typeface="Arial" pitchFamily="34" charset="0"/>
              <a:cs typeface="Arial" pitchFamily="34" charset="0"/>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4286250"/>
            <a:ext cx="5457825" cy="819150"/>
          </a:xfrm>
          <a:prstGeom prst="rect">
            <a:avLst/>
          </a:prstGeom>
          <a:noFill/>
        </p:spPr>
      </p:pic>
      <p:sp>
        <p:nvSpPr>
          <p:cNvPr id="1029" name="Rectangle 5"/>
          <p:cNvSpPr>
            <a:spLocks noChangeArrowheads="1"/>
          </p:cNvSpPr>
          <p:nvPr/>
        </p:nvSpPr>
        <p:spPr bwMode="auto">
          <a:xfrm>
            <a:off x="0" y="1276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31" name="Picture 7" descr="http://rds.yahoo.com/_ylt=A2KJke6pFmZN3Q8AbAujzbkF/SIG=11om1a9p1/EXP=1298564905/**http%3a/www.curvefit.com/1969e190.gif"/>
          <p:cNvPicPr>
            <a:picLocks noChangeAspect="1" noChangeArrowheads="1"/>
          </p:cNvPicPr>
          <p:nvPr/>
        </p:nvPicPr>
        <p:blipFill>
          <a:blip r:embed="rId3" cstate="print"/>
          <a:srcRect/>
          <a:stretch>
            <a:fillRect/>
          </a:stretch>
        </p:blipFill>
        <p:spPr bwMode="auto">
          <a:xfrm>
            <a:off x="5943600" y="4380948"/>
            <a:ext cx="3200400" cy="2172252"/>
          </a:xfrm>
          <a:prstGeom prst="rect">
            <a:avLst/>
          </a:prstGeom>
          <a:noFill/>
        </p:spPr>
      </p:pic>
      <p:sp>
        <p:nvSpPr>
          <p:cNvPr id="12" name="TextBox 11"/>
          <p:cNvSpPr txBox="1"/>
          <p:nvPr/>
        </p:nvSpPr>
        <p:spPr>
          <a:xfrm>
            <a:off x="0" y="4038600"/>
            <a:ext cx="2971800" cy="381000"/>
          </a:xfrm>
          <a:prstGeom prst="rect">
            <a:avLst/>
          </a:prstGeom>
          <a:noFill/>
        </p:spPr>
        <p:txBody>
          <a:bodyPr wrap="square" rtlCol="0">
            <a:spAutoFit/>
          </a:bodyPr>
          <a:lstStyle/>
          <a:p>
            <a:r>
              <a:rPr lang="en-US" dirty="0" err="1" smtClean="0">
                <a:latin typeface="Arial" pitchFamily="34" charset="0"/>
                <a:cs typeface="Arial" pitchFamily="34" charset="0"/>
              </a:rPr>
              <a:t>Michaelis-Menten</a:t>
            </a:r>
            <a:r>
              <a:rPr lang="en-US" dirty="0" smtClean="0">
                <a:latin typeface="Arial" pitchFamily="34" charset="0"/>
                <a:cs typeface="Arial" pitchFamily="34" charset="0"/>
              </a:rPr>
              <a:t> Equation</a:t>
            </a:r>
            <a:endParaRPr lang="en-US" dirty="0">
              <a:latin typeface="Arial" pitchFamily="34" charset="0"/>
              <a:cs typeface="Arial" pitchFamily="34" charset="0"/>
            </a:endParaRPr>
          </a:p>
        </p:txBody>
      </p:sp>
      <p:sp>
        <p:nvSpPr>
          <p:cNvPr id="13" name="TextBox 12"/>
          <p:cNvSpPr txBox="1"/>
          <p:nvPr/>
        </p:nvSpPr>
        <p:spPr>
          <a:xfrm>
            <a:off x="6324600" y="4038600"/>
            <a:ext cx="2667000" cy="584775"/>
          </a:xfrm>
          <a:prstGeom prst="rect">
            <a:avLst/>
          </a:prstGeom>
          <a:noFill/>
        </p:spPr>
        <p:txBody>
          <a:bodyPr wrap="square" rtlCol="0">
            <a:spAutoFit/>
          </a:bodyPr>
          <a:lstStyle/>
          <a:p>
            <a:r>
              <a:rPr lang="en-US" sz="1600" b="1" dirty="0" smtClean="0">
                <a:latin typeface="Arial" pitchFamily="34" charset="0"/>
                <a:cs typeface="Arial" pitchFamily="34" charset="0"/>
              </a:rPr>
              <a:t>Figure 1.</a:t>
            </a:r>
          </a:p>
          <a:p>
            <a:r>
              <a:rPr lang="en-US" sz="1600" dirty="0" err="1" smtClean="0">
                <a:latin typeface="Arial" pitchFamily="34" charset="0"/>
                <a:cs typeface="Arial" pitchFamily="34" charset="0"/>
              </a:rPr>
              <a:t>Michaelis-Menten</a:t>
            </a:r>
            <a:r>
              <a:rPr lang="en-US" sz="1600" dirty="0" smtClean="0">
                <a:latin typeface="Arial" pitchFamily="34" charset="0"/>
                <a:cs typeface="Arial" pitchFamily="34" charset="0"/>
              </a:rPr>
              <a:t> Graph</a:t>
            </a:r>
            <a:endParaRPr lang="en-US" sz="16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88392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Outline</a:t>
            </a:r>
            <a:endParaRPr lang="en-US" sz="3600" dirty="0">
              <a:solidFill>
                <a:schemeClr val="tx2"/>
              </a:solidFill>
              <a:latin typeface="Arial" pitchFamily="34" charset="0"/>
              <a:cs typeface="Arial" pitchFamily="34" charset="0"/>
            </a:endParaRPr>
          </a:p>
        </p:txBody>
      </p:sp>
      <p:sp>
        <p:nvSpPr>
          <p:cNvPr id="5" name="TextBox 4"/>
          <p:cNvSpPr txBox="1"/>
          <p:nvPr/>
        </p:nvSpPr>
        <p:spPr>
          <a:xfrm>
            <a:off x="0" y="1066800"/>
            <a:ext cx="8458200" cy="6186309"/>
          </a:xfrm>
          <a:prstGeom prst="rect">
            <a:avLst/>
          </a:prstGeom>
          <a:noFill/>
        </p:spPr>
        <p:txBody>
          <a:bodyPr wrap="square" rtlCol="0">
            <a:spAutoFit/>
          </a:bodyPr>
          <a:lstStyle/>
          <a:p>
            <a:pPr>
              <a:buFont typeface="Arial" pitchFamily="34" charset="0"/>
              <a:buChar char="•"/>
            </a:pPr>
            <a:r>
              <a:rPr lang="en-US" sz="2400" b="1" dirty="0" smtClean="0">
                <a:solidFill>
                  <a:schemeClr val="tx2"/>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Purpose of Model</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Background </a:t>
            </a:r>
            <a:r>
              <a:rPr lang="en-US" sz="2400" b="1" dirty="0" smtClean="0">
                <a:solidFill>
                  <a:schemeClr val="bg1">
                    <a:lumMod val="50000"/>
                  </a:schemeClr>
                </a:solidFill>
                <a:latin typeface="Arial" pitchFamily="34" charset="0"/>
                <a:cs typeface="Arial" pitchFamily="34" charset="0"/>
              </a:rPr>
              <a:t>on Nitrogen Metabolism</a:t>
            </a:r>
          </a:p>
          <a:p>
            <a:r>
              <a:rPr lang="en-US" sz="2400" dirty="0" smtClean="0">
                <a:solidFill>
                  <a:schemeClr val="bg1">
                    <a:lumMod val="50000"/>
                  </a:schemeClr>
                </a:solidFill>
                <a:latin typeface="Arial" pitchFamily="34" charset="0"/>
                <a:cs typeface="Arial" pitchFamily="34" charset="0"/>
              </a:rPr>
              <a:t>      -- Amino acids and enzymes used in reaction</a:t>
            </a:r>
          </a:p>
          <a:p>
            <a:r>
              <a:rPr lang="en-US" sz="2400" dirty="0" smtClean="0">
                <a:solidFill>
                  <a:schemeClr val="bg1">
                    <a:lumMod val="50000"/>
                  </a:schemeClr>
                </a:solidFill>
                <a:latin typeface="Arial" pitchFamily="34" charset="0"/>
                <a:cs typeface="Arial" pitchFamily="34" charset="0"/>
              </a:rPr>
              <a:t>      -- Genes involved in nitrogen metabolism</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Background on </a:t>
            </a:r>
            <a:r>
              <a:rPr lang="en-US" sz="2400" b="1" dirty="0" err="1" smtClean="0">
                <a:solidFill>
                  <a:schemeClr val="bg1">
                    <a:lumMod val="50000"/>
                  </a:schemeClr>
                </a:solidFill>
                <a:latin typeface="Arial" pitchFamily="34" charset="0"/>
                <a:cs typeface="Arial" pitchFamily="34" charset="0"/>
              </a:rPr>
              <a:t>Michaelis-Menten</a:t>
            </a:r>
            <a:r>
              <a:rPr lang="en-US" sz="2400" b="1" dirty="0" smtClean="0">
                <a:solidFill>
                  <a:schemeClr val="bg1">
                    <a:lumMod val="50000"/>
                  </a:schemeClr>
                </a:solidFill>
                <a:latin typeface="Arial" pitchFamily="34" charset="0"/>
                <a:cs typeface="Arial" pitchFamily="34" charset="0"/>
              </a:rPr>
              <a:t> model</a:t>
            </a:r>
          </a:p>
          <a:p>
            <a:r>
              <a:rPr lang="en-US" sz="2400" dirty="0" smtClean="0">
                <a:solidFill>
                  <a:schemeClr val="bg1">
                    <a:lumMod val="50000"/>
                  </a:schemeClr>
                </a:solidFill>
                <a:latin typeface="Arial" pitchFamily="34" charset="0"/>
                <a:cs typeface="Arial" pitchFamily="34" charset="0"/>
              </a:rPr>
              <a:t>      -- Substrates vs. Products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tx2"/>
                </a:solidFill>
                <a:latin typeface="Arial" pitchFamily="34" charset="0"/>
                <a:cs typeface="Arial" pitchFamily="34" charset="0"/>
              </a:rPr>
              <a:t>Demonstrate the model</a:t>
            </a:r>
          </a:p>
          <a:p>
            <a:r>
              <a:rPr lang="en-US" sz="2400" dirty="0" smtClean="0">
                <a:solidFill>
                  <a:schemeClr val="bg1">
                    <a:lumMod val="50000"/>
                  </a:schemeClr>
                </a:solidFill>
                <a:latin typeface="Arial" pitchFamily="34" charset="0"/>
                <a:cs typeface="Arial" pitchFamily="34" charset="0"/>
              </a:rPr>
              <a:t>      </a:t>
            </a:r>
            <a:r>
              <a:rPr lang="en-US" sz="2400" dirty="0" smtClean="0">
                <a:solidFill>
                  <a:schemeClr val="tx1">
                    <a:lumMod val="95000"/>
                    <a:lumOff val="5000"/>
                  </a:schemeClr>
                </a:solidFill>
                <a:latin typeface="Arial" pitchFamily="34" charset="0"/>
                <a:cs typeface="Arial" pitchFamily="34" charset="0"/>
              </a:rPr>
              <a:t>-- What plays a role and what was left out and why</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Describe differential equations</a:t>
            </a:r>
          </a:p>
          <a:p>
            <a:r>
              <a:rPr lang="en-US" sz="2400" dirty="0" smtClean="0">
                <a:solidFill>
                  <a:schemeClr val="bg1">
                    <a:lumMod val="50000"/>
                  </a:schemeClr>
                </a:solidFill>
                <a:latin typeface="Arial" pitchFamily="34" charset="0"/>
                <a:cs typeface="Arial" pitchFamily="34" charset="0"/>
              </a:rPr>
              <a:t>      -- State variables vs. Parameters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Show model runs and what they </a:t>
            </a:r>
            <a:r>
              <a:rPr lang="en-US" sz="2400" b="1" dirty="0" smtClean="0">
                <a:solidFill>
                  <a:schemeClr val="bg1">
                    <a:lumMod val="50000"/>
                  </a:schemeClr>
                </a:solidFill>
                <a:latin typeface="Arial" pitchFamily="34" charset="0"/>
                <a:cs typeface="Arial" pitchFamily="34" charset="0"/>
              </a:rPr>
              <a:t>mean</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Did the model work?</a:t>
            </a:r>
            <a:endParaRPr lang="en-US" sz="2400" b="1" dirty="0" smtClean="0">
              <a:solidFill>
                <a:schemeClr val="bg1">
                  <a:lumMod val="50000"/>
                </a:schemeClr>
              </a:solidFill>
              <a:latin typeface="Arial" pitchFamily="34" charset="0"/>
              <a:cs typeface="Arial" pitchFamily="34" charset="0"/>
            </a:endParaRP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Conclusion</a:t>
            </a:r>
            <a:endParaRPr lang="en-US" sz="2400" b="1" dirty="0" smtClean="0">
              <a:solidFill>
                <a:schemeClr val="bg1">
                  <a:lumMod val="50000"/>
                </a:schemeClr>
              </a:solidFill>
              <a:latin typeface="Arial" pitchFamily="34" charset="0"/>
              <a:cs typeface="Arial" pitchFamily="34" charset="0"/>
            </a:endParaRPr>
          </a:p>
          <a:p>
            <a:r>
              <a:rPr lang="en-US" sz="2400" dirty="0" smtClean="0">
                <a:solidFill>
                  <a:schemeClr val="bg1">
                    <a:lumMod val="50000"/>
                  </a:schemeClr>
                </a:solidFill>
                <a:latin typeface="Arial" pitchFamily="34" charset="0"/>
                <a:cs typeface="Arial" pitchFamily="34" charset="0"/>
              </a:rPr>
              <a:t>       --What the model means</a:t>
            </a:r>
          </a:p>
          <a:p>
            <a:r>
              <a:rPr lang="en-US" sz="2400" dirty="0" smtClean="0">
                <a:solidFill>
                  <a:schemeClr val="bg1">
                    <a:lumMod val="50000"/>
                  </a:schemeClr>
                </a:solidFill>
                <a:latin typeface="Arial" pitchFamily="34" charset="0"/>
                <a:cs typeface="Arial" pitchFamily="34" charset="0"/>
              </a:rPr>
              <a:t>       --Future Work</a:t>
            </a:r>
          </a:p>
          <a:p>
            <a:pPr>
              <a:buFont typeface="Arial" pitchFamily="34" charset="0"/>
              <a:buChar char="•"/>
            </a:pPr>
            <a:endParaRPr lang="en-US" dirty="0" smtClean="0"/>
          </a:p>
          <a:p>
            <a:r>
              <a:rPr lang="en-US" dirty="0" smtClean="0"/>
              <a:t>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srcRect/>
          <a:stretch>
            <a:fillRect/>
          </a:stretch>
        </p:blipFill>
        <p:spPr bwMode="auto">
          <a:xfrm>
            <a:off x="76200" y="1371600"/>
            <a:ext cx="8888413" cy="3733800"/>
          </a:xfrm>
          <a:prstGeom prst="rect">
            <a:avLst/>
          </a:prstGeom>
          <a:noFill/>
          <a:ln w="9525">
            <a:noFill/>
            <a:miter lim="800000"/>
            <a:headEnd/>
            <a:tailEnd/>
          </a:ln>
        </p:spPr>
      </p:pic>
      <p:sp>
        <p:nvSpPr>
          <p:cNvPr id="6" name="TextBox 4"/>
          <p:cNvSpPr txBox="1">
            <a:spLocks noChangeArrowheads="1"/>
          </p:cNvSpPr>
          <p:nvPr/>
        </p:nvSpPr>
        <p:spPr bwMode="auto">
          <a:xfrm>
            <a:off x="1143000" y="6335713"/>
            <a:ext cx="6737350" cy="369887"/>
          </a:xfrm>
          <a:prstGeom prst="rect">
            <a:avLst/>
          </a:prstGeom>
          <a:noFill/>
          <a:ln w="9525">
            <a:noFill/>
            <a:miter lim="800000"/>
            <a:headEnd/>
            <a:tailEnd/>
          </a:ln>
        </p:spPr>
        <p:txBody>
          <a:bodyPr wrap="none">
            <a:spAutoFit/>
          </a:bodyPr>
          <a:lstStyle/>
          <a:p>
            <a:r>
              <a:rPr lang="en-US" sz="1800" dirty="0"/>
              <a:t>van Riel &amp; Sontag (2006) </a:t>
            </a:r>
            <a:r>
              <a:rPr lang="en-US" sz="1800" i="1" dirty="0"/>
              <a:t>IEEE Proc.-Syst. Biol.</a:t>
            </a:r>
            <a:r>
              <a:rPr lang="en-US" sz="1800" dirty="0"/>
              <a:t> 153: 263-274</a:t>
            </a:r>
          </a:p>
        </p:txBody>
      </p:sp>
      <p:sp>
        <p:nvSpPr>
          <p:cNvPr id="7" name="TextBox 6"/>
          <p:cNvSpPr txBox="1"/>
          <p:nvPr/>
        </p:nvSpPr>
        <p:spPr>
          <a:xfrm>
            <a:off x="0" y="0"/>
            <a:ext cx="9144000" cy="646331"/>
          </a:xfrm>
          <a:prstGeom prst="rect">
            <a:avLst/>
          </a:prstGeom>
          <a:noFill/>
        </p:spPr>
        <p:txBody>
          <a:bodyPr wrap="square" rtlCol="0">
            <a:spAutoFit/>
          </a:bodyPr>
          <a:lstStyle/>
          <a:p>
            <a:r>
              <a:rPr lang="en-US" sz="3600" dirty="0" smtClean="0">
                <a:solidFill>
                  <a:schemeClr val="bg1">
                    <a:lumMod val="50000"/>
                  </a:schemeClr>
                </a:solidFill>
                <a:latin typeface="Arial" pitchFamily="34" charset="0"/>
                <a:cs typeface="Arial" pitchFamily="34" charset="0"/>
              </a:rPr>
              <a:t> </a:t>
            </a:r>
            <a:r>
              <a:rPr lang="en-US" sz="3600" b="1" dirty="0" smtClean="0">
                <a:solidFill>
                  <a:schemeClr val="tx2"/>
                </a:solidFill>
                <a:latin typeface="Arial" pitchFamily="34" charset="0"/>
                <a:cs typeface="Arial" pitchFamily="34" charset="0"/>
              </a:rPr>
              <a:t>Demonstrate the </a:t>
            </a:r>
            <a:r>
              <a:rPr lang="en-US" sz="3600" b="1" dirty="0" smtClean="0">
                <a:solidFill>
                  <a:schemeClr val="tx2"/>
                </a:solidFill>
                <a:latin typeface="Arial" pitchFamily="34" charset="0"/>
                <a:cs typeface="Arial" pitchFamily="34" charset="0"/>
              </a:rPr>
              <a:t>model</a:t>
            </a:r>
            <a:endParaRPr lang="en-US" sz="3600" b="1" dirty="0" smtClean="0">
              <a:solidFill>
                <a:schemeClr val="tx2"/>
              </a:solidFill>
              <a:latin typeface="Arial" pitchFamily="34" charset="0"/>
              <a:cs typeface="Arial" pitchFamily="34" charset="0"/>
            </a:endParaRPr>
          </a:p>
        </p:txBody>
      </p:sp>
      <p:sp>
        <p:nvSpPr>
          <p:cNvPr id="8" name="Oval 7"/>
          <p:cNvSpPr/>
          <p:nvPr/>
        </p:nvSpPr>
        <p:spPr>
          <a:xfrm>
            <a:off x="3657600" y="1295400"/>
            <a:ext cx="1371600" cy="457200"/>
          </a:xfrm>
          <a:prstGeom prst="ellipse">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943600" y="1219200"/>
            <a:ext cx="1447800" cy="609600"/>
          </a:xfrm>
          <a:prstGeom prst="ellipse">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819400" y="3962400"/>
            <a:ext cx="1143000" cy="990600"/>
          </a:xfrm>
          <a:prstGeom prst="ellipse">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76200" y="3810000"/>
            <a:ext cx="1371600" cy="381000"/>
          </a:xfrm>
          <a:prstGeom prst="ellipse">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88392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Outline</a:t>
            </a:r>
            <a:endParaRPr lang="en-US" sz="3600" dirty="0">
              <a:solidFill>
                <a:schemeClr val="tx2"/>
              </a:solidFill>
              <a:latin typeface="Arial" pitchFamily="34" charset="0"/>
              <a:cs typeface="Arial" pitchFamily="34" charset="0"/>
            </a:endParaRPr>
          </a:p>
        </p:txBody>
      </p:sp>
      <p:sp>
        <p:nvSpPr>
          <p:cNvPr id="5" name="TextBox 4"/>
          <p:cNvSpPr txBox="1"/>
          <p:nvPr/>
        </p:nvSpPr>
        <p:spPr>
          <a:xfrm>
            <a:off x="0" y="1066800"/>
            <a:ext cx="8458200" cy="6186309"/>
          </a:xfrm>
          <a:prstGeom prst="rect">
            <a:avLst/>
          </a:prstGeom>
          <a:noFill/>
        </p:spPr>
        <p:txBody>
          <a:bodyPr wrap="square" rtlCol="0">
            <a:spAutoFit/>
          </a:bodyPr>
          <a:lstStyle/>
          <a:p>
            <a:pPr>
              <a:buFont typeface="Arial" pitchFamily="34" charset="0"/>
              <a:buChar char="•"/>
            </a:pPr>
            <a:r>
              <a:rPr lang="en-US" sz="2400" b="1" dirty="0" smtClean="0">
                <a:solidFill>
                  <a:schemeClr val="tx2"/>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Purpose of Model</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Background </a:t>
            </a:r>
            <a:r>
              <a:rPr lang="en-US" sz="2400" b="1" dirty="0" smtClean="0">
                <a:solidFill>
                  <a:schemeClr val="bg1">
                    <a:lumMod val="50000"/>
                  </a:schemeClr>
                </a:solidFill>
                <a:latin typeface="Arial" pitchFamily="34" charset="0"/>
                <a:cs typeface="Arial" pitchFamily="34" charset="0"/>
              </a:rPr>
              <a:t>on Nitrogen Metabolism</a:t>
            </a:r>
          </a:p>
          <a:p>
            <a:r>
              <a:rPr lang="en-US" sz="2400" dirty="0" smtClean="0">
                <a:solidFill>
                  <a:schemeClr val="bg1">
                    <a:lumMod val="50000"/>
                  </a:schemeClr>
                </a:solidFill>
                <a:latin typeface="Arial" pitchFamily="34" charset="0"/>
                <a:cs typeface="Arial" pitchFamily="34" charset="0"/>
              </a:rPr>
              <a:t>      -- Amino acids and enzymes used in reaction</a:t>
            </a:r>
          </a:p>
          <a:p>
            <a:r>
              <a:rPr lang="en-US" sz="2400" dirty="0" smtClean="0">
                <a:solidFill>
                  <a:schemeClr val="bg1">
                    <a:lumMod val="50000"/>
                  </a:schemeClr>
                </a:solidFill>
                <a:latin typeface="Arial" pitchFamily="34" charset="0"/>
                <a:cs typeface="Arial" pitchFamily="34" charset="0"/>
              </a:rPr>
              <a:t>      -- Genes involved in nitrogen metabolism</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Background on </a:t>
            </a:r>
            <a:r>
              <a:rPr lang="en-US" sz="2400" b="1" dirty="0" err="1" smtClean="0">
                <a:solidFill>
                  <a:schemeClr val="bg1">
                    <a:lumMod val="50000"/>
                  </a:schemeClr>
                </a:solidFill>
                <a:latin typeface="Arial" pitchFamily="34" charset="0"/>
                <a:cs typeface="Arial" pitchFamily="34" charset="0"/>
              </a:rPr>
              <a:t>Michaelis-Menten</a:t>
            </a:r>
            <a:r>
              <a:rPr lang="en-US" sz="2400" b="1" dirty="0" smtClean="0">
                <a:solidFill>
                  <a:schemeClr val="bg1">
                    <a:lumMod val="50000"/>
                  </a:schemeClr>
                </a:solidFill>
                <a:latin typeface="Arial" pitchFamily="34" charset="0"/>
                <a:cs typeface="Arial" pitchFamily="34" charset="0"/>
              </a:rPr>
              <a:t> model</a:t>
            </a:r>
          </a:p>
          <a:p>
            <a:r>
              <a:rPr lang="en-US" sz="2400" dirty="0" smtClean="0">
                <a:solidFill>
                  <a:schemeClr val="bg1">
                    <a:lumMod val="50000"/>
                  </a:schemeClr>
                </a:solidFill>
                <a:latin typeface="Arial" pitchFamily="34" charset="0"/>
                <a:cs typeface="Arial" pitchFamily="34" charset="0"/>
              </a:rPr>
              <a:t>      -- Substrates vs. Products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Demonstrate the model</a:t>
            </a:r>
          </a:p>
          <a:p>
            <a:r>
              <a:rPr lang="en-US" sz="2400" dirty="0" smtClean="0">
                <a:solidFill>
                  <a:schemeClr val="bg1">
                    <a:lumMod val="50000"/>
                  </a:schemeClr>
                </a:solidFill>
                <a:latin typeface="Arial" pitchFamily="34" charset="0"/>
                <a:cs typeface="Arial" pitchFamily="34" charset="0"/>
              </a:rPr>
              <a:t>      -- What plays a role and what was left out and why</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tx2"/>
                </a:solidFill>
                <a:latin typeface="Arial" pitchFamily="34" charset="0"/>
                <a:cs typeface="Arial" pitchFamily="34" charset="0"/>
              </a:rPr>
              <a:t>Describe differential equations</a:t>
            </a:r>
          </a:p>
          <a:p>
            <a:r>
              <a:rPr lang="en-US" sz="2400" dirty="0" smtClean="0">
                <a:latin typeface="Arial" pitchFamily="34" charset="0"/>
                <a:cs typeface="Arial" pitchFamily="34" charset="0"/>
              </a:rPr>
              <a:t>      -- State variables vs. Parameters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Show model runs and what they </a:t>
            </a:r>
            <a:r>
              <a:rPr lang="en-US" sz="2400" b="1" dirty="0" smtClean="0">
                <a:solidFill>
                  <a:schemeClr val="bg1">
                    <a:lumMod val="50000"/>
                  </a:schemeClr>
                </a:solidFill>
                <a:latin typeface="Arial" pitchFamily="34" charset="0"/>
                <a:cs typeface="Arial" pitchFamily="34" charset="0"/>
              </a:rPr>
              <a:t>mean</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Did the model work?</a:t>
            </a:r>
            <a:endParaRPr lang="en-US" sz="2400" b="1" dirty="0" smtClean="0">
              <a:solidFill>
                <a:schemeClr val="bg1">
                  <a:lumMod val="50000"/>
                </a:schemeClr>
              </a:solidFill>
              <a:latin typeface="Arial" pitchFamily="34" charset="0"/>
              <a:cs typeface="Arial" pitchFamily="34" charset="0"/>
            </a:endParaRP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Conclusion</a:t>
            </a:r>
            <a:endParaRPr lang="en-US" sz="2400" b="1" dirty="0" smtClean="0">
              <a:solidFill>
                <a:schemeClr val="bg1">
                  <a:lumMod val="50000"/>
                </a:schemeClr>
              </a:solidFill>
              <a:latin typeface="Arial" pitchFamily="34" charset="0"/>
              <a:cs typeface="Arial" pitchFamily="34" charset="0"/>
            </a:endParaRPr>
          </a:p>
          <a:p>
            <a:r>
              <a:rPr lang="en-US" sz="2400" dirty="0" smtClean="0">
                <a:solidFill>
                  <a:schemeClr val="bg1">
                    <a:lumMod val="50000"/>
                  </a:schemeClr>
                </a:solidFill>
                <a:latin typeface="Arial" pitchFamily="34" charset="0"/>
                <a:cs typeface="Arial" pitchFamily="34" charset="0"/>
              </a:rPr>
              <a:t>       --What the model means</a:t>
            </a:r>
          </a:p>
          <a:p>
            <a:r>
              <a:rPr lang="en-US" sz="2400" dirty="0" smtClean="0">
                <a:solidFill>
                  <a:schemeClr val="bg1">
                    <a:lumMod val="50000"/>
                  </a:schemeClr>
                </a:solidFill>
                <a:latin typeface="Arial" pitchFamily="34" charset="0"/>
                <a:cs typeface="Arial" pitchFamily="34" charset="0"/>
              </a:rPr>
              <a:t>       --Future Work</a:t>
            </a:r>
          </a:p>
          <a:p>
            <a:pPr>
              <a:buFont typeface="Arial" pitchFamily="34" charset="0"/>
              <a:buChar char="•"/>
            </a:pPr>
            <a:endParaRPr lang="en-US" dirty="0" smtClean="0"/>
          </a:p>
          <a:p>
            <a:r>
              <a:rPr lang="en-US" dirty="0" smtClean="0"/>
              <a:t>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46331"/>
          </a:xfrm>
          <a:prstGeom prst="rect">
            <a:avLst/>
          </a:prstGeom>
          <a:noFill/>
        </p:spPr>
        <p:txBody>
          <a:bodyPr wrap="square" rtlCol="0">
            <a:spAutoFit/>
          </a:bodyPr>
          <a:lstStyle/>
          <a:p>
            <a:pPr algn="ctr"/>
            <a:r>
              <a:rPr lang="en-US" sz="3600" dirty="0" smtClean="0">
                <a:solidFill>
                  <a:schemeClr val="tx2"/>
                </a:solidFill>
              </a:rPr>
              <a:t>System of Differential Equations</a:t>
            </a:r>
            <a:endParaRPr lang="en-US" sz="3600" dirty="0">
              <a:solidFill>
                <a:schemeClr val="tx2"/>
              </a:solidFill>
            </a:endParaRPr>
          </a:p>
        </p:txBody>
      </p:sp>
      <p:sp>
        <p:nvSpPr>
          <p:cNvPr id="24584" name="Rectangle 8"/>
          <p:cNvSpPr>
            <a:spLocks noChangeArrowheads="1"/>
          </p:cNvSpPr>
          <p:nvPr/>
        </p:nvSpPr>
        <p:spPr bwMode="auto">
          <a:xfrm>
            <a:off x="4479634"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a:endParaRPr lang="en-US"/>
          </a:p>
        </p:txBody>
      </p:sp>
      <p:sp>
        <p:nvSpPr>
          <p:cNvPr id="24585" name="Rectangle 9"/>
          <p:cNvSpPr>
            <a:spLocks noChangeArrowheads="1"/>
          </p:cNvSpPr>
          <p:nvPr/>
        </p:nvSpPr>
        <p:spPr bwMode="auto">
          <a:xfrm>
            <a:off x="4479634" y="1520309"/>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587" name="Rectangle 11"/>
          <p:cNvSpPr>
            <a:spLocks noChangeArrowheads="1"/>
          </p:cNvSpPr>
          <p:nvPr/>
        </p:nvSpPr>
        <p:spPr bwMode="auto">
          <a:xfrm>
            <a:off x="4479634"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a:endParaRPr lang="en-US"/>
          </a:p>
        </p:txBody>
      </p:sp>
      <p:sp>
        <p:nvSpPr>
          <p:cNvPr id="24588" name="Rectangle 12"/>
          <p:cNvSpPr>
            <a:spLocks noChangeArrowheads="1"/>
          </p:cNvSpPr>
          <p:nvPr/>
        </p:nvSpPr>
        <p:spPr bwMode="auto">
          <a:xfrm>
            <a:off x="4479634" y="59638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590" name="Rectangle 14"/>
          <p:cNvSpPr>
            <a:spLocks noChangeArrowheads="1"/>
          </p:cNvSpPr>
          <p:nvPr/>
        </p:nvSpPr>
        <p:spPr bwMode="auto">
          <a:xfrm>
            <a:off x="4479634"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a:endParaRPr lang="en-US"/>
          </a:p>
        </p:txBody>
      </p:sp>
      <p:pic>
        <p:nvPicPr>
          <p:cNvPr id="24589" name="Picture 1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 y="1028698"/>
            <a:ext cx="7239001" cy="974481"/>
          </a:xfrm>
          <a:prstGeom prst="rect">
            <a:avLst/>
          </a:prstGeom>
          <a:noFill/>
        </p:spPr>
      </p:pic>
      <p:sp>
        <p:nvSpPr>
          <p:cNvPr id="24591" name="Rectangle 15"/>
          <p:cNvSpPr>
            <a:spLocks noChangeArrowheads="1"/>
          </p:cNvSpPr>
          <p:nvPr/>
        </p:nvSpPr>
        <p:spPr bwMode="auto">
          <a:xfrm>
            <a:off x="4479634" y="10726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593" name="Rectangle 17"/>
          <p:cNvSpPr>
            <a:spLocks noChangeArrowheads="1"/>
          </p:cNvSpPr>
          <p:nvPr/>
        </p:nvSpPr>
        <p:spPr bwMode="auto">
          <a:xfrm>
            <a:off x="4479634"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a:endParaRPr lang="en-US"/>
          </a:p>
        </p:txBody>
      </p:sp>
      <p:pic>
        <p:nvPicPr>
          <p:cNvPr id="24592" name="Picture 16"/>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2362200"/>
            <a:ext cx="6781800" cy="1369402"/>
          </a:xfrm>
          <a:prstGeom prst="rect">
            <a:avLst/>
          </a:prstGeom>
          <a:noFill/>
        </p:spPr>
      </p:pic>
      <p:sp>
        <p:nvSpPr>
          <p:cNvPr id="24594" name="Rectangle 18"/>
          <p:cNvSpPr>
            <a:spLocks noChangeArrowheads="1"/>
          </p:cNvSpPr>
          <p:nvPr/>
        </p:nvSpPr>
        <p:spPr bwMode="auto">
          <a:xfrm>
            <a:off x="4479634" y="170128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598" name="Rectangle 22"/>
          <p:cNvSpPr>
            <a:spLocks noChangeArrowheads="1"/>
          </p:cNvSpPr>
          <p:nvPr/>
        </p:nvSpPr>
        <p:spPr bwMode="auto">
          <a:xfrm>
            <a:off x="4479634"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a:endParaRPr lang="en-US"/>
          </a:p>
        </p:txBody>
      </p:sp>
      <p:pic>
        <p:nvPicPr>
          <p:cNvPr id="24597" name="Picture 2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0" y="4161692"/>
            <a:ext cx="7010400" cy="943708"/>
          </a:xfrm>
          <a:prstGeom prst="rect">
            <a:avLst/>
          </a:prstGeom>
          <a:noFill/>
        </p:spPr>
      </p:pic>
      <p:sp>
        <p:nvSpPr>
          <p:cNvPr id="24599" name="Rectangle 23"/>
          <p:cNvSpPr>
            <a:spLocks noChangeArrowheads="1"/>
          </p:cNvSpPr>
          <p:nvPr/>
        </p:nvSpPr>
        <p:spPr bwMode="auto">
          <a:xfrm>
            <a:off x="4479634" y="10726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601" name="Rectangle 25"/>
          <p:cNvSpPr>
            <a:spLocks noChangeArrowheads="1"/>
          </p:cNvSpPr>
          <p:nvPr/>
        </p:nvSpPr>
        <p:spPr bwMode="auto">
          <a:xfrm>
            <a:off x="4479634"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a:endParaRPr lang="en-US"/>
          </a:p>
        </p:txBody>
      </p:sp>
      <p:pic>
        <p:nvPicPr>
          <p:cNvPr id="24600" name="Picture 24"/>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0" y="5638800"/>
            <a:ext cx="5943600" cy="800100"/>
          </a:xfrm>
          <a:prstGeom prst="rect">
            <a:avLst/>
          </a:prstGeom>
          <a:noFill/>
        </p:spPr>
      </p:pic>
      <p:sp>
        <p:nvSpPr>
          <p:cNvPr id="24602" name="Rectangle 26"/>
          <p:cNvSpPr>
            <a:spLocks noChangeArrowheads="1"/>
          </p:cNvSpPr>
          <p:nvPr/>
        </p:nvSpPr>
        <p:spPr bwMode="auto">
          <a:xfrm>
            <a:off x="4479634" y="10726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State Variables vs. </a:t>
            </a:r>
            <a:r>
              <a:rPr lang="en-US" sz="3600" dirty="0" smtClean="0">
                <a:solidFill>
                  <a:schemeClr val="tx2"/>
                </a:solidFill>
                <a:latin typeface="Arial" pitchFamily="34" charset="0"/>
                <a:cs typeface="Arial" pitchFamily="34" charset="0"/>
              </a:rPr>
              <a:t>P</a:t>
            </a:r>
            <a:r>
              <a:rPr lang="en-US" sz="3600" dirty="0" smtClean="0">
                <a:solidFill>
                  <a:schemeClr val="tx2"/>
                </a:solidFill>
                <a:latin typeface="Arial" pitchFamily="34" charset="0"/>
                <a:cs typeface="Arial" pitchFamily="34" charset="0"/>
              </a:rPr>
              <a:t>arameters</a:t>
            </a:r>
            <a:endParaRPr lang="en-US" sz="3600" dirty="0">
              <a:solidFill>
                <a:schemeClr val="tx2"/>
              </a:solidFill>
              <a:latin typeface="Arial" pitchFamily="34" charset="0"/>
              <a:cs typeface="Arial" pitchFamily="34" charset="0"/>
            </a:endParaRPr>
          </a:p>
        </p:txBody>
      </p:sp>
      <p:sp>
        <p:nvSpPr>
          <p:cNvPr id="5" name="TextBox 4"/>
          <p:cNvSpPr txBox="1"/>
          <p:nvPr/>
        </p:nvSpPr>
        <p:spPr>
          <a:xfrm>
            <a:off x="0" y="990600"/>
            <a:ext cx="9144000" cy="1569660"/>
          </a:xfrm>
          <a:prstGeom prst="rect">
            <a:avLst/>
          </a:prstGeom>
          <a:noFill/>
        </p:spPr>
        <p:txBody>
          <a:bodyPr wrap="square" rtlCol="0">
            <a:spAutoFit/>
          </a:bodyPr>
          <a:lstStyle/>
          <a:p>
            <a:pPr>
              <a:buFont typeface="Arial" pitchFamily="34" charset="0"/>
              <a:buChar char="•"/>
            </a:pPr>
            <a:r>
              <a:rPr lang="en-US" sz="2400" dirty="0" smtClean="0">
                <a:latin typeface="Arial" pitchFamily="34" charset="0"/>
                <a:cs typeface="Arial" pitchFamily="34" charset="0"/>
              </a:rPr>
              <a:t> A </a:t>
            </a:r>
            <a:r>
              <a:rPr lang="en-US" sz="2400" dirty="0" smtClean="0">
                <a:solidFill>
                  <a:schemeClr val="tx2"/>
                </a:solidFill>
                <a:latin typeface="Arial" pitchFamily="34" charset="0"/>
                <a:cs typeface="Arial" pitchFamily="34" charset="0"/>
              </a:rPr>
              <a:t>state variable </a:t>
            </a:r>
            <a:r>
              <a:rPr lang="en-US" sz="2400" dirty="0" smtClean="0">
                <a:latin typeface="Arial" pitchFamily="34" charset="0"/>
                <a:cs typeface="Arial" pitchFamily="34" charset="0"/>
              </a:rPr>
              <a:t>is a variable who is independent, it does not rely on other variables.</a:t>
            </a:r>
          </a:p>
          <a:p>
            <a:pPr>
              <a:buFont typeface="Arial" pitchFamily="34" charset="0"/>
              <a:buChar char="•"/>
            </a:pPr>
            <a:r>
              <a:rPr lang="en-US" sz="2400" dirty="0" smtClean="0">
                <a:latin typeface="Arial" pitchFamily="34" charset="0"/>
                <a:cs typeface="Arial" pitchFamily="34" charset="0"/>
              </a:rPr>
              <a:t> A </a:t>
            </a:r>
            <a:r>
              <a:rPr lang="en-US" sz="2400" dirty="0" smtClean="0">
                <a:solidFill>
                  <a:schemeClr val="tx2"/>
                </a:solidFill>
                <a:latin typeface="Arial" pitchFamily="34" charset="0"/>
                <a:cs typeface="Arial" pitchFamily="34" charset="0"/>
              </a:rPr>
              <a:t>parameter</a:t>
            </a:r>
            <a:r>
              <a:rPr lang="en-US" sz="2400" dirty="0" smtClean="0">
                <a:latin typeface="Arial" pitchFamily="34" charset="0"/>
                <a:cs typeface="Arial" pitchFamily="34" charset="0"/>
              </a:rPr>
              <a:t> </a:t>
            </a:r>
            <a:r>
              <a:rPr lang="en-US" sz="2400" dirty="0" smtClean="0">
                <a:latin typeface="Arial" pitchFamily="34" charset="0"/>
                <a:cs typeface="Arial" pitchFamily="34" charset="0"/>
              </a:rPr>
              <a:t>is a variable whose quantity </a:t>
            </a:r>
            <a:r>
              <a:rPr lang="en-US" sz="2400" dirty="0" smtClean="0">
                <a:latin typeface="Arial" pitchFamily="34" charset="0"/>
                <a:cs typeface="Arial" pitchFamily="34" charset="0"/>
              </a:rPr>
              <a:t>or </a:t>
            </a:r>
            <a:r>
              <a:rPr lang="en-US" sz="2400" dirty="0" smtClean="0">
                <a:latin typeface="Arial" pitchFamily="34" charset="0"/>
                <a:cs typeface="Arial" pitchFamily="34" charset="0"/>
              </a:rPr>
              <a:t>function </a:t>
            </a:r>
            <a:r>
              <a:rPr lang="en-US" sz="2400" dirty="0" smtClean="0">
                <a:latin typeface="Arial" pitchFamily="34" charset="0"/>
                <a:cs typeface="Arial" pitchFamily="34" charset="0"/>
              </a:rPr>
              <a:t>cannot itself be precisely determined by direct </a:t>
            </a:r>
            <a:r>
              <a:rPr lang="en-US" sz="2400" dirty="0" smtClean="0">
                <a:latin typeface="Arial" pitchFamily="34" charset="0"/>
                <a:cs typeface="Arial" pitchFamily="34" charset="0"/>
              </a:rPr>
              <a:t>methods.</a:t>
            </a:r>
            <a:endParaRPr lang="en-US" sz="2400" dirty="0">
              <a:latin typeface="Arial" pitchFamily="34" charset="0"/>
              <a:cs typeface="Arial" pitchFamily="34" charset="0"/>
            </a:endParaRPr>
          </a:p>
        </p:txBody>
      </p:sp>
      <p:graphicFrame>
        <p:nvGraphicFramePr>
          <p:cNvPr id="8" name="Table 7"/>
          <p:cNvGraphicFramePr>
            <a:graphicFrameLocks noGrp="1"/>
          </p:cNvGraphicFramePr>
          <p:nvPr/>
        </p:nvGraphicFramePr>
        <p:xfrm>
          <a:off x="1600200" y="2743200"/>
          <a:ext cx="6096000" cy="323596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US" dirty="0" smtClean="0">
                          <a:solidFill>
                            <a:schemeClr val="tx1"/>
                          </a:solidFill>
                        </a:rPr>
                        <a:t>State Variables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solidFill>
                            <a:schemeClr val="tx1"/>
                          </a:solidFill>
                        </a:rPr>
                        <a:t>Parameters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dirty="0" smtClean="0">
                          <a:solidFill>
                            <a:schemeClr val="tx1"/>
                          </a:solidFill>
                        </a:rPr>
                        <a:t>Glutamine</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solidFill>
                            <a:schemeClr val="tx1"/>
                          </a:solidFill>
                        </a:rPr>
                        <a:t>V1</a:t>
                      </a:r>
                      <a:r>
                        <a:rPr lang="en-US" baseline="0" dirty="0" smtClean="0">
                          <a:solidFill>
                            <a:schemeClr val="tx1"/>
                          </a:solidFill>
                        </a:rPr>
                        <a:t> = k1(GDA)</a:t>
                      </a:r>
                      <a:r>
                        <a:rPr lang="en-US" baseline="-25000" dirty="0" smtClean="0">
                          <a:solidFill>
                            <a:schemeClr val="tx1"/>
                          </a:solidFill>
                        </a:rPr>
                        <a:t>0</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dirty="0" smtClean="0">
                          <a:solidFill>
                            <a:schemeClr val="tx1"/>
                          </a:solidFill>
                        </a:rPr>
                        <a:t>Glutamate</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solidFill>
                            <a:schemeClr val="tx1"/>
                          </a:solidFill>
                        </a:rPr>
                        <a:t>V2 = k2(GS)</a:t>
                      </a:r>
                      <a:r>
                        <a:rPr lang="en-US" baseline="-25000" dirty="0" smtClean="0">
                          <a:solidFill>
                            <a:schemeClr val="tx1"/>
                          </a:solidFill>
                        </a:rPr>
                        <a:t>0</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dirty="0" smtClean="0">
                          <a:solidFill>
                            <a:schemeClr val="tx1"/>
                          </a:solidFill>
                        </a:rPr>
                        <a:t>Alpha-</a:t>
                      </a:r>
                      <a:r>
                        <a:rPr lang="en-US" dirty="0" err="1" smtClean="0">
                          <a:solidFill>
                            <a:schemeClr val="tx1"/>
                          </a:solidFill>
                        </a:rPr>
                        <a:t>ketoglutarate</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solidFill>
                            <a:schemeClr val="tx1"/>
                          </a:solidFill>
                        </a:rPr>
                        <a:t>V3 = k3(NAD-GDH)</a:t>
                      </a:r>
                      <a:r>
                        <a:rPr lang="en-US" baseline="-25000" dirty="0" smtClean="0">
                          <a:solidFill>
                            <a:schemeClr val="tx1"/>
                          </a:solidFill>
                        </a:rPr>
                        <a:t>0</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dirty="0" smtClean="0">
                          <a:solidFill>
                            <a:schemeClr val="tx1"/>
                          </a:solidFill>
                        </a:rPr>
                        <a:t>Nitrogen</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solidFill>
                            <a:schemeClr val="tx1"/>
                          </a:solidFill>
                        </a:rPr>
                        <a:t>V4</a:t>
                      </a:r>
                      <a:r>
                        <a:rPr lang="en-US" baseline="0" dirty="0" smtClean="0">
                          <a:solidFill>
                            <a:schemeClr val="tx1"/>
                          </a:solidFill>
                        </a:rPr>
                        <a:t> = k4(NADPH-GDH)</a:t>
                      </a:r>
                      <a:r>
                        <a:rPr lang="en-US" baseline="-25000" dirty="0" smtClean="0">
                          <a:solidFill>
                            <a:schemeClr val="tx1"/>
                          </a:solidFill>
                        </a:rPr>
                        <a:t>0</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endParaRPr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solidFill>
                            <a:schemeClr val="tx1"/>
                          </a:solidFill>
                        </a:rPr>
                        <a:t>V5 = k5(GOGAT)</a:t>
                      </a:r>
                      <a:r>
                        <a:rPr lang="en-US" baseline="-25000" dirty="0" smtClean="0">
                          <a:solidFill>
                            <a:schemeClr val="tx1"/>
                          </a:solidFill>
                        </a:rPr>
                        <a:t>0</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endParaRPr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solidFill>
                            <a:schemeClr val="tx1"/>
                          </a:solidFill>
                        </a:rPr>
                        <a:t>D = dilution</a:t>
                      </a:r>
                      <a:r>
                        <a:rPr lang="en-US" baseline="0" dirty="0" smtClean="0">
                          <a:solidFill>
                            <a:schemeClr val="tx1"/>
                          </a:solidFill>
                        </a:rPr>
                        <a:t> rate (0.15 h</a:t>
                      </a:r>
                      <a:r>
                        <a:rPr lang="en-US" baseline="30000" dirty="0" smtClean="0">
                          <a:solidFill>
                            <a:schemeClr val="tx1"/>
                          </a:solidFill>
                        </a:rPr>
                        <a:t>-1</a:t>
                      </a:r>
                      <a:r>
                        <a:rPr lang="en-US" baseline="0" dirty="0" smtClean="0">
                          <a:solidFill>
                            <a:schemeClr val="tx1"/>
                          </a:solidFill>
                        </a:rPr>
                        <a:t>)</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smtClean="0">
                          <a:solidFill>
                            <a:schemeClr val="tx1"/>
                          </a:solidFill>
                        </a:rPr>
                        <a:t>u</a:t>
                      </a:r>
                      <a:r>
                        <a:rPr lang="en-US" baseline="0" dirty="0" smtClean="0">
                          <a:solidFill>
                            <a:schemeClr val="tx1"/>
                          </a:solidFill>
                        </a:rPr>
                        <a:t> = inflow of ammonium and glucose (10 mol/L)</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9" name="TextBox 8"/>
          <p:cNvSpPr txBox="1"/>
          <p:nvPr/>
        </p:nvSpPr>
        <p:spPr>
          <a:xfrm>
            <a:off x="0" y="6488668"/>
            <a:ext cx="9144000" cy="400110"/>
          </a:xfrm>
          <a:prstGeom prst="rect">
            <a:avLst/>
          </a:prstGeom>
          <a:noFill/>
        </p:spPr>
        <p:txBody>
          <a:bodyPr wrap="square" rtlCol="0">
            <a:spAutoFit/>
          </a:bodyPr>
          <a:lstStyle/>
          <a:p>
            <a:r>
              <a:rPr lang="en-US" sz="2000" dirty="0" smtClean="0">
                <a:latin typeface="Arial" pitchFamily="34" charset="0"/>
                <a:cs typeface="Arial" pitchFamily="34" charset="0"/>
              </a:rPr>
              <a:t>Note: the k variables are also considered parameters</a:t>
            </a:r>
            <a:r>
              <a:rPr lang="en-US"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Example</a:t>
            </a:r>
            <a:endParaRPr lang="en-US" sz="3600" dirty="0">
              <a:solidFill>
                <a:schemeClr val="tx2"/>
              </a:solidFill>
              <a:latin typeface="Arial" pitchFamily="34" charset="0"/>
              <a:cs typeface="Arial" pitchFamily="34" charset="0"/>
            </a:endParaRPr>
          </a:p>
        </p:txBody>
      </p:sp>
      <p:pic>
        <p:nvPicPr>
          <p:cNvPr id="5" name="Picture 1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5488598"/>
            <a:ext cx="6781800" cy="1369402"/>
          </a:xfrm>
          <a:prstGeom prst="rect">
            <a:avLst/>
          </a:prstGeom>
          <a:noFill/>
        </p:spPr>
      </p:pic>
      <p:pic>
        <p:nvPicPr>
          <p:cNvPr id="6" name="Picture 2"/>
          <p:cNvPicPr>
            <a:picLocks noChangeAspect="1" noChangeArrowheads="1"/>
          </p:cNvPicPr>
          <p:nvPr/>
        </p:nvPicPr>
        <p:blipFill>
          <a:blip r:embed="rId3" cstate="print"/>
          <a:srcRect/>
          <a:stretch>
            <a:fillRect/>
          </a:stretch>
        </p:blipFill>
        <p:spPr bwMode="auto">
          <a:xfrm>
            <a:off x="0" y="898531"/>
            <a:ext cx="8382000" cy="3521069"/>
          </a:xfrm>
          <a:prstGeom prst="rect">
            <a:avLst/>
          </a:prstGeom>
          <a:noFill/>
          <a:ln w="9525">
            <a:noFill/>
            <a:miter lim="800000"/>
            <a:headEnd/>
            <a:tailEnd/>
          </a:ln>
        </p:spPr>
      </p:pic>
      <p:sp>
        <p:nvSpPr>
          <p:cNvPr id="7" name="TextBox 4"/>
          <p:cNvSpPr txBox="1">
            <a:spLocks noChangeArrowheads="1"/>
          </p:cNvSpPr>
          <p:nvPr/>
        </p:nvSpPr>
        <p:spPr bwMode="auto">
          <a:xfrm>
            <a:off x="0" y="4495800"/>
            <a:ext cx="6737350" cy="369887"/>
          </a:xfrm>
          <a:prstGeom prst="rect">
            <a:avLst/>
          </a:prstGeom>
          <a:noFill/>
          <a:ln w="9525">
            <a:noFill/>
            <a:miter lim="800000"/>
            <a:headEnd/>
            <a:tailEnd/>
          </a:ln>
        </p:spPr>
        <p:txBody>
          <a:bodyPr wrap="none">
            <a:spAutoFit/>
          </a:bodyPr>
          <a:lstStyle/>
          <a:p>
            <a:r>
              <a:rPr lang="en-US" sz="1800" dirty="0"/>
              <a:t>van Riel &amp; Sontag (2006) </a:t>
            </a:r>
            <a:r>
              <a:rPr lang="en-US" sz="1800" i="1" dirty="0"/>
              <a:t>IEEE Proc.-Syst. Biol.</a:t>
            </a:r>
            <a:r>
              <a:rPr lang="en-US" sz="1800" dirty="0"/>
              <a:t> 153: 263-274</a:t>
            </a:r>
          </a:p>
        </p:txBody>
      </p:sp>
      <p:sp>
        <p:nvSpPr>
          <p:cNvPr id="8" name="TextBox 7"/>
          <p:cNvSpPr txBox="1"/>
          <p:nvPr/>
        </p:nvSpPr>
        <p:spPr>
          <a:xfrm>
            <a:off x="4724400" y="1066800"/>
            <a:ext cx="609600" cy="461665"/>
          </a:xfrm>
          <a:prstGeom prst="rect">
            <a:avLst/>
          </a:prstGeom>
          <a:noFill/>
        </p:spPr>
        <p:txBody>
          <a:bodyPr wrap="square" rtlCol="0">
            <a:spAutoFit/>
          </a:bodyPr>
          <a:lstStyle/>
          <a:p>
            <a:r>
              <a:rPr lang="en-US" sz="2400" dirty="0" smtClean="0">
                <a:solidFill>
                  <a:schemeClr val="tx2"/>
                </a:solidFill>
                <a:latin typeface="Arial" pitchFamily="34" charset="0"/>
                <a:cs typeface="Arial" pitchFamily="34" charset="0"/>
              </a:rPr>
              <a:t>V2</a:t>
            </a:r>
            <a:endParaRPr lang="en-US" sz="2400" dirty="0">
              <a:solidFill>
                <a:schemeClr val="tx2"/>
              </a:solidFill>
              <a:latin typeface="Arial" pitchFamily="34" charset="0"/>
              <a:cs typeface="Arial" pitchFamily="34" charset="0"/>
            </a:endParaRPr>
          </a:p>
        </p:txBody>
      </p:sp>
      <p:sp>
        <p:nvSpPr>
          <p:cNvPr id="9" name="TextBox 8"/>
          <p:cNvSpPr txBox="1"/>
          <p:nvPr/>
        </p:nvSpPr>
        <p:spPr>
          <a:xfrm>
            <a:off x="2819400" y="3429000"/>
            <a:ext cx="609600" cy="461665"/>
          </a:xfrm>
          <a:prstGeom prst="rect">
            <a:avLst/>
          </a:prstGeom>
          <a:noFill/>
        </p:spPr>
        <p:txBody>
          <a:bodyPr wrap="square" rtlCol="0">
            <a:spAutoFit/>
          </a:bodyPr>
          <a:lstStyle/>
          <a:p>
            <a:r>
              <a:rPr lang="en-US" sz="2400" dirty="0" smtClean="0">
                <a:solidFill>
                  <a:schemeClr val="tx2"/>
                </a:solidFill>
                <a:latin typeface="Arial" pitchFamily="34" charset="0"/>
                <a:cs typeface="Arial" pitchFamily="34" charset="0"/>
              </a:rPr>
              <a:t>V3</a:t>
            </a:r>
            <a:endParaRPr lang="en-US" sz="2400" dirty="0">
              <a:solidFill>
                <a:schemeClr val="tx2"/>
              </a:solidFill>
              <a:latin typeface="Arial" pitchFamily="34" charset="0"/>
              <a:cs typeface="Arial" pitchFamily="34" charset="0"/>
            </a:endParaRPr>
          </a:p>
        </p:txBody>
      </p:sp>
      <p:sp>
        <p:nvSpPr>
          <p:cNvPr id="10" name="TextBox 9"/>
          <p:cNvSpPr txBox="1"/>
          <p:nvPr/>
        </p:nvSpPr>
        <p:spPr>
          <a:xfrm>
            <a:off x="4724400" y="3352800"/>
            <a:ext cx="609600" cy="461665"/>
          </a:xfrm>
          <a:prstGeom prst="rect">
            <a:avLst/>
          </a:prstGeom>
          <a:noFill/>
        </p:spPr>
        <p:txBody>
          <a:bodyPr wrap="square" rtlCol="0">
            <a:spAutoFit/>
          </a:bodyPr>
          <a:lstStyle/>
          <a:p>
            <a:r>
              <a:rPr lang="en-US" sz="2400" dirty="0" smtClean="0">
                <a:solidFill>
                  <a:schemeClr val="tx2"/>
                </a:solidFill>
                <a:latin typeface="Arial" pitchFamily="34" charset="0"/>
                <a:cs typeface="Arial" pitchFamily="34" charset="0"/>
              </a:rPr>
              <a:t>V1</a:t>
            </a:r>
            <a:endParaRPr lang="en-US" sz="2400" dirty="0">
              <a:solidFill>
                <a:schemeClr val="tx2"/>
              </a:solidFill>
              <a:latin typeface="Arial" pitchFamily="34" charset="0"/>
              <a:cs typeface="Arial" pitchFamily="34" charset="0"/>
            </a:endParaRPr>
          </a:p>
        </p:txBody>
      </p:sp>
      <p:sp>
        <p:nvSpPr>
          <p:cNvPr id="11" name="TextBox 10"/>
          <p:cNvSpPr txBox="1"/>
          <p:nvPr/>
        </p:nvSpPr>
        <p:spPr>
          <a:xfrm>
            <a:off x="2667000" y="990600"/>
            <a:ext cx="609600" cy="461665"/>
          </a:xfrm>
          <a:prstGeom prst="rect">
            <a:avLst/>
          </a:prstGeom>
          <a:noFill/>
        </p:spPr>
        <p:txBody>
          <a:bodyPr wrap="square" rtlCol="0">
            <a:spAutoFit/>
          </a:bodyPr>
          <a:lstStyle/>
          <a:p>
            <a:r>
              <a:rPr lang="en-US" sz="2400" dirty="0" smtClean="0">
                <a:solidFill>
                  <a:schemeClr val="tx2"/>
                </a:solidFill>
                <a:latin typeface="Arial" pitchFamily="34" charset="0"/>
                <a:cs typeface="Arial" pitchFamily="34" charset="0"/>
              </a:rPr>
              <a:t>V4</a:t>
            </a:r>
            <a:endParaRPr lang="en-US" sz="2400" dirty="0">
              <a:solidFill>
                <a:schemeClr val="tx2"/>
              </a:solidFill>
              <a:latin typeface="Arial" pitchFamily="34" charset="0"/>
              <a:cs typeface="Arial" pitchFamily="34" charset="0"/>
            </a:endParaRPr>
          </a:p>
        </p:txBody>
      </p:sp>
      <p:sp>
        <p:nvSpPr>
          <p:cNvPr id="12" name="TextBox 11"/>
          <p:cNvSpPr txBox="1"/>
          <p:nvPr/>
        </p:nvSpPr>
        <p:spPr>
          <a:xfrm>
            <a:off x="3657600" y="4191000"/>
            <a:ext cx="609600" cy="461665"/>
          </a:xfrm>
          <a:prstGeom prst="rect">
            <a:avLst/>
          </a:prstGeom>
          <a:noFill/>
        </p:spPr>
        <p:txBody>
          <a:bodyPr wrap="square" rtlCol="0">
            <a:spAutoFit/>
          </a:bodyPr>
          <a:lstStyle/>
          <a:p>
            <a:r>
              <a:rPr lang="en-US" sz="2400" dirty="0" smtClean="0">
                <a:solidFill>
                  <a:schemeClr val="tx2"/>
                </a:solidFill>
                <a:latin typeface="Arial" pitchFamily="34" charset="0"/>
                <a:cs typeface="Arial" pitchFamily="34" charset="0"/>
              </a:rPr>
              <a:t>V5</a:t>
            </a:r>
            <a:endParaRPr lang="en-US" sz="2400" dirty="0">
              <a:solidFill>
                <a:schemeClr val="tx2"/>
              </a:solidFill>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88392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Outline</a:t>
            </a:r>
            <a:endParaRPr lang="en-US" sz="3600" dirty="0">
              <a:solidFill>
                <a:schemeClr val="tx2"/>
              </a:solidFill>
              <a:latin typeface="Arial" pitchFamily="34" charset="0"/>
              <a:cs typeface="Arial" pitchFamily="34" charset="0"/>
            </a:endParaRPr>
          </a:p>
        </p:txBody>
      </p:sp>
      <p:sp>
        <p:nvSpPr>
          <p:cNvPr id="5" name="TextBox 4"/>
          <p:cNvSpPr txBox="1"/>
          <p:nvPr/>
        </p:nvSpPr>
        <p:spPr>
          <a:xfrm>
            <a:off x="0" y="1066800"/>
            <a:ext cx="8458200" cy="6186309"/>
          </a:xfrm>
          <a:prstGeom prst="rect">
            <a:avLst/>
          </a:prstGeom>
          <a:noFill/>
        </p:spPr>
        <p:txBody>
          <a:bodyPr wrap="square" rtlCol="0">
            <a:spAutoFit/>
          </a:bodyPr>
          <a:lstStyle/>
          <a:p>
            <a:pPr>
              <a:buFont typeface="Arial" pitchFamily="34" charset="0"/>
              <a:buChar char="•"/>
            </a:pPr>
            <a:r>
              <a:rPr lang="en-US" sz="2400" b="1" dirty="0" smtClean="0">
                <a:solidFill>
                  <a:schemeClr val="tx2"/>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Purpose of Model</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Background </a:t>
            </a:r>
            <a:r>
              <a:rPr lang="en-US" sz="2400" b="1" dirty="0" smtClean="0">
                <a:solidFill>
                  <a:schemeClr val="bg1">
                    <a:lumMod val="50000"/>
                  </a:schemeClr>
                </a:solidFill>
                <a:latin typeface="Arial" pitchFamily="34" charset="0"/>
                <a:cs typeface="Arial" pitchFamily="34" charset="0"/>
              </a:rPr>
              <a:t>on Nitrogen Metabolism</a:t>
            </a:r>
          </a:p>
          <a:p>
            <a:r>
              <a:rPr lang="en-US" sz="2400" dirty="0" smtClean="0">
                <a:solidFill>
                  <a:schemeClr val="bg1">
                    <a:lumMod val="50000"/>
                  </a:schemeClr>
                </a:solidFill>
                <a:latin typeface="Arial" pitchFamily="34" charset="0"/>
                <a:cs typeface="Arial" pitchFamily="34" charset="0"/>
              </a:rPr>
              <a:t>      -- Amino acids and enzymes used in reaction</a:t>
            </a:r>
          </a:p>
          <a:p>
            <a:r>
              <a:rPr lang="en-US" sz="2400" dirty="0" smtClean="0">
                <a:solidFill>
                  <a:schemeClr val="bg1">
                    <a:lumMod val="50000"/>
                  </a:schemeClr>
                </a:solidFill>
                <a:latin typeface="Arial" pitchFamily="34" charset="0"/>
                <a:cs typeface="Arial" pitchFamily="34" charset="0"/>
              </a:rPr>
              <a:t>      -- Genes involved in nitrogen metabolism</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Background on </a:t>
            </a:r>
            <a:r>
              <a:rPr lang="en-US" sz="2400" b="1" dirty="0" err="1" smtClean="0">
                <a:solidFill>
                  <a:schemeClr val="bg1">
                    <a:lumMod val="50000"/>
                  </a:schemeClr>
                </a:solidFill>
                <a:latin typeface="Arial" pitchFamily="34" charset="0"/>
                <a:cs typeface="Arial" pitchFamily="34" charset="0"/>
              </a:rPr>
              <a:t>Michaelis-Menten</a:t>
            </a:r>
            <a:r>
              <a:rPr lang="en-US" sz="2400" b="1" dirty="0" smtClean="0">
                <a:solidFill>
                  <a:schemeClr val="bg1">
                    <a:lumMod val="50000"/>
                  </a:schemeClr>
                </a:solidFill>
                <a:latin typeface="Arial" pitchFamily="34" charset="0"/>
                <a:cs typeface="Arial" pitchFamily="34" charset="0"/>
              </a:rPr>
              <a:t> model</a:t>
            </a:r>
          </a:p>
          <a:p>
            <a:r>
              <a:rPr lang="en-US" sz="2400" dirty="0" smtClean="0">
                <a:solidFill>
                  <a:schemeClr val="bg1">
                    <a:lumMod val="50000"/>
                  </a:schemeClr>
                </a:solidFill>
                <a:latin typeface="Arial" pitchFamily="34" charset="0"/>
                <a:cs typeface="Arial" pitchFamily="34" charset="0"/>
              </a:rPr>
              <a:t>      -- Substrates vs. Products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Demonstrate the model</a:t>
            </a:r>
          </a:p>
          <a:p>
            <a:r>
              <a:rPr lang="en-US" sz="2400" dirty="0" smtClean="0">
                <a:solidFill>
                  <a:schemeClr val="bg1">
                    <a:lumMod val="50000"/>
                  </a:schemeClr>
                </a:solidFill>
                <a:latin typeface="Arial" pitchFamily="34" charset="0"/>
                <a:cs typeface="Arial" pitchFamily="34" charset="0"/>
              </a:rPr>
              <a:t>      -- What plays a role and what was left out and why</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Describe differential equations</a:t>
            </a:r>
          </a:p>
          <a:p>
            <a:r>
              <a:rPr lang="en-US" sz="2400" dirty="0" smtClean="0">
                <a:solidFill>
                  <a:schemeClr val="bg1">
                    <a:lumMod val="50000"/>
                  </a:schemeClr>
                </a:solidFill>
                <a:latin typeface="Arial" pitchFamily="34" charset="0"/>
                <a:cs typeface="Arial" pitchFamily="34" charset="0"/>
              </a:rPr>
              <a:t>      -- State variables vs. Parameters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tx2"/>
                </a:solidFill>
                <a:latin typeface="Arial" pitchFamily="34" charset="0"/>
                <a:cs typeface="Arial" pitchFamily="34" charset="0"/>
              </a:rPr>
              <a:t>Show model runs and what they </a:t>
            </a:r>
            <a:r>
              <a:rPr lang="en-US" sz="2400" b="1" dirty="0" smtClean="0">
                <a:solidFill>
                  <a:schemeClr val="tx2"/>
                </a:solidFill>
                <a:latin typeface="Arial" pitchFamily="34" charset="0"/>
                <a:cs typeface="Arial" pitchFamily="34" charset="0"/>
              </a:rPr>
              <a:t>mean</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Did the model work?</a:t>
            </a:r>
            <a:endParaRPr lang="en-US" sz="2400" b="1" dirty="0" smtClean="0">
              <a:solidFill>
                <a:schemeClr val="bg1">
                  <a:lumMod val="50000"/>
                </a:schemeClr>
              </a:solidFill>
              <a:latin typeface="Arial" pitchFamily="34" charset="0"/>
              <a:cs typeface="Arial" pitchFamily="34" charset="0"/>
            </a:endParaRP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Conclusion</a:t>
            </a:r>
            <a:endParaRPr lang="en-US" sz="2400" b="1" dirty="0" smtClean="0">
              <a:solidFill>
                <a:schemeClr val="bg1">
                  <a:lumMod val="50000"/>
                </a:schemeClr>
              </a:solidFill>
              <a:latin typeface="Arial" pitchFamily="34" charset="0"/>
              <a:cs typeface="Arial" pitchFamily="34" charset="0"/>
            </a:endParaRPr>
          </a:p>
          <a:p>
            <a:r>
              <a:rPr lang="en-US" sz="2400" dirty="0" smtClean="0">
                <a:solidFill>
                  <a:schemeClr val="bg1">
                    <a:lumMod val="50000"/>
                  </a:schemeClr>
                </a:solidFill>
                <a:latin typeface="Arial" pitchFamily="34" charset="0"/>
                <a:cs typeface="Arial" pitchFamily="34" charset="0"/>
              </a:rPr>
              <a:t>       --What the model means</a:t>
            </a:r>
          </a:p>
          <a:p>
            <a:r>
              <a:rPr lang="en-US" sz="2400" dirty="0" smtClean="0">
                <a:solidFill>
                  <a:schemeClr val="bg1">
                    <a:lumMod val="50000"/>
                  </a:schemeClr>
                </a:solidFill>
                <a:latin typeface="Arial" pitchFamily="34" charset="0"/>
                <a:cs typeface="Arial" pitchFamily="34" charset="0"/>
              </a:rPr>
              <a:t>       --Future Work</a:t>
            </a:r>
          </a:p>
          <a:p>
            <a:pPr>
              <a:buFont typeface="Arial" pitchFamily="34" charset="0"/>
              <a:buChar char="•"/>
            </a:pPr>
            <a:endParaRPr lang="en-US" dirty="0" smtClean="0"/>
          </a:p>
          <a:p>
            <a:r>
              <a:rPr lang="en-US" dirty="0" smtClean="0"/>
              <a:t>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What does the model tell us?</a:t>
            </a:r>
            <a:endParaRPr lang="en-US" sz="3600" dirty="0">
              <a:solidFill>
                <a:schemeClr val="tx2"/>
              </a:solidFill>
              <a:latin typeface="Arial" pitchFamily="34" charset="0"/>
              <a:cs typeface="Arial" pitchFamily="34" charset="0"/>
            </a:endParaRPr>
          </a:p>
        </p:txBody>
      </p:sp>
      <p:sp>
        <p:nvSpPr>
          <p:cNvPr id="7" name="TextBox 6"/>
          <p:cNvSpPr txBox="1"/>
          <p:nvPr/>
        </p:nvSpPr>
        <p:spPr>
          <a:xfrm>
            <a:off x="4495800" y="914400"/>
            <a:ext cx="4343400" cy="1938992"/>
          </a:xfrm>
          <a:prstGeom prst="rect">
            <a:avLst/>
          </a:prstGeom>
          <a:noFill/>
        </p:spPr>
        <p:txBody>
          <a:bodyPr wrap="square" rtlCol="0">
            <a:spAutoFit/>
          </a:bodyPr>
          <a:lstStyle/>
          <a:p>
            <a:r>
              <a:rPr lang="en-US" sz="2400" b="1" dirty="0" smtClean="0">
                <a:latin typeface="Arial" pitchFamily="34" charset="0"/>
                <a:cs typeface="Arial" pitchFamily="34" charset="0"/>
              </a:rPr>
              <a:t>Figure 2. </a:t>
            </a:r>
            <a:r>
              <a:rPr lang="en-US" sz="2400" dirty="0" smtClean="0">
                <a:latin typeface="Arial" pitchFamily="34" charset="0"/>
                <a:cs typeface="Arial" pitchFamily="34" charset="0"/>
              </a:rPr>
              <a:t>This is what happens when all parameters are set to the same value. In this case 2. Nitrogen is increasing. </a:t>
            </a:r>
            <a:endParaRPr lang="en-US" sz="2400" dirty="0">
              <a:latin typeface="Arial" pitchFamily="34" charset="0"/>
              <a:cs typeface="Arial" pitchFamily="34" charset="0"/>
            </a:endParaRPr>
          </a:p>
        </p:txBody>
      </p:sp>
      <p:sp>
        <p:nvSpPr>
          <p:cNvPr id="9" name="TextBox 8"/>
          <p:cNvSpPr txBox="1"/>
          <p:nvPr/>
        </p:nvSpPr>
        <p:spPr>
          <a:xfrm>
            <a:off x="457200" y="4016276"/>
            <a:ext cx="4495800" cy="2308324"/>
          </a:xfrm>
          <a:prstGeom prst="rect">
            <a:avLst/>
          </a:prstGeom>
          <a:noFill/>
        </p:spPr>
        <p:txBody>
          <a:bodyPr wrap="square" rtlCol="0">
            <a:spAutoFit/>
          </a:bodyPr>
          <a:lstStyle/>
          <a:p>
            <a:r>
              <a:rPr lang="en-US" sz="2400" b="1" dirty="0" smtClean="0">
                <a:latin typeface="Arial" pitchFamily="34" charset="0"/>
                <a:cs typeface="Arial" pitchFamily="34" charset="0"/>
              </a:rPr>
              <a:t>Figure 3. </a:t>
            </a:r>
            <a:r>
              <a:rPr lang="en-US" sz="2400" dirty="0" smtClean="0">
                <a:latin typeface="Arial" pitchFamily="34" charset="0"/>
                <a:cs typeface="Arial" pitchFamily="34" charset="0"/>
              </a:rPr>
              <a:t>Shows what happens when V5 is changed from a value of 2 to 5.  Nitrogen is still increasing, but it dips at a faster time interval, then when they were in initial state</a:t>
            </a:r>
            <a:r>
              <a:rPr lang="en-US" dirty="0" smtClean="0"/>
              <a:t>.</a:t>
            </a:r>
            <a:endParaRPr lang="en-US" dirty="0"/>
          </a:p>
        </p:txBody>
      </p:sp>
      <p:pic>
        <p:nvPicPr>
          <p:cNvPr id="10" name="Picture 9" descr="fig1_av20110224.jpg"/>
          <p:cNvPicPr>
            <a:picLocks noChangeAspect="1"/>
          </p:cNvPicPr>
          <p:nvPr/>
        </p:nvPicPr>
        <p:blipFill>
          <a:blip r:embed="rId2" cstate="print"/>
          <a:stretch>
            <a:fillRect/>
          </a:stretch>
        </p:blipFill>
        <p:spPr>
          <a:xfrm>
            <a:off x="381000" y="762000"/>
            <a:ext cx="3733800" cy="2800350"/>
          </a:xfrm>
          <a:prstGeom prst="rect">
            <a:avLst/>
          </a:prstGeom>
        </p:spPr>
      </p:pic>
      <p:pic>
        <p:nvPicPr>
          <p:cNvPr id="11" name="Picture 10" descr="fig2_av20110224.jpg"/>
          <p:cNvPicPr>
            <a:picLocks noChangeAspect="1"/>
          </p:cNvPicPr>
          <p:nvPr/>
        </p:nvPicPr>
        <p:blipFill>
          <a:blip r:embed="rId3" cstate="print"/>
          <a:stretch>
            <a:fillRect/>
          </a:stretch>
        </p:blipFill>
        <p:spPr>
          <a:xfrm>
            <a:off x="4953000" y="3505200"/>
            <a:ext cx="3657600" cy="27432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What does the model tell us?</a:t>
            </a:r>
            <a:endParaRPr lang="en-US" sz="3600" dirty="0">
              <a:solidFill>
                <a:schemeClr val="tx2"/>
              </a:solidFill>
              <a:latin typeface="Arial" pitchFamily="34" charset="0"/>
              <a:cs typeface="Arial" pitchFamily="34" charset="0"/>
            </a:endParaRPr>
          </a:p>
        </p:txBody>
      </p:sp>
      <p:pic>
        <p:nvPicPr>
          <p:cNvPr id="5" name="Picture 4" descr="fig3_av20110224.jpg"/>
          <p:cNvPicPr>
            <a:picLocks noChangeAspect="1"/>
          </p:cNvPicPr>
          <p:nvPr/>
        </p:nvPicPr>
        <p:blipFill>
          <a:blip r:embed="rId2" cstate="print"/>
          <a:stretch>
            <a:fillRect/>
          </a:stretch>
        </p:blipFill>
        <p:spPr>
          <a:xfrm>
            <a:off x="5105400" y="533400"/>
            <a:ext cx="3733800" cy="2800350"/>
          </a:xfrm>
          <a:prstGeom prst="rect">
            <a:avLst/>
          </a:prstGeom>
        </p:spPr>
      </p:pic>
      <p:sp>
        <p:nvSpPr>
          <p:cNvPr id="6" name="TextBox 5"/>
          <p:cNvSpPr txBox="1"/>
          <p:nvPr/>
        </p:nvSpPr>
        <p:spPr>
          <a:xfrm>
            <a:off x="152400" y="762000"/>
            <a:ext cx="4800600" cy="1938992"/>
          </a:xfrm>
          <a:prstGeom prst="rect">
            <a:avLst/>
          </a:prstGeom>
          <a:noFill/>
        </p:spPr>
        <p:txBody>
          <a:bodyPr wrap="square" rtlCol="0">
            <a:spAutoFit/>
          </a:bodyPr>
          <a:lstStyle/>
          <a:p>
            <a:r>
              <a:rPr lang="en-US" sz="2400" b="1" dirty="0" smtClean="0">
                <a:latin typeface="Arial" pitchFamily="34" charset="0"/>
                <a:cs typeface="Arial" pitchFamily="34" charset="0"/>
              </a:rPr>
              <a:t>Figure 3</a:t>
            </a:r>
            <a:r>
              <a:rPr lang="en-US" sz="2400" dirty="0" smtClean="0">
                <a:latin typeface="Arial" pitchFamily="34" charset="0"/>
                <a:cs typeface="Arial" pitchFamily="34" charset="0"/>
              </a:rPr>
              <a:t>. Shows what happens to the system when V4 changes from 2 to 5.  Nitrogen is increasing. Why do we have negative values?</a:t>
            </a:r>
            <a:endParaRPr lang="en-US" sz="2400" dirty="0">
              <a:latin typeface="Arial" pitchFamily="34" charset="0"/>
              <a:cs typeface="Arial" pitchFamily="34" charset="0"/>
            </a:endParaRPr>
          </a:p>
        </p:txBody>
      </p:sp>
      <p:pic>
        <p:nvPicPr>
          <p:cNvPr id="7" name="Picture 6" descr="fig4_av20110224.jpg"/>
          <p:cNvPicPr>
            <a:picLocks noChangeAspect="1"/>
          </p:cNvPicPr>
          <p:nvPr/>
        </p:nvPicPr>
        <p:blipFill>
          <a:blip r:embed="rId3" cstate="print"/>
          <a:stretch>
            <a:fillRect/>
          </a:stretch>
        </p:blipFill>
        <p:spPr>
          <a:xfrm>
            <a:off x="228600" y="3657600"/>
            <a:ext cx="3378200" cy="2533650"/>
          </a:xfrm>
          <a:prstGeom prst="rect">
            <a:avLst/>
          </a:prstGeom>
        </p:spPr>
      </p:pic>
      <p:sp>
        <p:nvSpPr>
          <p:cNvPr id="8" name="TextBox 7"/>
          <p:cNvSpPr txBox="1"/>
          <p:nvPr/>
        </p:nvSpPr>
        <p:spPr>
          <a:xfrm>
            <a:off x="3657600" y="3863876"/>
            <a:ext cx="4800600" cy="2308324"/>
          </a:xfrm>
          <a:prstGeom prst="rect">
            <a:avLst/>
          </a:prstGeom>
          <a:noFill/>
        </p:spPr>
        <p:txBody>
          <a:bodyPr wrap="square" rtlCol="0">
            <a:spAutoFit/>
          </a:bodyPr>
          <a:lstStyle/>
          <a:p>
            <a:r>
              <a:rPr lang="en-US" sz="2400" b="1" dirty="0" smtClean="0">
                <a:latin typeface="Arial" pitchFamily="34" charset="0"/>
                <a:cs typeface="Arial" pitchFamily="34" charset="0"/>
              </a:rPr>
              <a:t>Figure 4. </a:t>
            </a:r>
            <a:r>
              <a:rPr lang="en-US" sz="2400" dirty="0" smtClean="0">
                <a:latin typeface="Arial" pitchFamily="34" charset="0"/>
                <a:cs typeface="Arial" pitchFamily="34" charset="0"/>
              </a:rPr>
              <a:t>Shows what happens to the system when V3 is changed from 2 to 5.  Nitrogen takes a dip, but it does not reach zero.  After about 4 seconds, it begins to increase.</a:t>
            </a:r>
            <a:endParaRPr lang="en-US" sz="2400"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88392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Outline</a:t>
            </a:r>
            <a:endParaRPr lang="en-US" sz="3600" dirty="0">
              <a:solidFill>
                <a:schemeClr val="tx2"/>
              </a:solidFill>
              <a:latin typeface="Arial" pitchFamily="34" charset="0"/>
              <a:cs typeface="Arial" pitchFamily="34" charset="0"/>
            </a:endParaRPr>
          </a:p>
        </p:txBody>
      </p:sp>
      <p:sp>
        <p:nvSpPr>
          <p:cNvPr id="3" name="TextBox 2"/>
          <p:cNvSpPr txBox="1"/>
          <p:nvPr/>
        </p:nvSpPr>
        <p:spPr>
          <a:xfrm>
            <a:off x="0" y="1066800"/>
            <a:ext cx="8458200" cy="6186309"/>
          </a:xfrm>
          <a:prstGeom prst="rect">
            <a:avLst/>
          </a:prstGeom>
          <a:noFill/>
        </p:spPr>
        <p:txBody>
          <a:bodyPr wrap="square" rtlCol="0">
            <a:spAutoFit/>
          </a:bodyPr>
          <a:lstStyle/>
          <a:p>
            <a:pPr>
              <a:buFont typeface="Arial" pitchFamily="34" charset="0"/>
              <a:buChar char="•"/>
            </a:pPr>
            <a:r>
              <a:rPr lang="en-US" sz="2400" b="1" dirty="0" smtClean="0">
                <a:solidFill>
                  <a:schemeClr val="tx2"/>
                </a:solidFill>
                <a:latin typeface="Arial" pitchFamily="34" charset="0"/>
                <a:cs typeface="Arial" pitchFamily="34" charset="0"/>
              </a:rPr>
              <a:t> </a:t>
            </a:r>
            <a:r>
              <a:rPr lang="en-US" sz="2400" b="1" dirty="0" smtClean="0">
                <a:solidFill>
                  <a:schemeClr val="tx2"/>
                </a:solidFill>
                <a:latin typeface="Arial" pitchFamily="34" charset="0"/>
                <a:cs typeface="Arial" pitchFamily="34" charset="0"/>
              </a:rPr>
              <a:t>Purpose of Model</a:t>
            </a:r>
          </a:p>
          <a:p>
            <a:pPr>
              <a:buFont typeface="Arial" pitchFamily="34" charset="0"/>
              <a:buChar char="•"/>
            </a:pPr>
            <a:r>
              <a:rPr lang="en-US" sz="2400" b="1" dirty="0" smtClean="0">
                <a:solidFill>
                  <a:schemeClr val="tx2"/>
                </a:solidFill>
                <a:latin typeface="Arial" pitchFamily="34" charset="0"/>
                <a:cs typeface="Arial" pitchFamily="34" charset="0"/>
              </a:rPr>
              <a:t> Background </a:t>
            </a:r>
            <a:r>
              <a:rPr lang="en-US" sz="2400" b="1" dirty="0" smtClean="0">
                <a:solidFill>
                  <a:schemeClr val="tx2"/>
                </a:solidFill>
                <a:latin typeface="Arial" pitchFamily="34" charset="0"/>
                <a:cs typeface="Arial" pitchFamily="34" charset="0"/>
              </a:rPr>
              <a:t>on Nitrogen Metabolism</a:t>
            </a:r>
          </a:p>
          <a:p>
            <a:r>
              <a:rPr lang="en-US" sz="2400" dirty="0" smtClean="0">
                <a:latin typeface="Arial" pitchFamily="34" charset="0"/>
                <a:cs typeface="Arial" pitchFamily="34" charset="0"/>
              </a:rPr>
              <a:t>      -- Amino acids and enzymes used in reaction</a:t>
            </a:r>
          </a:p>
          <a:p>
            <a:r>
              <a:rPr lang="en-US" sz="2400" dirty="0" smtClean="0">
                <a:latin typeface="Arial" pitchFamily="34" charset="0"/>
                <a:cs typeface="Arial" pitchFamily="34" charset="0"/>
              </a:rPr>
              <a:t>      -- Genes involved in nitrogen metabolism</a:t>
            </a:r>
          </a:p>
          <a:p>
            <a:pPr>
              <a:buFont typeface="Arial" pitchFamily="34" charset="0"/>
              <a:buChar char="•"/>
            </a:pPr>
            <a:r>
              <a:rPr lang="en-US" sz="2400" dirty="0" smtClean="0">
                <a:solidFill>
                  <a:schemeClr val="tx2"/>
                </a:solidFill>
                <a:latin typeface="Arial" pitchFamily="34" charset="0"/>
                <a:cs typeface="Arial" pitchFamily="34" charset="0"/>
              </a:rPr>
              <a:t> </a:t>
            </a:r>
            <a:r>
              <a:rPr lang="en-US" sz="2400" b="1" dirty="0" smtClean="0">
                <a:solidFill>
                  <a:schemeClr val="tx2"/>
                </a:solidFill>
                <a:latin typeface="Arial" pitchFamily="34" charset="0"/>
                <a:cs typeface="Arial" pitchFamily="34" charset="0"/>
              </a:rPr>
              <a:t>Background on </a:t>
            </a:r>
            <a:r>
              <a:rPr lang="en-US" sz="2400" b="1" dirty="0" err="1" smtClean="0">
                <a:solidFill>
                  <a:schemeClr val="tx2"/>
                </a:solidFill>
                <a:latin typeface="Arial" pitchFamily="34" charset="0"/>
                <a:cs typeface="Arial" pitchFamily="34" charset="0"/>
              </a:rPr>
              <a:t>Michaelis-Menten</a:t>
            </a:r>
            <a:r>
              <a:rPr lang="en-US" sz="2400" b="1" dirty="0" smtClean="0">
                <a:solidFill>
                  <a:schemeClr val="tx2"/>
                </a:solidFill>
                <a:latin typeface="Arial" pitchFamily="34" charset="0"/>
                <a:cs typeface="Arial" pitchFamily="34" charset="0"/>
              </a:rPr>
              <a:t> model</a:t>
            </a:r>
          </a:p>
          <a:p>
            <a:r>
              <a:rPr lang="en-US" sz="2400" dirty="0" smtClean="0">
                <a:latin typeface="Arial" pitchFamily="34" charset="0"/>
                <a:cs typeface="Arial" pitchFamily="34" charset="0"/>
              </a:rPr>
              <a:t>      -- Substrates vs. Products</a:t>
            </a:r>
          </a:p>
          <a:p>
            <a:pPr>
              <a:buFont typeface="Arial" pitchFamily="34" charset="0"/>
              <a:buChar char="•"/>
            </a:pPr>
            <a:r>
              <a:rPr lang="en-US" sz="2400" dirty="0" smtClean="0">
                <a:solidFill>
                  <a:schemeClr val="tx2"/>
                </a:solidFill>
                <a:latin typeface="Arial" pitchFamily="34" charset="0"/>
                <a:cs typeface="Arial" pitchFamily="34" charset="0"/>
              </a:rPr>
              <a:t> </a:t>
            </a:r>
            <a:r>
              <a:rPr lang="en-US" sz="2400" b="1" dirty="0" smtClean="0">
                <a:solidFill>
                  <a:schemeClr val="tx2"/>
                </a:solidFill>
                <a:latin typeface="Arial" pitchFamily="34" charset="0"/>
                <a:cs typeface="Arial" pitchFamily="34" charset="0"/>
              </a:rPr>
              <a:t>Demonstrate the model</a:t>
            </a:r>
          </a:p>
          <a:p>
            <a:r>
              <a:rPr lang="en-US" sz="2400" dirty="0" smtClean="0">
                <a:latin typeface="Arial" pitchFamily="34" charset="0"/>
                <a:cs typeface="Arial" pitchFamily="34" charset="0"/>
              </a:rPr>
              <a:t>      -- What plays a role and what was left out and why</a:t>
            </a:r>
          </a:p>
          <a:p>
            <a:pPr>
              <a:buFont typeface="Arial" pitchFamily="34" charset="0"/>
              <a:buChar char="•"/>
            </a:pPr>
            <a:r>
              <a:rPr lang="en-US" sz="2400" dirty="0" smtClean="0">
                <a:solidFill>
                  <a:schemeClr val="tx2"/>
                </a:solidFill>
                <a:latin typeface="Arial" pitchFamily="34" charset="0"/>
                <a:cs typeface="Arial" pitchFamily="34" charset="0"/>
              </a:rPr>
              <a:t> </a:t>
            </a:r>
            <a:r>
              <a:rPr lang="en-US" sz="2400" b="1" dirty="0" smtClean="0">
                <a:solidFill>
                  <a:schemeClr val="tx2"/>
                </a:solidFill>
                <a:latin typeface="Arial" pitchFamily="34" charset="0"/>
                <a:cs typeface="Arial" pitchFamily="34" charset="0"/>
              </a:rPr>
              <a:t>Describe differential equations</a:t>
            </a:r>
          </a:p>
          <a:p>
            <a:r>
              <a:rPr lang="en-US" sz="2400" dirty="0" smtClean="0">
                <a:latin typeface="Arial" pitchFamily="34" charset="0"/>
                <a:cs typeface="Arial" pitchFamily="34" charset="0"/>
              </a:rPr>
              <a:t>      -- State variables vs. Parameters</a:t>
            </a:r>
          </a:p>
          <a:p>
            <a:pPr>
              <a:buFont typeface="Arial" pitchFamily="34" charset="0"/>
              <a:buChar char="•"/>
            </a:pPr>
            <a:r>
              <a:rPr lang="en-US" sz="2400" dirty="0" smtClean="0">
                <a:solidFill>
                  <a:schemeClr val="tx2"/>
                </a:solidFill>
                <a:latin typeface="Arial" pitchFamily="34" charset="0"/>
                <a:cs typeface="Arial" pitchFamily="34" charset="0"/>
              </a:rPr>
              <a:t> </a:t>
            </a:r>
            <a:r>
              <a:rPr lang="en-US" sz="2400" b="1" dirty="0" smtClean="0">
                <a:solidFill>
                  <a:schemeClr val="tx2"/>
                </a:solidFill>
                <a:latin typeface="Arial" pitchFamily="34" charset="0"/>
                <a:cs typeface="Arial" pitchFamily="34" charset="0"/>
              </a:rPr>
              <a:t>Show model runs and what they </a:t>
            </a:r>
            <a:r>
              <a:rPr lang="en-US" sz="2400" b="1" dirty="0" smtClean="0">
                <a:solidFill>
                  <a:schemeClr val="tx2"/>
                </a:solidFill>
                <a:latin typeface="Arial" pitchFamily="34" charset="0"/>
                <a:cs typeface="Arial" pitchFamily="34" charset="0"/>
              </a:rPr>
              <a:t>mean</a:t>
            </a:r>
          </a:p>
          <a:p>
            <a:pPr>
              <a:buFont typeface="Arial" pitchFamily="34" charset="0"/>
              <a:buChar char="•"/>
            </a:pPr>
            <a:r>
              <a:rPr lang="en-US" sz="2400" b="1" dirty="0" smtClean="0">
                <a:solidFill>
                  <a:schemeClr val="tx2"/>
                </a:solidFill>
                <a:latin typeface="Arial" pitchFamily="34" charset="0"/>
                <a:cs typeface="Arial" pitchFamily="34" charset="0"/>
              </a:rPr>
              <a:t> </a:t>
            </a:r>
            <a:r>
              <a:rPr lang="en-US" sz="2400" b="1" dirty="0" smtClean="0">
                <a:solidFill>
                  <a:schemeClr val="tx2"/>
                </a:solidFill>
                <a:latin typeface="Arial" pitchFamily="34" charset="0"/>
                <a:cs typeface="Arial" pitchFamily="34" charset="0"/>
              </a:rPr>
              <a:t>Did the model work?</a:t>
            </a:r>
            <a:endParaRPr lang="en-US" sz="2400" b="1" dirty="0" smtClean="0">
              <a:solidFill>
                <a:schemeClr val="tx2"/>
              </a:solidFill>
              <a:latin typeface="Arial" pitchFamily="34" charset="0"/>
              <a:cs typeface="Arial" pitchFamily="34" charset="0"/>
            </a:endParaRPr>
          </a:p>
          <a:p>
            <a:pPr>
              <a:buFont typeface="Arial" pitchFamily="34" charset="0"/>
              <a:buChar char="•"/>
            </a:pPr>
            <a:r>
              <a:rPr lang="en-US" sz="2400" b="1" dirty="0" smtClean="0">
                <a:solidFill>
                  <a:schemeClr val="tx2"/>
                </a:solidFill>
                <a:latin typeface="Arial" pitchFamily="34" charset="0"/>
                <a:cs typeface="Arial" pitchFamily="34" charset="0"/>
              </a:rPr>
              <a:t> Conclusion</a:t>
            </a:r>
            <a:endParaRPr lang="en-US" sz="2400" b="1" dirty="0" smtClean="0">
              <a:solidFill>
                <a:schemeClr val="tx2"/>
              </a:solidFill>
              <a:latin typeface="Arial" pitchFamily="34" charset="0"/>
              <a:cs typeface="Arial" pitchFamily="34" charset="0"/>
            </a:endParaRPr>
          </a:p>
          <a:p>
            <a:r>
              <a:rPr lang="en-US" sz="2400" dirty="0" smtClean="0">
                <a:latin typeface="Arial" pitchFamily="34" charset="0"/>
                <a:cs typeface="Arial" pitchFamily="34" charset="0"/>
              </a:rPr>
              <a:t>       --What the model means</a:t>
            </a:r>
          </a:p>
          <a:p>
            <a:r>
              <a:rPr lang="en-US" sz="2400" dirty="0" smtClean="0">
                <a:latin typeface="Arial" pitchFamily="34" charset="0"/>
                <a:cs typeface="Arial" pitchFamily="34" charset="0"/>
              </a:rPr>
              <a:t>       --Future Work</a:t>
            </a:r>
          </a:p>
          <a:p>
            <a:pPr>
              <a:buFont typeface="Arial" pitchFamily="34" charset="0"/>
              <a:buChar char="•"/>
            </a:pPr>
            <a:endParaRPr lang="en-US" dirty="0" smtClean="0"/>
          </a:p>
          <a:p>
            <a:r>
              <a:rPr lang="en-US" dirty="0" smtClean="0"/>
              <a:t>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What does the model tell us?</a:t>
            </a:r>
            <a:endParaRPr lang="en-US" sz="3600" dirty="0">
              <a:solidFill>
                <a:schemeClr val="tx2"/>
              </a:solidFill>
              <a:latin typeface="Arial" pitchFamily="34" charset="0"/>
              <a:cs typeface="Arial" pitchFamily="34" charset="0"/>
            </a:endParaRPr>
          </a:p>
        </p:txBody>
      </p:sp>
      <p:pic>
        <p:nvPicPr>
          <p:cNvPr id="5" name="Picture 4" descr="fig5_av20110224.jpg"/>
          <p:cNvPicPr>
            <a:picLocks noChangeAspect="1"/>
          </p:cNvPicPr>
          <p:nvPr/>
        </p:nvPicPr>
        <p:blipFill>
          <a:blip r:embed="rId2" cstate="print"/>
          <a:stretch>
            <a:fillRect/>
          </a:stretch>
        </p:blipFill>
        <p:spPr>
          <a:xfrm>
            <a:off x="152400" y="762000"/>
            <a:ext cx="3810000" cy="2857500"/>
          </a:xfrm>
          <a:prstGeom prst="rect">
            <a:avLst/>
          </a:prstGeom>
        </p:spPr>
      </p:pic>
      <p:sp>
        <p:nvSpPr>
          <p:cNvPr id="6" name="TextBox 5"/>
          <p:cNvSpPr txBox="1"/>
          <p:nvPr/>
        </p:nvSpPr>
        <p:spPr>
          <a:xfrm>
            <a:off x="4038600" y="1066800"/>
            <a:ext cx="4876800" cy="2308324"/>
          </a:xfrm>
          <a:prstGeom prst="rect">
            <a:avLst/>
          </a:prstGeom>
          <a:noFill/>
        </p:spPr>
        <p:txBody>
          <a:bodyPr wrap="square" rtlCol="0">
            <a:spAutoFit/>
          </a:bodyPr>
          <a:lstStyle/>
          <a:p>
            <a:r>
              <a:rPr lang="en-US" sz="2400" b="1" dirty="0" smtClean="0">
                <a:latin typeface="Arial" pitchFamily="34" charset="0"/>
                <a:cs typeface="Arial" pitchFamily="34" charset="0"/>
              </a:rPr>
              <a:t>Figure 5</a:t>
            </a:r>
            <a:r>
              <a:rPr lang="en-US" sz="2400" dirty="0" smtClean="0">
                <a:latin typeface="Arial" pitchFamily="34" charset="0"/>
                <a:cs typeface="Arial" pitchFamily="34" charset="0"/>
              </a:rPr>
              <a:t>. Shows the effect that V2 has when it changes from 2 to a value of 5.  We see that nitrogen still has a dip that gets close to zero, but then it begins to increase.</a:t>
            </a:r>
            <a:endParaRPr lang="en-US" sz="2400" dirty="0">
              <a:latin typeface="Arial" pitchFamily="34" charset="0"/>
              <a:cs typeface="Arial" pitchFamily="34" charset="0"/>
            </a:endParaRPr>
          </a:p>
        </p:txBody>
      </p:sp>
      <p:pic>
        <p:nvPicPr>
          <p:cNvPr id="7" name="Picture 6" descr="fig6_av20110224.jpg"/>
          <p:cNvPicPr>
            <a:picLocks noChangeAspect="1"/>
          </p:cNvPicPr>
          <p:nvPr/>
        </p:nvPicPr>
        <p:blipFill>
          <a:blip r:embed="rId3" cstate="print"/>
          <a:stretch>
            <a:fillRect/>
          </a:stretch>
        </p:blipFill>
        <p:spPr>
          <a:xfrm>
            <a:off x="4953000" y="3429000"/>
            <a:ext cx="3657600" cy="2743200"/>
          </a:xfrm>
          <a:prstGeom prst="rect">
            <a:avLst/>
          </a:prstGeom>
        </p:spPr>
      </p:pic>
      <p:sp>
        <p:nvSpPr>
          <p:cNvPr id="8" name="TextBox 7"/>
          <p:cNvSpPr txBox="1"/>
          <p:nvPr/>
        </p:nvSpPr>
        <p:spPr>
          <a:xfrm>
            <a:off x="304800" y="3886200"/>
            <a:ext cx="4191000" cy="1938992"/>
          </a:xfrm>
          <a:prstGeom prst="rect">
            <a:avLst/>
          </a:prstGeom>
          <a:noFill/>
        </p:spPr>
        <p:txBody>
          <a:bodyPr wrap="square" rtlCol="0">
            <a:spAutoFit/>
          </a:bodyPr>
          <a:lstStyle/>
          <a:p>
            <a:r>
              <a:rPr lang="en-US" sz="2400" b="1" dirty="0" smtClean="0">
                <a:latin typeface="Arial" pitchFamily="34" charset="0"/>
                <a:cs typeface="Arial" pitchFamily="34" charset="0"/>
              </a:rPr>
              <a:t>Figure 6</a:t>
            </a:r>
            <a:r>
              <a:rPr lang="en-US" sz="2400" dirty="0" smtClean="0">
                <a:latin typeface="Arial" pitchFamily="34" charset="0"/>
                <a:cs typeface="Arial" pitchFamily="34" charset="0"/>
              </a:rPr>
              <a:t>. Shows how the system changes when V1 is changed from a value of 2 to 5.  Nitrogen is still increasing in the system.</a:t>
            </a:r>
            <a:endParaRPr lang="en-US" sz="2400"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88392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Outline</a:t>
            </a:r>
            <a:endParaRPr lang="en-US" sz="3600" dirty="0">
              <a:solidFill>
                <a:schemeClr val="tx2"/>
              </a:solidFill>
              <a:latin typeface="Arial" pitchFamily="34" charset="0"/>
              <a:cs typeface="Arial" pitchFamily="34" charset="0"/>
            </a:endParaRPr>
          </a:p>
        </p:txBody>
      </p:sp>
      <p:sp>
        <p:nvSpPr>
          <p:cNvPr id="5" name="TextBox 4"/>
          <p:cNvSpPr txBox="1"/>
          <p:nvPr/>
        </p:nvSpPr>
        <p:spPr>
          <a:xfrm>
            <a:off x="0" y="1066800"/>
            <a:ext cx="8458200" cy="6186309"/>
          </a:xfrm>
          <a:prstGeom prst="rect">
            <a:avLst/>
          </a:prstGeom>
          <a:noFill/>
        </p:spPr>
        <p:txBody>
          <a:bodyPr wrap="square" rtlCol="0">
            <a:spAutoFit/>
          </a:bodyPr>
          <a:lstStyle/>
          <a:p>
            <a:pPr>
              <a:buFont typeface="Arial" pitchFamily="34" charset="0"/>
              <a:buChar char="•"/>
            </a:pPr>
            <a:r>
              <a:rPr lang="en-US" sz="2400" b="1" dirty="0" smtClean="0">
                <a:solidFill>
                  <a:schemeClr val="tx2"/>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Purpose of Model</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Background </a:t>
            </a:r>
            <a:r>
              <a:rPr lang="en-US" sz="2400" b="1" dirty="0" smtClean="0">
                <a:solidFill>
                  <a:schemeClr val="bg1">
                    <a:lumMod val="50000"/>
                  </a:schemeClr>
                </a:solidFill>
                <a:latin typeface="Arial" pitchFamily="34" charset="0"/>
                <a:cs typeface="Arial" pitchFamily="34" charset="0"/>
              </a:rPr>
              <a:t>on Nitrogen Metabolism</a:t>
            </a:r>
          </a:p>
          <a:p>
            <a:r>
              <a:rPr lang="en-US" sz="2400" dirty="0" smtClean="0">
                <a:solidFill>
                  <a:schemeClr val="bg1">
                    <a:lumMod val="50000"/>
                  </a:schemeClr>
                </a:solidFill>
                <a:latin typeface="Arial" pitchFamily="34" charset="0"/>
                <a:cs typeface="Arial" pitchFamily="34" charset="0"/>
              </a:rPr>
              <a:t>      -- Amino acids and enzymes used in reaction</a:t>
            </a:r>
          </a:p>
          <a:p>
            <a:r>
              <a:rPr lang="en-US" sz="2400" dirty="0" smtClean="0">
                <a:solidFill>
                  <a:schemeClr val="bg1">
                    <a:lumMod val="50000"/>
                  </a:schemeClr>
                </a:solidFill>
                <a:latin typeface="Arial" pitchFamily="34" charset="0"/>
                <a:cs typeface="Arial" pitchFamily="34" charset="0"/>
              </a:rPr>
              <a:t>      -- Genes involved in nitrogen metabolism</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Background on </a:t>
            </a:r>
            <a:r>
              <a:rPr lang="en-US" sz="2400" b="1" dirty="0" err="1" smtClean="0">
                <a:solidFill>
                  <a:schemeClr val="bg1">
                    <a:lumMod val="50000"/>
                  </a:schemeClr>
                </a:solidFill>
                <a:latin typeface="Arial" pitchFamily="34" charset="0"/>
                <a:cs typeface="Arial" pitchFamily="34" charset="0"/>
              </a:rPr>
              <a:t>Michaelis-Menten</a:t>
            </a:r>
            <a:r>
              <a:rPr lang="en-US" sz="2400" b="1" dirty="0" smtClean="0">
                <a:solidFill>
                  <a:schemeClr val="bg1">
                    <a:lumMod val="50000"/>
                  </a:schemeClr>
                </a:solidFill>
                <a:latin typeface="Arial" pitchFamily="34" charset="0"/>
                <a:cs typeface="Arial" pitchFamily="34" charset="0"/>
              </a:rPr>
              <a:t> model</a:t>
            </a:r>
          </a:p>
          <a:p>
            <a:r>
              <a:rPr lang="en-US" sz="2400" dirty="0" smtClean="0">
                <a:solidFill>
                  <a:schemeClr val="bg1">
                    <a:lumMod val="50000"/>
                  </a:schemeClr>
                </a:solidFill>
                <a:latin typeface="Arial" pitchFamily="34" charset="0"/>
                <a:cs typeface="Arial" pitchFamily="34" charset="0"/>
              </a:rPr>
              <a:t>      -- Substrates vs. Products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Demonstrate the model</a:t>
            </a:r>
          </a:p>
          <a:p>
            <a:r>
              <a:rPr lang="en-US" sz="2400" dirty="0" smtClean="0">
                <a:solidFill>
                  <a:schemeClr val="bg1">
                    <a:lumMod val="50000"/>
                  </a:schemeClr>
                </a:solidFill>
                <a:latin typeface="Arial" pitchFamily="34" charset="0"/>
                <a:cs typeface="Arial" pitchFamily="34" charset="0"/>
              </a:rPr>
              <a:t>      -- What plays a role and what was left out and why</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Describe differential equations</a:t>
            </a:r>
          </a:p>
          <a:p>
            <a:r>
              <a:rPr lang="en-US" sz="2400" dirty="0" smtClean="0">
                <a:solidFill>
                  <a:schemeClr val="bg1">
                    <a:lumMod val="50000"/>
                  </a:schemeClr>
                </a:solidFill>
                <a:latin typeface="Arial" pitchFamily="34" charset="0"/>
                <a:cs typeface="Arial" pitchFamily="34" charset="0"/>
              </a:rPr>
              <a:t>      -- State variables vs. Parameters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Show model runs and what they </a:t>
            </a:r>
            <a:r>
              <a:rPr lang="en-US" sz="2400" b="1" dirty="0" smtClean="0">
                <a:solidFill>
                  <a:schemeClr val="bg1">
                    <a:lumMod val="50000"/>
                  </a:schemeClr>
                </a:solidFill>
                <a:latin typeface="Arial" pitchFamily="34" charset="0"/>
                <a:cs typeface="Arial" pitchFamily="34" charset="0"/>
              </a:rPr>
              <a:t>mean</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a:t>
            </a:r>
            <a:r>
              <a:rPr lang="en-US" sz="2400" b="1" dirty="0" smtClean="0">
                <a:solidFill>
                  <a:schemeClr val="tx2"/>
                </a:solidFill>
                <a:latin typeface="Arial" pitchFamily="34" charset="0"/>
                <a:cs typeface="Arial" pitchFamily="34" charset="0"/>
              </a:rPr>
              <a:t>Did the model work?</a:t>
            </a:r>
            <a:endParaRPr lang="en-US" sz="2400" b="1" dirty="0" smtClean="0">
              <a:solidFill>
                <a:schemeClr val="tx2"/>
              </a:solidFill>
              <a:latin typeface="Arial" pitchFamily="34" charset="0"/>
              <a:cs typeface="Arial" pitchFamily="34" charset="0"/>
            </a:endParaRP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Conclusion</a:t>
            </a:r>
            <a:endParaRPr lang="en-US" sz="2400" b="1" dirty="0" smtClean="0">
              <a:solidFill>
                <a:schemeClr val="bg1">
                  <a:lumMod val="50000"/>
                </a:schemeClr>
              </a:solidFill>
              <a:latin typeface="Arial" pitchFamily="34" charset="0"/>
              <a:cs typeface="Arial" pitchFamily="34" charset="0"/>
            </a:endParaRPr>
          </a:p>
          <a:p>
            <a:r>
              <a:rPr lang="en-US" sz="2400" dirty="0" smtClean="0">
                <a:solidFill>
                  <a:schemeClr val="bg1">
                    <a:lumMod val="50000"/>
                  </a:schemeClr>
                </a:solidFill>
                <a:latin typeface="Arial" pitchFamily="34" charset="0"/>
                <a:cs typeface="Arial" pitchFamily="34" charset="0"/>
              </a:rPr>
              <a:t>       --What the model means</a:t>
            </a:r>
          </a:p>
          <a:p>
            <a:r>
              <a:rPr lang="en-US" sz="2400" dirty="0" smtClean="0">
                <a:solidFill>
                  <a:schemeClr val="bg1">
                    <a:lumMod val="50000"/>
                  </a:schemeClr>
                </a:solidFill>
                <a:latin typeface="Arial" pitchFamily="34" charset="0"/>
                <a:cs typeface="Arial" pitchFamily="34" charset="0"/>
              </a:rPr>
              <a:t>       --Future Work</a:t>
            </a:r>
          </a:p>
          <a:p>
            <a:pPr>
              <a:buFont typeface="Arial" pitchFamily="34" charset="0"/>
              <a:buChar char="•"/>
            </a:pPr>
            <a:endParaRPr lang="en-US" dirty="0" smtClean="0"/>
          </a:p>
          <a:p>
            <a:r>
              <a:rPr lang="en-US" dirty="0" smtClean="0"/>
              <a:t>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Did the model work?</a:t>
            </a:r>
            <a:endParaRPr lang="en-US" sz="3600" dirty="0">
              <a:solidFill>
                <a:schemeClr val="tx2"/>
              </a:solidFill>
              <a:latin typeface="Arial" pitchFamily="34" charset="0"/>
              <a:cs typeface="Arial" pitchFamily="34" charset="0"/>
            </a:endParaRPr>
          </a:p>
        </p:txBody>
      </p:sp>
      <p:sp>
        <p:nvSpPr>
          <p:cNvPr id="5" name="TextBox 4"/>
          <p:cNvSpPr txBox="1"/>
          <p:nvPr/>
        </p:nvSpPr>
        <p:spPr>
          <a:xfrm>
            <a:off x="0" y="838200"/>
            <a:ext cx="9144000" cy="5539978"/>
          </a:xfrm>
          <a:prstGeom prst="rect">
            <a:avLst/>
          </a:prstGeom>
          <a:noFill/>
        </p:spPr>
        <p:txBody>
          <a:bodyPr wrap="square" rtlCol="0">
            <a:spAutoFit/>
          </a:bodyPr>
          <a:lstStyle/>
          <a:p>
            <a:r>
              <a:rPr lang="en-US" sz="2800" dirty="0" smtClean="0">
                <a:latin typeface="Arial" pitchFamily="34" charset="0"/>
                <a:cs typeface="Arial" pitchFamily="34" charset="0"/>
              </a:rPr>
              <a:t>Goal for </a:t>
            </a:r>
            <a:r>
              <a:rPr lang="en-US" sz="2800" i="1" dirty="0" err="1" smtClean="0">
                <a:latin typeface="Arial" pitchFamily="34" charset="0"/>
                <a:cs typeface="Arial" pitchFamily="34" charset="0"/>
              </a:rPr>
              <a:t>ter</a:t>
            </a:r>
            <a:r>
              <a:rPr lang="en-US" sz="2800" i="1" dirty="0" smtClean="0">
                <a:latin typeface="Arial" pitchFamily="34" charset="0"/>
                <a:cs typeface="Arial" pitchFamily="34" charset="0"/>
              </a:rPr>
              <a:t> </a:t>
            </a:r>
            <a:r>
              <a:rPr lang="en-US" sz="2800" i="1" dirty="0" err="1" smtClean="0">
                <a:latin typeface="Arial" pitchFamily="34" charset="0"/>
                <a:cs typeface="Arial" pitchFamily="34" charset="0"/>
              </a:rPr>
              <a:t>Schure</a:t>
            </a:r>
            <a:r>
              <a:rPr lang="en-US" sz="2800" i="1" dirty="0" smtClean="0">
                <a:latin typeface="Arial" pitchFamily="34" charset="0"/>
                <a:cs typeface="Arial" pitchFamily="34" charset="0"/>
              </a:rPr>
              <a:t> et al. </a:t>
            </a:r>
            <a:r>
              <a:rPr lang="en-US" sz="2800" dirty="0" smtClean="0">
                <a:latin typeface="Arial" pitchFamily="34" charset="0"/>
                <a:cs typeface="Arial" pitchFamily="34" charset="0"/>
              </a:rPr>
              <a:t>was to prove that the concentration of ammonium is the main factor of nitrogen metabolism.</a:t>
            </a:r>
          </a:p>
          <a:p>
            <a:endParaRPr lang="en-US" sz="2800" dirty="0" smtClean="0">
              <a:latin typeface="Arial" pitchFamily="34" charset="0"/>
              <a:cs typeface="Arial" pitchFamily="34" charset="0"/>
            </a:endParaRPr>
          </a:p>
          <a:p>
            <a:pPr>
              <a:buFont typeface="Arial" pitchFamily="34" charset="0"/>
              <a:buChar char="•"/>
            </a:pPr>
            <a:r>
              <a:rPr lang="en-US" sz="2800" dirty="0" smtClean="0">
                <a:latin typeface="Arial" pitchFamily="34" charset="0"/>
                <a:cs typeface="Arial" pitchFamily="34" charset="0"/>
              </a:rPr>
              <a:t> The system of differential equations, showed that nitrogen was increasing in all scenarios.</a:t>
            </a:r>
          </a:p>
          <a:p>
            <a:pPr>
              <a:buFont typeface="Arial" pitchFamily="34" charset="0"/>
              <a:buChar char="•"/>
            </a:pPr>
            <a:r>
              <a:rPr lang="en-US" sz="2800" dirty="0" smtClean="0">
                <a:latin typeface="Arial" pitchFamily="34" charset="0"/>
                <a:cs typeface="Arial" pitchFamily="34" charset="0"/>
              </a:rPr>
              <a:t> This means that it is possible that the concentration of ammonium is one of the main factors in this system.</a:t>
            </a:r>
          </a:p>
          <a:p>
            <a:pPr>
              <a:buFont typeface="Arial" pitchFamily="34" charset="0"/>
              <a:buChar char="•"/>
            </a:pPr>
            <a:r>
              <a:rPr lang="en-US" sz="2800" dirty="0" smtClean="0">
                <a:latin typeface="Arial" pitchFamily="34" charset="0"/>
                <a:cs typeface="Arial" pitchFamily="34" charset="0"/>
              </a:rPr>
              <a:t> </a:t>
            </a:r>
            <a:r>
              <a:rPr lang="en-US" sz="2800" dirty="0" smtClean="0">
                <a:latin typeface="Arial" pitchFamily="34" charset="0"/>
                <a:cs typeface="Arial" pitchFamily="34" charset="0"/>
              </a:rPr>
              <a:t>There were a couple of discrepancies, such as getting negative values in some of the graphs.  This is due to the way that the differential equations were set up.  (example glutamine)</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88392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Outline</a:t>
            </a:r>
            <a:endParaRPr lang="en-US" sz="3600" dirty="0">
              <a:solidFill>
                <a:schemeClr val="tx2"/>
              </a:solidFill>
              <a:latin typeface="Arial" pitchFamily="34" charset="0"/>
              <a:cs typeface="Arial" pitchFamily="34" charset="0"/>
            </a:endParaRPr>
          </a:p>
        </p:txBody>
      </p:sp>
      <p:sp>
        <p:nvSpPr>
          <p:cNvPr id="5" name="TextBox 4"/>
          <p:cNvSpPr txBox="1"/>
          <p:nvPr/>
        </p:nvSpPr>
        <p:spPr>
          <a:xfrm>
            <a:off x="0" y="1066800"/>
            <a:ext cx="8458200" cy="6186309"/>
          </a:xfrm>
          <a:prstGeom prst="rect">
            <a:avLst/>
          </a:prstGeom>
          <a:noFill/>
        </p:spPr>
        <p:txBody>
          <a:bodyPr wrap="square" rtlCol="0">
            <a:spAutoFit/>
          </a:bodyPr>
          <a:lstStyle/>
          <a:p>
            <a:pPr>
              <a:buFont typeface="Arial" pitchFamily="34" charset="0"/>
              <a:buChar char="•"/>
            </a:pPr>
            <a:r>
              <a:rPr lang="en-US" sz="2400" b="1" dirty="0" smtClean="0">
                <a:solidFill>
                  <a:schemeClr val="tx2"/>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Purpose of Model</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Background </a:t>
            </a:r>
            <a:r>
              <a:rPr lang="en-US" sz="2400" b="1" dirty="0" smtClean="0">
                <a:solidFill>
                  <a:schemeClr val="bg1">
                    <a:lumMod val="50000"/>
                  </a:schemeClr>
                </a:solidFill>
                <a:latin typeface="Arial" pitchFamily="34" charset="0"/>
                <a:cs typeface="Arial" pitchFamily="34" charset="0"/>
              </a:rPr>
              <a:t>on Nitrogen Metabolism</a:t>
            </a:r>
          </a:p>
          <a:p>
            <a:r>
              <a:rPr lang="en-US" sz="2400" dirty="0" smtClean="0">
                <a:solidFill>
                  <a:schemeClr val="bg1">
                    <a:lumMod val="50000"/>
                  </a:schemeClr>
                </a:solidFill>
                <a:latin typeface="Arial" pitchFamily="34" charset="0"/>
                <a:cs typeface="Arial" pitchFamily="34" charset="0"/>
              </a:rPr>
              <a:t>      -- Amino acids and enzymes used in reaction</a:t>
            </a:r>
          </a:p>
          <a:p>
            <a:r>
              <a:rPr lang="en-US" sz="2400" dirty="0" smtClean="0">
                <a:solidFill>
                  <a:schemeClr val="bg1">
                    <a:lumMod val="50000"/>
                  </a:schemeClr>
                </a:solidFill>
                <a:latin typeface="Arial" pitchFamily="34" charset="0"/>
                <a:cs typeface="Arial" pitchFamily="34" charset="0"/>
              </a:rPr>
              <a:t>      -- Genes involved in nitrogen metabolism</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Background on </a:t>
            </a:r>
            <a:r>
              <a:rPr lang="en-US" sz="2400" b="1" dirty="0" err="1" smtClean="0">
                <a:solidFill>
                  <a:schemeClr val="bg1">
                    <a:lumMod val="50000"/>
                  </a:schemeClr>
                </a:solidFill>
                <a:latin typeface="Arial" pitchFamily="34" charset="0"/>
                <a:cs typeface="Arial" pitchFamily="34" charset="0"/>
              </a:rPr>
              <a:t>Michaelis-Menten</a:t>
            </a:r>
            <a:r>
              <a:rPr lang="en-US" sz="2400" b="1" dirty="0" smtClean="0">
                <a:solidFill>
                  <a:schemeClr val="bg1">
                    <a:lumMod val="50000"/>
                  </a:schemeClr>
                </a:solidFill>
                <a:latin typeface="Arial" pitchFamily="34" charset="0"/>
                <a:cs typeface="Arial" pitchFamily="34" charset="0"/>
              </a:rPr>
              <a:t> model</a:t>
            </a:r>
          </a:p>
          <a:p>
            <a:r>
              <a:rPr lang="en-US" sz="2400" dirty="0" smtClean="0">
                <a:solidFill>
                  <a:schemeClr val="bg1">
                    <a:lumMod val="50000"/>
                  </a:schemeClr>
                </a:solidFill>
                <a:latin typeface="Arial" pitchFamily="34" charset="0"/>
                <a:cs typeface="Arial" pitchFamily="34" charset="0"/>
              </a:rPr>
              <a:t>      -- Substrates vs. Products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Demonstrate the model</a:t>
            </a:r>
          </a:p>
          <a:p>
            <a:r>
              <a:rPr lang="en-US" sz="2400" dirty="0" smtClean="0">
                <a:solidFill>
                  <a:schemeClr val="bg1">
                    <a:lumMod val="50000"/>
                  </a:schemeClr>
                </a:solidFill>
                <a:latin typeface="Arial" pitchFamily="34" charset="0"/>
                <a:cs typeface="Arial" pitchFamily="34" charset="0"/>
              </a:rPr>
              <a:t>      -- What plays a role and what was left out and why</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Describe differential equations</a:t>
            </a:r>
          </a:p>
          <a:p>
            <a:r>
              <a:rPr lang="en-US" sz="2400" dirty="0" smtClean="0">
                <a:solidFill>
                  <a:schemeClr val="bg1">
                    <a:lumMod val="50000"/>
                  </a:schemeClr>
                </a:solidFill>
                <a:latin typeface="Arial" pitchFamily="34" charset="0"/>
                <a:cs typeface="Arial" pitchFamily="34" charset="0"/>
              </a:rPr>
              <a:t>      -- State variables vs. Parameters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Show model runs and what they </a:t>
            </a:r>
            <a:r>
              <a:rPr lang="en-US" sz="2400" b="1" dirty="0" smtClean="0">
                <a:solidFill>
                  <a:schemeClr val="bg1">
                    <a:lumMod val="50000"/>
                  </a:schemeClr>
                </a:solidFill>
                <a:latin typeface="Arial" pitchFamily="34" charset="0"/>
                <a:cs typeface="Arial" pitchFamily="34" charset="0"/>
              </a:rPr>
              <a:t>mean</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Did the model work?</a:t>
            </a:r>
            <a:endParaRPr lang="en-US" sz="2400" b="1" dirty="0" smtClean="0">
              <a:solidFill>
                <a:schemeClr val="bg1">
                  <a:lumMod val="50000"/>
                </a:schemeClr>
              </a:solidFill>
              <a:latin typeface="Arial" pitchFamily="34" charset="0"/>
              <a:cs typeface="Arial" pitchFamily="34" charset="0"/>
            </a:endParaRPr>
          </a:p>
          <a:p>
            <a:pPr>
              <a:buFont typeface="Arial" pitchFamily="34" charset="0"/>
              <a:buChar char="•"/>
            </a:pPr>
            <a:r>
              <a:rPr lang="en-US" sz="2400" b="1" dirty="0" smtClean="0">
                <a:solidFill>
                  <a:schemeClr val="tx2"/>
                </a:solidFill>
                <a:latin typeface="Arial" pitchFamily="34" charset="0"/>
                <a:cs typeface="Arial" pitchFamily="34" charset="0"/>
              </a:rPr>
              <a:t> Conclusion</a:t>
            </a:r>
            <a:endParaRPr lang="en-US" sz="2400" b="1" dirty="0" smtClean="0">
              <a:solidFill>
                <a:schemeClr val="tx2"/>
              </a:solidFill>
              <a:latin typeface="Arial" pitchFamily="34" charset="0"/>
              <a:cs typeface="Arial" pitchFamily="34" charset="0"/>
            </a:endParaRPr>
          </a:p>
          <a:p>
            <a:r>
              <a:rPr lang="en-US" sz="2400" dirty="0" smtClean="0">
                <a:latin typeface="Arial" pitchFamily="34" charset="0"/>
                <a:cs typeface="Arial" pitchFamily="34" charset="0"/>
              </a:rPr>
              <a:t>       --What the model means</a:t>
            </a:r>
          </a:p>
          <a:p>
            <a:r>
              <a:rPr lang="en-US" sz="2400" dirty="0" smtClean="0">
                <a:latin typeface="Arial" pitchFamily="34" charset="0"/>
                <a:cs typeface="Arial" pitchFamily="34" charset="0"/>
              </a:rPr>
              <a:t>       --Future Work</a:t>
            </a:r>
          </a:p>
          <a:p>
            <a:pPr>
              <a:buFont typeface="Arial" pitchFamily="34" charset="0"/>
              <a:buChar char="•"/>
            </a:pPr>
            <a:endParaRPr lang="en-US" dirty="0" smtClean="0"/>
          </a:p>
          <a:p>
            <a:r>
              <a:rPr lang="en-US" dirty="0" smtClean="0"/>
              <a:t>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Conclusion</a:t>
            </a:r>
            <a:endParaRPr lang="en-US" sz="3600" dirty="0">
              <a:solidFill>
                <a:schemeClr val="tx2"/>
              </a:solidFill>
              <a:latin typeface="Arial" pitchFamily="34" charset="0"/>
              <a:cs typeface="Arial" pitchFamily="34" charset="0"/>
            </a:endParaRPr>
          </a:p>
        </p:txBody>
      </p:sp>
      <p:sp>
        <p:nvSpPr>
          <p:cNvPr id="5" name="TextBox 4"/>
          <p:cNvSpPr txBox="1"/>
          <p:nvPr/>
        </p:nvSpPr>
        <p:spPr>
          <a:xfrm>
            <a:off x="0" y="1407616"/>
            <a:ext cx="9144000" cy="4154984"/>
          </a:xfrm>
          <a:prstGeom prst="rect">
            <a:avLst/>
          </a:prstGeom>
          <a:noFill/>
        </p:spPr>
        <p:txBody>
          <a:bodyPr wrap="square" rtlCol="0">
            <a:spAutoFit/>
          </a:bodyPr>
          <a:lstStyle/>
          <a:p>
            <a:pPr>
              <a:buFont typeface="Arial" pitchFamily="34" charset="0"/>
              <a:buChar char="•"/>
            </a:pPr>
            <a:r>
              <a:rPr lang="en-US" sz="2400" dirty="0" smtClean="0">
                <a:latin typeface="Arial" pitchFamily="34" charset="0"/>
                <a:cs typeface="Arial" pitchFamily="34" charset="0"/>
              </a:rPr>
              <a:t> The model is trying to describe the nitrogen metabolism in yeast cells.</a:t>
            </a:r>
          </a:p>
          <a:p>
            <a:pPr>
              <a:buFont typeface="Arial" pitchFamily="34" charset="0"/>
              <a:buChar char="•"/>
            </a:pPr>
            <a:r>
              <a:rPr lang="en-US" sz="2400" dirty="0" smtClean="0">
                <a:latin typeface="Arial" pitchFamily="34" charset="0"/>
                <a:cs typeface="Arial" pitchFamily="34" charset="0"/>
              </a:rPr>
              <a:t> </a:t>
            </a:r>
            <a:r>
              <a:rPr lang="en-US" sz="2400" dirty="0" smtClean="0">
                <a:latin typeface="Arial" pitchFamily="34" charset="0"/>
                <a:cs typeface="Arial" pitchFamily="34" charset="0"/>
              </a:rPr>
              <a:t>It does reach the goal of proving that ammonium is increasing, but we do not know with how much certainty this occurs by.</a:t>
            </a:r>
          </a:p>
          <a:p>
            <a:pPr>
              <a:buFont typeface="Arial" pitchFamily="34" charset="0"/>
              <a:buChar char="•"/>
            </a:pP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Future Work:</a:t>
            </a:r>
          </a:p>
          <a:p>
            <a:pPr>
              <a:buFont typeface="Arial" pitchFamily="34" charset="0"/>
              <a:buChar char="•"/>
            </a:pPr>
            <a:r>
              <a:rPr lang="en-US" sz="2400" dirty="0" smtClean="0">
                <a:latin typeface="Arial" pitchFamily="34" charset="0"/>
                <a:cs typeface="Arial" pitchFamily="34" charset="0"/>
              </a:rPr>
              <a:t> </a:t>
            </a:r>
            <a:r>
              <a:rPr lang="en-US" sz="2400" dirty="0" smtClean="0">
                <a:latin typeface="Arial" pitchFamily="34" charset="0"/>
                <a:cs typeface="Arial" pitchFamily="34" charset="0"/>
              </a:rPr>
              <a:t>Check how “valid” the system of differential equations really is.</a:t>
            </a:r>
          </a:p>
          <a:p>
            <a:pPr>
              <a:buFont typeface="Arial" pitchFamily="34" charset="0"/>
              <a:buChar char="•"/>
            </a:pPr>
            <a:r>
              <a:rPr lang="en-US" sz="2400" dirty="0" smtClean="0">
                <a:latin typeface="Arial" pitchFamily="34" charset="0"/>
                <a:cs typeface="Arial" pitchFamily="34" charset="0"/>
              </a:rPr>
              <a:t> </a:t>
            </a:r>
            <a:r>
              <a:rPr lang="en-US" sz="2400" dirty="0" smtClean="0">
                <a:latin typeface="Arial" pitchFamily="34" charset="0"/>
                <a:cs typeface="Arial" pitchFamily="34" charset="0"/>
              </a:rPr>
              <a:t>Look into how the model can be improved.  An option would be to model with partial differential equations.</a:t>
            </a:r>
          </a:p>
          <a:p>
            <a:pPr>
              <a:buFont typeface="Arial" pitchFamily="34" charset="0"/>
              <a:buChar char="•"/>
            </a:pPr>
            <a:r>
              <a:rPr lang="en-US" sz="2400" dirty="0" smtClean="0">
                <a:latin typeface="Arial" pitchFamily="34" charset="0"/>
                <a:cs typeface="Arial" pitchFamily="34" charset="0"/>
              </a:rPr>
              <a:t> </a:t>
            </a:r>
            <a:r>
              <a:rPr lang="en-US" sz="2400" dirty="0" smtClean="0">
                <a:latin typeface="Arial" pitchFamily="34" charset="0"/>
                <a:cs typeface="Arial" pitchFamily="34" charset="0"/>
              </a:rPr>
              <a:t>Look at the role that the genes play in the system, and try to model along with the amino acids. </a:t>
            </a:r>
            <a:endParaRPr lang="en-US" sz="2400" dirty="0">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Resources</a:t>
            </a:r>
            <a:endParaRPr lang="en-US" sz="3600" dirty="0">
              <a:solidFill>
                <a:schemeClr val="tx2"/>
              </a:solidFill>
              <a:latin typeface="Arial" pitchFamily="34" charset="0"/>
              <a:cs typeface="Arial" pitchFamily="34" charset="0"/>
            </a:endParaRPr>
          </a:p>
        </p:txBody>
      </p:sp>
      <p:sp>
        <p:nvSpPr>
          <p:cNvPr id="5" name="TextBox 4"/>
          <p:cNvSpPr txBox="1"/>
          <p:nvPr/>
        </p:nvSpPr>
        <p:spPr>
          <a:xfrm>
            <a:off x="0" y="762000"/>
            <a:ext cx="9144000" cy="4370427"/>
          </a:xfrm>
          <a:prstGeom prst="rect">
            <a:avLst/>
          </a:prstGeom>
          <a:noFill/>
        </p:spPr>
        <p:txBody>
          <a:bodyPr wrap="square" rtlCol="0">
            <a:spAutoFit/>
          </a:bodyPr>
          <a:lstStyle/>
          <a:p>
            <a:pPr>
              <a:buFont typeface="Arial" pitchFamily="34" charset="0"/>
              <a:buChar char="•"/>
            </a:pPr>
            <a:r>
              <a:rPr lang="en-US" sz="2800" dirty="0" err="1" smtClean="0">
                <a:latin typeface="Arial" pitchFamily="34" charset="0"/>
                <a:cs typeface="Arial" pitchFamily="34" charset="0"/>
              </a:rPr>
              <a:t>ter</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Schure</a:t>
            </a:r>
            <a:r>
              <a:rPr lang="en-US" sz="2800" dirty="0" smtClean="0">
                <a:latin typeface="Arial" pitchFamily="34" charset="0"/>
                <a:cs typeface="Arial" pitchFamily="34" charset="0"/>
              </a:rPr>
              <a:t>, E.G., </a:t>
            </a:r>
            <a:r>
              <a:rPr lang="en-US" sz="2800" dirty="0" err="1" smtClean="0">
                <a:latin typeface="Arial" pitchFamily="34" charset="0"/>
                <a:cs typeface="Arial" pitchFamily="34" charset="0"/>
              </a:rPr>
              <a:t>Sillje</a:t>
            </a:r>
            <a:r>
              <a:rPr lang="en-US" sz="2800" dirty="0" smtClean="0">
                <a:latin typeface="Arial" pitchFamily="34" charset="0"/>
                <a:cs typeface="Arial" pitchFamily="34" charset="0"/>
              </a:rPr>
              <a:t>, H.H.W., </a:t>
            </a:r>
            <a:r>
              <a:rPr lang="en-US" sz="2800" dirty="0" err="1" smtClean="0">
                <a:latin typeface="Arial" pitchFamily="34" charset="0"/>
                <a:cs typeface="Arial" pitchFamily="34" charset="0"/>
              </a:rPr>
              <a:t>Verkleij</a:t>
            </a:r>
            <a:r>
              <a:rPr lang="en-US" sz="2800" dirty="0" smtClean="0">
                <a:latin typeface="Arial" pitchFamily="34" charset="0"/>
                <a:cs typeface="Arial" pitchFamily="34" charset="0"/>
              </a:rPr>
              <a:t>, A.J., </a:t>
            </a:r>
            <a:r>
              <a:rPr lang="en-US" sz="2800" dirty="0" err="1" smtClean="0">
                <a:latin typeface="Arial" pitchFamily="34" charset="0"/>
                <a:cs typeface="Arial" pitchFamily="34" charset="0"/>
              </a:rPr>
              <a:t>Boonstra</a:t>
            </a:r>
            <a:r>
              <a:rPr lang="en-US" sz="2800" dirty="0" smtClean="0">
                <a:latin typeface="Arial" pitchFamily="34" charset="0"/>
                <a:cs typeface="Arial" pitchFamily="34" charset="0"/>
              </a:rPr>
              <a:t>, J., and </a:t>
            </a:r>
            <a:r>
              <a:rPr lang="en-US" sz="2800" dirty="0" err="1" smtClean="0">
                <a:latin typeface="Arial" pitchFamily="34" charset="0"/>
                <a:cs typeface="Arial" pitchFamily="34" charset="0"/>
              </a:rPr>
              <a:t>Verrips</a:t>
            </a:r>
            <a:r>
              <a:rPr lang="en-US" sz="2800" dirty="0" smtClean="0">
                <a:latin typeface="Arial" pitchFamily="34" charset="0"/>
                <a:cs typeface="Arial" pitchFamily="34" charset="0"/>
              </a:rPr>
              <a:t>, C.T. (1995) </a:t>
            </a:r>
            <a:r>
              <a:rPr lang="en-US" sz="2800" i="1" dirty="0" smtClean="0">
                <a:latin typeface="Arial" pitchFamily="34" charset="0"/>
                <a:cs typeface="Arial" pitchFamily="34" charset="0"/>
              </a:rPr>
              <a:t>Journal of Bacteriology</a:t>
            </a:r>
            <a:r>
              <a:rPr lang="en-US" sz="2800" dirty="0" smtClean="0">
                <a:latin typeface="Arial" pitchFamily="34" charset="0"/>
                <a:cs typeface="Arial" pitchFamily="34" charset="0"/>
              </a:rPr>
              <a:t> 177:  6672-6675.</a:t>
            </a:r>
          </a:p>
          <a:p>
            <a:pPr>
              <a:buFont typeface="Arial" pitchFamily="34" charset="0"/>
              <a:buChar char="•"/>
            </a:pPr>
            <a:r>
              <a:rPr lang="en-US" sz="2800" dirty="0" err="1" smtClean="0">
                <a:latin typeface="Arial" pitchFamily="34" charset="0"/>
                <a:cs typeface="Arial" pitchFamily="34" charset="0"/>
              </a:rPr>
              <a:t>ter</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Schure</a:t>
            </a:r>
            <a:r>
              <a:rPr lang="en-US" sz="2800" dirty="0" smtClean="0">
                <a:latin typeface="Arial" pitchFamily="34" charset="0"/>
                <a:cs typeface="Arial" pitchFamily="34" charset="0"/>
              </a:rPr>
              <a:t>, E.G., </a:t>
            </a:r>
            <a:r>
              <a:rPr lang="en-US" sz="2800" dirty="0" err="1" smtClean="0">
                <a:latin typeface="Arial" pitchFamily="34" charset="0"/>
                <a:cs typeface="Arial" pitchFamily="34" charset="0"/>
              </a:rPr>
              <a:t>Sillje</a:t>
            </a:r>
            <a:r>
              <a:rPr lang="en-US" sz="2800" dirty="0" smtClean="0">
                <a:latin typeface="Arial" pitchFamily="34" charset="0"/>
                <a:cs typeface="Arial" pitchFamily="34" charset="0"/>
              </a:rPr>
              <a:t>, H.H.W., </a:t>
            </a:r>
            <a:r>
              <a:rPr lang="en-US" sz="2800" dirty="0" err="1" smtClean="0">
                <a:latin typeface="Arial" pitchFamily="34" charset="0"/>
                <a:cs typeface="Arial" pitchFamily="34" charset="0"/>
              </a:rPr>
              <a:t>Verkleij</a:t>
            </a:r>
            <a:r>
              <a:rPr lang="en-US" sz="2800" dirty="0" smtClean="0">
                <a:latin typeface="Arial" pitchFamily="34" charset="0"/>
                <a:cs typeface="Arial" pitchFamily="34" charset="0"/>
              </a:rPr>
              <a:t>, A.J., </a:t>
            </a:r>
            <a:r>
              <a:rPr lang="en-US" sz="2800" dirty="0" err="1" smtClean="0">
                <a:latin typeface="Arial" pitchFamily="34" charset="0"/>
                <a:cs typeface="Arial" pitchFamily="34" charset="0"/>
              </a:rPr>
              <a:t>Boonstra</a:t>
            </a:r>
            <a:r>
              <a:rPr lang="en-US" sz="2800" dirty="0" smtClean="0">
                <a:latin typeface="Arial" pitchFamily="34" charset="0"/>
                <a:cs typeface="Arial" pitchFamily="34" charset="0"/>
              </a:rPr>
              <a:t>, J., and </a:t>
            </a:r>
            <a:r>
              <a:rPr lang="en-US" sz="2800" dirty="0" err="1" smtClean="0">
                <a:latin typeface="Arial" pitchFamily="34" charset="0"/>
                <a:cs typeface="Arial" pitchFamily="34" charset="0"/>
              </a:rPr>
              <a:t>Verrips</a:t>
            </a:r>
            <a:r>
              <a:rPr lang="en-US" sz="2800" dirty="0" smtClean="0">
                <a:latin typeface="Arial" pitchFamily="34" charset="0"/>
                <a:cs typeface="Arial" pitchFamily="34" charset="0"/>
              </a:rPr>
              <a:t> C.T. (1995) </a:t>
            </a:r>
            <a:r>
              <a:rPr lang="en-US" sz="2800" i="1" dirty="0" smtClean="0">
                <a:latin typeface="Arial" pitchFamily="34" charset="0"/>
                <a:cs typeface="Arial" pitchFamily="34" charset="0"/>
              </a:rPr>
              <a:t>Microbiology</a:t>
            </a:r>
            <a:r>
              <a:rPr lang="en-US" sz="2800" dirty="0" smtClean="0">
                <a:latin typeface="Arial" pitchFamily="34" charset="0"/>
                <a:cs typeface="Arial" pitchFamily="34" charset="0"/>
              </a:rPr>
              <a:t> 141: 1101-1108.</a:t>
            </a:r>
          </a:p>
          <a:p>
            <a:pPr>
              <a:buFont typeface="Arial" pitchFamily="34" charset="0"/>
              <a:buChar char="•"/>
            </a:pPr>
            <a:r>
              <a:rPr lang="en-US" sz="2800" dirty="0" smtClean="0">
                <a:latin typeface="Arial" pitchFamily="34" charset="0"/>
                <a:cs typeface="Arial" pitchFamily="34" charset="0"/>
              </a:rPr>
              <a:t>Biology Dictionary </a:t>
            </a:r>
            <a:r>
              <a:rPr lang="en-US" sz="2800" dirty="0" smtClean="0">
                <a:latin typeface="Arial" pitchFamily="34" charset="0"/>
                <a:cs typeface="Arial" pitchFamily="34" charset="0"/>
                <a:hlinkClick r:id="rId2"/>
              </a:rPr>
              <a:t>http</a:t>
            </a:r>
            <a:r>
              <a:rPr lang="en-US" sz="2800" dirty="0" smtClean="0">
                <a:latin typeface="Arial" pitchFamily="34" charset="0"/>
                <a:cs typeface="Arial" pitchFamily="34" charset="0"/>
                <a:hlinkClick r:id="rId2"/>
              </a:rPr>
              <a:t>://</a:t>
            </a:r>
            <a:r>
              <a:rPr lang="en-US" sz="2800" dirty="0" smtClean="0">
                <a:latin typeface="Arial" pitchFamily="34" charset="0"/>
                <a:cs typeface="Arial" pitchFamily="34" charset="0"/>
                <a:hlinkClick r:id="rId2"/>
              </a:rPr>
              <a:t>www.biology-online.org</a:t>
            </a:r>
            <a:endParaRPr lang="en-US" sz="2800" dirty="0" smtClean="0">
              <a:latin typeface="Arial" pitchFamily="34" charset="0"/>
              <a:cs typeface="Arial" pitchFamily="34" charset="0"/>
            </a:endParaRPr>
          </a:p>
          <a:p>
            <a:pPr>
              <a:buFont typeface="Arial" pitchFamily="34" charset="0"/>
              <a:buChar char="•"/>
            </a:pPr>
            <a:r>
              <a:rPr lang="en-US" sz="2800" dirty="0" err="1" smtClean="0">
                <a:latin typeface="Arial" pitchFamily="34" charset="0"/>
                <a:cs typeface="Arial" pitchFamily="34" charset="0"/>
              </a:rPr>
              <a:t>Geneome</a:t>
            </a:r>
            <a:r>
              <a:rPr lang="en-US" sz="2800" dirty="0" smtClean="0">
                <a:latin typeface="Arial" pitchFamily="34" charset="0"/>
                <a:cs typeface="Arial" pitchFamily="34" charset="0"/>
              </a:rPr>
              <a:t> </a:t>
            </a:r>
            <a:r>
              <a:rPr lang="en-US" sz="2800" dirty="0" smtClean="0">
                <a:latin typeface="Arial" pitchFamily="34" charset="0"/>
                <a:cs typeface="Arial" pitchFamily="34" charset="0"/>
              </a:rPr>
              <a:t>http</a:t>
            </a:r>
            <a:r>
              <a:rPr lang="en-US" sz="2800" dirty="0" smtClean="0">
                <a:latin typeface="Arial" pitchFamily="34" charset="0"/>
                <a:cs typeface="Arial" pitchFamily="34" charset="0"/>
              </a:rPr>
              <a:t>://</a:t>
            </a:r>
            <a:r>
              <a:rPr lang="en-US" sz="2800" dirty="0" smtClean="0">
                <a:latin typeface="Arial" pitchFamily="34" charset="0"/>
                <a:cs typeface="Arial" pitchFamily="34" charset="0"/>
              </a:rPr>
              <a:t>www.yeastgenome.org/cgi-bin/locus.fpl?locus=CIN5</a:t>
            </a:r>
          </a:p>
          <a:p>
            <a:endParaRPr lang="en-US" dirty="0" smtClean="0"/>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1143000"/>
            <a:ext cx="8458200" cy="646331"/>
          </a:xfrm>
          <a:prstGeom prst="rect">
            <a:avLst/>
          </a:prstGeom>
          <a:noFill/>
        </p:spPr>
        <p:txBody>
          <a:bodyPr wrap="square" rtlCol="0">
            <a:spAutoFit/>
          </a:bodyPr>
          <a:lstStyle/>
          <a:p>
            <a:endParaRPr lang="en-US" dirty="0" smtClean="0"/>
          </a:p>
          <a:p>
            <a:r>
              <a:rPr lang="en-US" dirty="0" smtClean="0"/>
              <a:t>          </a:t>
            </a:r>
            <a:endParaRPr lang="en-US" dirty="0"/>
          </a:p>
        </p:txBody>
      </p:sp>
      <p:sp>
        <p:nvSpPr>
          <p:cNvPr id="8" name="TextBox 7"/>
          <p:cNvSpPr txBox="1"/>
          <p:nvPr/>
        </p:nvSpPr>
        <p:spPr>
          <a:xfrm>
            <a:off x="152400" y="152400"/>
            <a:ext cx="88392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Outline</a:t>
            </a:r>
            <a:endParaRPr lang="en-US" sz="3600" dirty="0">
              <a:solidFill>
                <a:schemeClr val="tx2"/>
              </a:solidFill>
              <a:latin typeface="Arial" pitchFamily="34" charset="0"/>
              <a:cs typeface="Arial" pitchFamily="34" charset="0"/>
            </a:endParaRPr>
          </a:p>
        </p:txBody>
      </p:sp>
      <p:sp>
        <p:nvSpPr>
          <p:cNvPr id="9" name="TextBox 8"/>
          <p:cNvSpPr txBox="1"/>
          <p:nvPr/>
        </p:nvSpPr>
        <p:spPr>
          <a:xfrm>
            <a:off x="152400" y="1041023"/>
            <a:ext cx="8305800" cy="6186309"/>
          </a:xfrm>
          <a:prstGeom prst="rect">
            <a:avLst/>
          </a:prstGeom>
          <a:noFill/>
        </p:spPr>
        <p:txBody>
          <a:bodyPr wrap="square" rtlCol="0">
            <a:spAutoFit/>
          </a:bodyPr>
          <a:lstStyle/>
          <a:p>
            <a:pPr>
              <a:buFont typeface="Arial" pitchFamily="34" charset="0"/>
              <a:buChar char="•"/>
            </a:pPr>
            <a:r>
              <a:rPr lang="en-US" sz="2400" b="1" dirty="0" smtClean="0">
                <a:solidFill>
                  <a:schemeClr val="tx2"/>
                </a:solidFill>
                <a:latin typeface="Arial" pitchFamily="34" charset="0"/>
                <a:cs typeface="Arial" pitchFamily="34" charset="0"/>
              </a:rPr>
              <a:t> </a:t>
            </a:r>
            <a:r>
              <a:rPr lang="en-US" sz="2400" b="1" dirty="0" smtClean="0">
                <a:solidFill>
                  <a:schemeClr val="tx2"/>
                </a:solidFill>
                <a:latin typeface="Arial" pitchFamily="34" charset="0"/>
                <a:cs typeface="Arial" pitchFamily="34" charset="0"/>
              </a:rPr>
              <a:t>Purpose of Model</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Background </a:t>
            </a:r>
            <a:r>
              <a:rPr lang="en-US" sz="2400" b="1" dirty="0" smtClean="0">
                <a:solidFill>
                  <a:schemeClr val="bg1">
                    <a:lumMod val="50000"/>
                  </a:schemeClr>
                </a:solidFill>
                <a:latin typeface="Arial" pitchFamily="34" charset="0"/>
                <a:cs typeface="Arial" pitchFamily="34" charset="0"/>
              </a:rPr>
              <a:t>on Nitrogen Metabolism</a:t>
            </a:r>
          </a:p>
          <a:p>
            <a:r>
              <a:rPr lang="en-US" sz="2400" dirty="0" smtClean="0">
                <a:solidFill>
                  <a:schemeClr val="bg1">
                    <a:lumMod val="50000"/>
                  </a:schemeClr>
                </a:solidFill>
                <a:latin typeface="Arial" pitchFamily="34" charset="0"/>
                <a:cs typeface="Arial" pitchFamily="34" charset="0"/>
              </a:rPr>
              <a:t>      -- Amino acids and enzymes used in reaction</a:t>
            </a:r>
          </a:p>
          <a:p>
            <a:r>
              <a:rPr lang="en-US" sz="2400" dirty="0" smtClean="0">
                <a:solidFill>
                  <a:schemeClr val="bg1">
                    <a:lumMod val="50000"/>
                  </a:schemeClr>
                </a:solidFill>
                <a:latin typeface="Arial" pitchFamily="34" charset="0"/>
                <a:cs typeface="Arial" pitchFamily="34" charset="0"/>
              </a:rPr>
              <a:t>      -- Genes involved in nitrogen metabolism</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Background on </a:t>
            </a:r>
            <a:r>
              <a:rPr lang="en-US" sz="2400" b="1" dirty="0" err="1" smtClean="0">
                <a:solidFill>
                  <a:schemeClr val="bg1">
                    <a:lumMod val="50000"/>
                  </a:schemeClr>
                </a:solidFill>
                <a:latin typeface="Arial" pitchFamily="34" charset="0"/>
                <a:cs typeface="Arial" pitchFamily="34" charset="0"/>
              </a:rPr>
              <a:t>Michaelis-Menten</a:t>
            </a:r>
            <a:r>
              <a:rPr lang="en-US" sz="2400" b="1" dirty="0" smtClean="0">
                <a:solidFill>
                  <a:schemeClr val="bg1">
                    <a:lumMod val="50000"/>
                  </a:schemeClr>
                </a:solidFill>
                <a:latin typeface="Arial" pitchFamily="34" charset="0"/>
                <a:cs typeface="Arial" pitchFamily="34" charset="0"/>
              </a:rPr>
              <a:t> model</a:t>
            </a:r>
          </a:p>
          <a:p>
            <a:r>
              <a:rPr lang="en-US" sz="2400" dirty="0" smtClean="0">
                <a:solidFill>
                  <a:schemeClr val="bg1">
                    <a:lumMod val="50000"/>
                  </a:schemeClr>
                </a:solidFill>
                <a:latin typeface="Arial" pitchFamily="34" charset="0"/>
                <a:cs typeface="Arial" pitchFamily="34" charset="0"/>
              </a:rPr>
              <a:t>      -- Substrates vs. Products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Demonstrate the model</a:t>
            </a:r>
          </a:p>
          <a:p>
            <a:r>
              <a:rPr lang="en-US" sz="2400" dirty="0" smtClean="0">
                <a:solidFill>
                  <a:schemeClr val="bg1">
                    <a:lumMod val="50000"/>
                  </a:schemeClr>
                </a:solidFill>
                <a:latin typeface="Arial" pitchFamily="34" charset="0"/>
                <a:cs typeface="Arial" pitchFamily="34" charset="0"/>
              </a:rPr>
              <a:t>      -- What plays a role and what was left out and why</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Describe differential equations</a:t>
            </a:r>
          </a:p>
          <a:p>
            <a:r>
              <a:rPr lang="en-US" sz="2400" dirty="0" smtClean="0">
                <a:solidFill>
                  <a:schemeClr val="bg1">
                    <a:lumMod val="50000"/>
                  </a:schemeClr>
                </a:solidFill>
                <a:latin typeface="Arial" pitchFamily="34" charset="0"/>
                <a:cs typeface="Arial" pitchFamily="34" charset="0"/>
              </a:rPr>
              <a:t>      -- State variables vs. Parameters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Show model runs and what they </a:t>
            </a:r>
            <a:r>
              <a:rPr lang="en-US" sz="2400" b="1" dirty="0" smtClean="0">
                <a:solidFill>
                  <a:schemeClr val="bg1">
                    <a:lumMod val="50000"/>
                  </a:schemeClr>
                </a:solidFill>
                <a:latin typeface="Arial" pitchFamily="34" charset="0"/>
                <a:cs typeface="Arial" pitchFamily="34" charset="0"/>
              </a:rPr>
              <a:t>mean</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Did the model work?</a:t>
            </a:r>
            <a:endParaRPr lang="en-US" sz="2400" b="1" dirty="0" smtClean="0">
              <a:solidFill>
                <a:schemeClr val="bg1">
                  <a:lumMod val="50000"/>
                </a:schemeClr>
              </a:solidFill>
              <a:latin typeface="Arial" pitchFamily="34" charset="0"/>
              <a:cs typeface="Arial" pitchFamily="34" charset="0"/>
            </a:endParaRP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Conclusion</a:t>
            </a:r>
            <a:endParaRPr lang="en-US" sz="2400" b="1" dirty="0" smtClean="0">
              <a:solidFill>
                <a:schemeClr val="bg1">
                  <a:lumMod val="50000"/>
                </a:schemeClr>
              </a:solidFill>
              <a:latin typeface="Arial" pitchFamily="34" charset="0"/>
              <a:cs typeface="Arial" pitchFamily="34" charset="0"/>
            </a:endParaRPr>
          </a:p>
          <a:p>
            <a:r>
              <a:rPr lang="en-US" sz="2400" dirty="0" smtClean="0">
                <a:solidFill>
                  <a:schemeClr val="bg1">
                    <a:lumMod val="50000"/>
                  </a:schemeClr>
                </a:solidFill>
                <a:latin typeface="Arial" pitchFamily="34" charset="0"/>
                <a:cs typeface="Arial" pitchFamily="34" charset="0"/>
              </a:rPr>
              <a:t>       --What the model means</a:t>
            </a:r>
          </a:p>
          <a:p>
            <a:r>
              <a:rPr lang="en-US" sz="2400" dirty="0" smtClean="0">
                <a:solidFill>
                  <a:schemeClr val="bg1">
                    <a:lumMod val="50000"/>
                  </a:schemeClr>
                </a:solidFill>
                <a:latin typeface="Arial" pitchFamily="34" charset="0"/>
                <a:cs typeface="Arial" pitchFamily="34" charset="0"/>
              </a:rPr>
              <a:t>       --Future Work</a:t>
            </a:r>
          </a:p>
          <a:p>
            <a:pPr>
              <a:buFont typeface="Arial" pitchFamily="34" charset="0"/>
              <a:buChar char="•"/>
            </a:pPr>
            <a:endParaRPr lang="en-US" dirty="0" smtClean="0"/>
          </a:p>
          <a:p>
            <a:r>
              <a:rPr lang="en-US"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008995"/>
            <a:ext cx="8534400" cy="4401205"/>
          </a:xfrm>
          <a:prstGeom prst="rect">
            <a:avLst/>
          </a:prstGeom>
          <a:noFill/>
        </p:spPr>
        <p:txBody>
          <a:bodyPr wrap="square" rtlCol="0">
            <a:spAutoFit/>
          </a:bodyPr>
          <a:lstStyle/>
          <a:p>
            <a:r>
              <a:rPr lang="en-US" sz="2800" dirty="0" smtClean="0">
                <a:latin typeface="Arial" pitchFamily="34" charset="0"/>
                <a:cs typeface="Arial" pitchFamily="34" charset="0"/>
              </a:rPr>
              <a:t>The purpose of this model is to see how nitrogen metabolism happens in the yeast cell.  There are three main amino acids that were studied in this model, which are glutamine, glutamate, and alpha-</a:t>
            </a:r>
            <a:r>
              <a:rPr lang="en-US" sz="2800" dirty="0" err="1" smtClean="0">
                <a:latin typeface="Arial" pitchFamily="34" charset="0"/>
                <a:cs typeface="Arial" pitchFamily="34" charset="0"/>
              </a:rPr>
              <a:t>ketoglutarate</a:t>
            </a:r>
            <a:r>
              <a:rPr lang="en-US" sz="2800" dirty="0" smtClean="0">
                <a:latin typeface="Arial" pitchFamily="34" charset="0"/>
                <a:cs typeface="Arial" pitchFamily="34" charset="0"/>
              </a:rPr>
              <a:t>.  They each have different enzymes that correspond to their respected reactions.  The goal is to see how nitrogen behaves in this process. </a:t>
            </a:r>
            <a:r>
              <a:rPr lang="en-US" sz="2800" i="1" dirty="0" err="1" smtClean="0">
                <a:latin typeface="Arial" pitchFamily="34" charset="0"/>
                <a:cs typeface="Arial" pitchFamily="34" charset="0"/>
              </a:rPr>
              <a:t>ter</a:t>
            </a:r>
            <a:r>
              <a:rPr lang="en-US" sz="2800" i="1" dirty="0" smtClean="0">
                <a:latin typeface="Arial" pitchFamily="34" charset="0"/>
                <a:cs typeface="Arial" pitchFamily="34" charset="0"/>
              </a:rPr>
              <a:t> </a:t>
            </a:r>
            <a:r>
              <a:rPr lang="en-US" sz="2800" i="1" dirty="0" err="1" smtClean="0">
                <a:latin typeface="Arial" pitchFamily="34" charset="0"/>
                <a:cs typeface="Arial" pitchFamily="34" charset="0"/>
              </a:rPr>
              <a:t>Schure</a:t>
            </a:r>
            <a:r>
              <a:rPr lang="en-US" sz="2800" i="1" dirty="0" smtClean="0">
                <a:latin typeface="Arial" pitchFamily="34" charset="0"/>
                <a:cs typeface="Arial" pitchFamily="34" charset="0"/>
              </a:rPr>
              <a:t> et al. </a:t>
            </a:r>
            <a:r>
              <a:rPr lang="en-US" sz="2800" dirty="0" smtClean="0">
                <a:latin typeface="Arial" pitchFamily="34" charset="0"/>
                <a:cs typeface="Arial" pitchFamily="34" charset="0"/>
              </a:rPr>
              <a:t>tries to demonstrate that ammonia concentration is responsible for nitrogen metabolism, which the model will try to demonstrate.</a:t>
            </a:r>
            <a:endParaRPr lang="en-US" sz="28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88392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Outline</a:t>
            </a:r>
            <a:endParaRPr lang="en-US" sz="3600" dirty="0">
              <a:solidFill>
                <a:schemeClr val="tx2"/>
              </a:solidFill>
              <a:latin typeface="Arial" pitchFamily="34" charset="0"/>
              <a:cs typeface="Arial" pitchFamily="34" charset="0"/>
            </a:endParaRPr>
          </a:p>
        </p:txBody>
      </p:sp>
      <p:sp>
        <p:nvSpPr>
          <p:cNvPr id="9" name="TextBox 8"/>
          <p:cNvSpPr txBox="1"/>
          <p:nvPr/>
        </p:nvSpPr>
        <p:spPr>
          <a:xfrm>
            <a:off x="0" y="1066800"/>
            <a:ext cx="8458200" cy="6186309"/>
          </a:xfrm>
          <a:prstGeom prst="rect">
            <a:avLst/>
          </a:prstGeom>
          <a:noFill/>
        </p:spPr>
        <p:txBody>
          <a:bodyPr wrap="square" rtlCol="0">
            <a:spAutoFit/>
          </a:bodyPr>
          <a:lstStyle/>
          <a:p>
            <a:pPr>
              <a:buFont typeface="Arial" pitchFamily="34" charset="0"/>
              <a:buChar char="•"/>
            </a:pPr>
            <a:r>
              <a:rPr lang="en-US" sz="2400" b="1" dirty="0" smtClean="0">
                <a:solidFill>
                  <a:schemeClr val="tx2"/>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Purpose of Model</a:t>
            </a:r>
          </a:p>
          <a:p>
            <a:pPr>
              <a:buFont typeface="Arial" pitchFamily="34" charset="0"/>
              <a:buChar char="•"/>
            </a:pPr>
            <a:r>
              <a:rPr lang="en-US" sz="2400" b="1" dirty="0" smtClean="0">
                <a:solidFill>
                  <a:schemeClr val="tx2"/>
                </a:solidFill>
                <a:latin typeface="Arial" pitchFamily="34" charset="0"/>
                <a:cs typeface="Arial" pitchFamily="34" charset="0"/>
              </a:rPr>
              <a:t> Background </a:t>
            </a:r>
            <a:r>
              <a:rPr lang="en-US" sz="2400" b="1" dirty="0" smtClean="0">
                <a:solidFill>
                  <a:schemeClr val="tx2"/>
                </a:solidFill>
                <a:latin typeface="Arial" pitchFamily="34" charset="0"/>
                <a:cs typeface="Arial" pitchFamily="34" charset="0"/>
              </a:rPr>
              <a:t>on Nitrogen Metabolism</a:t>
            </a:r>
          </a:p>
          <a:p>
            <a:r>
              <a:rPr lang="en-US" sz="2400" dirty="0" smtClean="0">
                <a:latin typeface="Arial" pitchFamily="34" charset="0"/>
                <a:cs typeface="Arial" pitchFamily="34" charset="0"/>
              </a:rPr>
              <a:t>      -- Amino acids and enzymes used in reaction</a:t>
            </a:r>
          </a:p>
          <a:p>
            <a:r>
              <a:rPr lang="en-US" sz="2400" dirty="0" smtClean="0">
                <a:latin typeface="Arial" pitchFamily="34" charset="0"/>
                <a:cs typeface="Arial" pitchFamily="34" charset="0"/>
              </a:rPr>
              <a:t>      -- Genes involved in nitrogen metabolism</a:t>
            </a:r>
          </a:p>
          <a:p>
            <a:pPr>
              <a:buFont typeface="Arial" pitchFamily="34" charset="0"/>
              <a:buChar char="•"/>
            </a:pPr>
            <a:r>
              <a:rPr lang="en-US" sz="2400" dirty="0" smtClean="0">
                <a:solidFill>
                  <a:schemeClr val="tx2"/>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Background on </a:t>
            </a:r>
            <a:r>
              <a:rPr lang="en-US" sz="2400" b="1" dirty="0" err="1" smtClean="0">
                <a:solidFill>
                  <a:schemeClr val="bg1">
                    <a:lumMod val="50000"/>
                  </a:schemeClr>
                </a:solidFill>
                <a:latin typeface="Arial" pitchFamily="34" charset="0"/>
                <a:cs typeface="Arial" pitchFamily="34" charset="0"/>
              </a:rPr>
              <a:t>Michaelis-Menten</a:t>
            </a:r>
            <a:r>
              <a:rPr lang="en-US" sz="2400" b="1" dirty="0" smtClean="0">
                <a:solidFill>
                  <a:schemeClr val="bg1">
                    <a:lumMod val="50000"/>
                  </a:schemeClr>
                </a:solidFill>
                <a:latin typeface="Arial" pitchFamily="34" charset="0"/>
                <a:cs typeface="Arial" pitchFamily="34" charset="0"/>
              </a:rPr>
              <a:t> model</a:t>
            </a:r>
          </a:p>
          <a:p>
            <a:r>
              <a:rPr lang="en-US" sz="2400" dirty="0" smtClean="0">
                <a:solidFill>
                  <a:schemeClr val="bg1">
                    <a:lumMod val="50000"/>
                  </a:schemeClr>
                </a:solidFill>
                <a:latin typeface="Arial" pitchFamily="34" charset="0"/>
                <a:cs typeface="Arial" pitchFamily="34" charset="0"/>
              </a:rPr>
              <a:t>      -- Substrates vs. Products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Demonstrate the model</a:t>
            </a:r>
          </a:p>
          <a:p>
            <a:r>
              <a:rPr lang="en-US" sz="2400" dirty="0" smtClean="0">
                <a:solidFill>
                  <a:schemeClr val="bg1">
                    <a:lumMod val="50000"/>
                  </a:schemeClr>
                </a:solidFill>
                <a:latin typeface="Arial" pitchFamily="34" charset="0"/>
                <a:cs typeface="Arial" pitchFamily="34" charset="0"/>
              </a:rPr>
              <a:t>      -- What plays a role and what was left out and why</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Describe differential equations</a:t>
            </a:r>
          </a:p>
          <a:p>
            <a:r>
              <a:rPr lang="en-US" sz="2400" dirty="0" smtClean="0">
                <a:solidFill>
                  <a:schemeClr val="bg1">
                    <a:lumMod val="50000"/>
                  </a:schemeClr>
                </a:solidFill>
                <a:latin typeface="Arial" pitchFamily="34" charset="0"/>
                <a:cs typeface="Arial" pitchFamily="34" charset="0"/>
              </a:rPr>
              <a:t>      -- State variables vs. Parameters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Show model runs and what they </a:t>
            </a:r>
            <a:r>
              <a:rPr lang="en-US" sz="2400" b="1" dirty="0" smtClean="0">
                <a:solidFill>
                  <a:schemeClr val="bg1">
                    <a:lumMod val="50000"/>
                  </a:schemeClr>
                </a:solidFill>
                <a:latin typeface="Arial" pitchFamily="34" charset="0"/>
                <a:cs typeface="Arial" pitchFamily="34" charset="0"/>
              </a:rPr>
              <a:t>mean</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Did the model work?</a:t>
            </a:r>
            <a:endParaRPr lang="en-US" sz="2400" b="1" dirty="0" smtClean="0">
              <a:solidFill>
                <a:schemeClr val="bg1">
                  <a:lumMod val="50000"/>
                </a:schemeClr>
              </a:solidFill>
              <a:latin typeface="Arial" pitchFamily="34" charset="0"/>
              <a:cs typeface="Arial" pitchFamily="34" charset="0"/>
            </a:endParaRP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Conclusion</a:t>
            </a:r>
            <a:endParaRPr lang="en-US" sz="2400" b="1" dirty="0" smtClean="0">
              <a:solidFill>
                <a:schemeClr val="bg1">
                  <a:lumMod val="50000"/>
                </a:schemeClr>
              </a:solidFill>
              <a:latin typeface="Arial" pitchFamily="34" charset="0"/>
              <a:cs typeface="Arial" pitchFamily="34" charset="0"/>
            </a:endParaRPr>
          </a:p>
          <a:p>
            <a:r>
              <a:rPr lang="en-US" sz="2400" dirty="0" smtClean="0">
                <a:solidFill>
                  <a:schemeClr val="bg1">
                    <a:lumMod val="50000"/>
                  </a:schemeClr>
                </a:solidFill>
                <a:latin typeface="Arial" pitchFamily="34" charset="0"/>
                <a:cs typeface="Arial" pitchFamily="34" charset="0"/>
              </a:rPr>
              <a:t>       --What the model means</a:t>
            </a:r>
          </a:p>
          <a:p>
            <a:r>
              <a:rPr lang="en-US" sz="2400" dirty="0" smtClean="0">
                <a:solidFill>
                  <a:schemeClr val="bg1">
                    <a:lumMod val="50000"/>
                  </a:schemeClr>
                </a:solidFill>
                <a:latin typeface="Arial" pitchFamily="34" charset="0"/>
                <a:cs typeface="Arial" pitchFamily="34" charset="0"/>
              </a:rPr>
              <a:t>       --Future Work</a:t>
            </a:r>
          </a:p>
          <a:p>
            <a:pPr>
              <a:buFont typeface="Arial" pitchFamily="34" charset="0"/>
              <a:buChar char="•"/>
            </a:pPr>
            <a:endParaRPr lang="en-US" dirty="0" smtClean="0"/>
          </a:p>
          <a:p>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Background on Nitrogen Metabolism</a:t>
            </a:r>
            <a:endParaRPr lang="en-US" sz="3600" dirty="0">
              <a:solidFill>
                <a:schemeClr val="tx2"/>
              </a:solidFill>
              <a:latin typeface="Arial" pitchFamily="34" charset="0"/>
              <a:cs typeface="Arial" pitchFamily="34" charset="0"/>
            </a:endParaRPr>
          </a:p>
        </p:txBody>
      </p:sp>
      <p:pic>
        <p:nvPicPr>
          <p:cNvPr id="5" name="Picture 2"/>
          <p:cNvPicPr>
            <a:picLocks noChangeAspect="1" noChangeArrowheads="1"/>
          </p:cNvPicPr>
          <p:nvPr/>
        </p:nvPicPr>
        <p:blipFill>
          <a:blip r:embed="rId2" cstate="print"/>
          <a:srcRect/>
          <a:stretch>
            <a:fillRect/>
          </a:stretch>
        </p:blipFill>
        <p:spPr bwMode="auto">
          <a:xfrm>
            <a:off x="76200" y="1371600"/>
            <a:ext cx="8888413" cy="3733800"/>
          </a:xfrm>
          <a:prstGeom prst="rect">
            <a:avLst/>
          </a:prstGeom>
          <a:noFill/>
          <a:ln w="9525">
            <a:noFill/>
            <a:miter lim="800000"/>
            <a:headEnd/>
            <a:tailEnd/>
          </a:ln>
        </p:spPr>
      </p:pic>
      <p:sp>
        <p:nvSpPr>
          <p:cNvPr id="6" name="TextBox 4"/>
          <p:cNvSpPr txBox="1">
            <a:spLocks noChangeArrowheads="1"/>
          </p:cNvSpPr>
          <p:nvPr/>
        </p:nvSpPr>
        <p:spPr bwMode="auto">
          <a:xfrm>
            <a:off x="1143000" y="6335713"/>
            <a:ext cx="6737350" cy="369887"/>
          </a:xfrm>
          <a:prstGeom prst="rect">
            <a:avLst/>
          </a:prstGeom>
          <a:noFill/>
          <a:ln w="9525">
            <a:noFill/>
            <a:miter lim="800000"/>
            <a:headEnd/>
            <a:tailEnd/>
          </a:ln>
        </p:spPr>
        <p:txBody>
          <a:bodyPr wrap="none">
            <a:spAutoFit/>
          </a:bodyPr>
          <a:lstStyle/>
          <a:p>
            <a:r>
              <a:rPr lang="en-US" sz="1800" dirty="0"/>
              <a:t>van Riel &amp; Sontag (2006) </a:t>
            </a:r>
            <a:r>
              <a:rPr lang="en-US" sz="1800" i="1" dirty="0"/>
              <a:t>IEEE Proc.-Syst. Biol.</a:t>
            </a:r>
            <a:r>
              <a:rPr lang="en-US" sz="1800" dirty="0"/>
              <a:t> 153: 263-274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1219200"/>
            <a:ext cx="8839200" cy="3785652"/>
          </a:xfrm>
          <a:prstGeom prst="rect">
            <a:avLst/>
          </a:prstGeom>
          <a:noFill/>
        </p:spPr>
        <p:txBody>
          <a:bodyPr wrap="square" rtlCol="0">
            <a:spAutoFit/>
          </a:bodyPr>
          <a:lstStyle/>
          <a:p>
            <a:pPr>
              <a:buFont typeface="Arial" pitchFamily="34" charset="0"/>
              <a:buChar char="•"/>
            </a:pPr>
            <a:r>
              <a:rPr lang="en-US" dirty="0" smtClean="0"/>
              <a:t> </a:t>
            </a:r>
            <a:r>
              <a:rPr lang="en-US" sz="2400" dirty="0" smtClean="0">
                <a:latin typeface="Arial" pitchFamily="34" charset="0"/>
                <a:cs typeface="Arial" pitchFamily="34" charset="0"/>
              </a:rPr>
              <a:t>Amino Acids of Interest</a:t>
            </a:r>
          </a:p>
          <a:p>
            <a:r>
              <a:rPr lang="en-US" sz="2400" dirty="0" smtClean="0">
                <a:latin typeface="Arial" pitchFamily="34" charset="0"/>
                <a:cs typeface="Arial" pitchFamily="34" charset="0"/>
              </a:rPr>
              <a:t> </a:t>
            </a:r>
            <a:r>
              <a:rPr lang="en-US" sz="2400" dirty="0" smtClean="0">
                <a:latin typeface="Arial" pitchFamily="34" charset="0"/>
                <a:cs typeface="Arial" pitchFamily="34" charset="0"/>
              </a:rPr>
              <a:t>  1) Glutamine</a:t>
            </a:r>
          </a:p>
          <a:p>
            <a:r>
              <a:rPr lang="en-US" sz="2400" dirty="0" smtClean="0">
                <a:latin typeface="Arial" pitchFamily="34" charset="0"/>
                <a:cs typeface="Arial" pitchFamily="34" charset="0"/>
              </a:rPr>
              <a:t>   2) Glutamate</a:t>
            </a:r>
          </a:p>
          <a:p>
            <a:r>
              <a:rPr lang="en-US" sz="2400" dirty="0" smtClean="0">
                <a:latin typeface="Arial" pitchFamily="34" charset="0"/>
                <a:cs typeface="Arial" pitchFamily="34" charset="0"/>
              </a:rPr>
              <a:t>   3) alpha-</a:t>
            </a:r>
            <a:r>
              <a:rPr lang="en-US" sz="2400" dirty="0" err="1" smtClean="0">
                <a:latin typeface="Arial" pitchFamily="34" charset="0"/>
                <a:cs typeface="Arial" pitchFamily="34" charset="0"/>
              </a:rPr>
              <a:t>ketoglutarate</a:t>
            </a:r>
            <a:endParaRPr lang="en-US" sz="2400" dirty="0" smtClean="0">
              <a:latin typeface="Arial" pitchFamily="34" charset="0"/>
              <a:cs typeface="Arial" pitchFamily="34" charset="0"/>
            </a:endParaRPr>
          </a:p>
          <a:p>
            <a:pPr>
              <a:buFont typeface="Arial" pitchFamily="34" charset="0"/>
              <a:buChar char="•"/>
            </a:pPr>
            <a:r>
              <a:rPr lang="en-US" sz="2400" dirty="0" smtClean="0">
                <a:latin typeface="Arial" pitchFamily="34" charset="0"/>
                <a:cs typeface="Arial" pitchFamily="34" charset="0"/>
              </a:rPr>
              <a:t> Enzymes involved in reactions:</a:t>
            </a:r>
          </a:p>
          <a:p>
            <a:r>
              <a:rPr lang="en-US" sz="2400" dirty="0" smtClean="0">
                <a:latin typeface="Arial" pitchFamily="34" charset="0"/>
                <a:cs typeface="Arial" pitchFamily="34" charset="0"/>
              </a:rPr>
              <a:t> </a:t>
            </a:r>
            <a:r>
              <a:rPr lang="en-US" sz="2400" dirty="0" smtClean="0">
                <a:latin typeface="Arial" pitchFamily="34" charset="0"/>
                <a:cs typeface="Arial" pitchFamily="34" charset="0"/>
              </a:rPr>
              <a:t>  1) glutamine </a:t>
            </a:r>
            <a:r>
              <a:rPr lang="en-US" sz="2400" dirty="0" err="1" smtClean="0">
                <a:latin typeface="Arial" pitchFamily="34" charset="0"/>
                <a:cs typeface="Arial" pitchFamily="34" charset="0"/>
              </a:rPr>
              <a:t>synthetase</a:t>
            </a:r>
            <a:r>
              <a:rPr lang="en-US" sz="2400" dirty="0" smtClean="0">
                <a:latin typeface="Arial" pitchFamily="34" charset="0"/>
                <a:cs typeface="Arial" pitchFamily="34" charset="0"/>
              </a:rPr>
              <a:t> (GS)</a:t>
            </a:r>
          </a:p>
          <a:p>
            <a:r>
              <a:rPr lang="en-US" sz="2400" dirty="0" smtClean="0">
                <a:latin typeface="Arial" pitchFamily="34" charset="0"/>
                <a:cs typeface="Arial" pitchFamily="34" charset="0"/>
              </a:rPr>
              <a:t>   2) GDA</a:t>
            </a:r>
          </a:p>
          <a:p>
            <a:r>
              <a:rPr lang="en-US" sz="2400" dirty="0" smtClean="0">
                <a:latin typeface="Arial" pitchFamily="34" charset="0"/>
                <a:cs typeface="Arial" pitchFamily="34" charset="0"/>
              </a:rPr>
              <a:t>   3) NAD-GDH</a:t>
            </a:r>
          </a:p>
          <a:p>
            <a:r>
              <a:rPr lang="en-US" sz="2400" dirty="0" smtClean="0">
                <a:latin typeface="Arial" pitchFamily="34" charset="0"/>
                <a:cs typeface="Arial" pitchFamily="34" charset="0"/>
              </a:rPr>
              <a:t>   4) NADPH-GDH</a:t>
            </a:r>
          </a:p>
          <a:p>
            <a:r>
              <a:rPr lang="en-US" sz="2400" dirty="0" smtClean="0">
                <a:latin typeface="Arial" pitchFamily="34" charset="0"/>
                <a:cs typeface="Arial" pitchFamily="34" charset="0"/>
              </a:rPr>
              <a:t>   5) GOGAT</a:t>
            </a:r>
          </a:p>
        </p:txBody>
      </p:sp>
      <p:sp>
        <p:nvSpPr>
          <p:cNvPr id="6" name="TextBox 5"/>
          <p:cNvSpPr txBox="1"/>
          <p:nvPr/>
        </p:nvSpPr>
        <p:spPr>
          <a:xfrm>
            <a:off x="0" y="0"/>
            <a:ext cx="91440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Background on Nitrogen Metabolism</a:t>
            </a:r>
            <a:endParaRPr lang="en-US" sz="3600" dirty="0">
              <a:solidFill>
                <a:schemeClr val="tx2"/>
              </a:solidFill>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914400"/>
            <a:ext cx="8610600" cy="5539978"/>
          </a:xfrm>
          <a:prstGeom prst="rect">
            <a:avLst/>
          </a:prstGeom>
          <a:noFill/>
        </p:spPr>
        <p:txBody>
          <a:bodyPr wrap="square" rtlCol="0">
            <a:spAutoFit/>
          </a:bodyPr>
          <a:lstStyle/>
          <a:p>
            <a:pPr>
              <a:buFont typeface="Arial" pitchFamily="34" charset="0"/>
              <a:buChar char="•"/>
            </a:pPr>
            <a:r>
              <a:rPr lang="en-US" sz="2400" dirty="0" smtClean="0">
                <a:latin typeface="Arial" pitchFamily="34" charset="0"/>
                <a:cs typeface="Arial" pitchFamily="34" charset="0"/>
              </a:rPr>
              <a:t>Genes involved in nitrogen metabolism</a:t>
            </a:r>
          </a:p>
          <a:p>
            <a:r>
              <a:rPr lang="en-US" sz="2400" dirty="0" smtClean="0">
                <a:latin typeface="Arial" pitchFamily="34" charset="0"/>
                <a:cs typeface="Arial" pitchFamily="34" charset="0"/>
              </a:rPr>
              <a:t>   1) </a:t>
            </a:r>
            <a:r>
              <a:rPr lang="en-US" sz="2400" dirty="0" smtClean="0">
                <a:solidFill>
                  <a:schemeClr val="tx2"/>
                </a:solidFill>
                <a:latin typeface="Arial" pitchFamily="34" charset="0"/>
                <a:cs typeface="Arial" pitchFamily="34" charset="0"/>
              </a:rPr>
              <a:t>HIS4</a:t>
            </a:r>
            <a:r>
              <a:rPr lang="en-US" sz="2400" dirty="0" smtClean="0">
                <a:latin typeface="Arial" pitchFamily="34" charset="0"/>
                <a:cs typeface="Arial" pitchFamily="34" charset="0"/>
              </a:rPr>
              <a:t>: Multifunctional enzyme containing </a:t>
            </a:r>
            <a:r>
              <a:rPr lang="en-US" sz="2400" dirty="0" err="1" smtClean="0">
                <a:latin typeface="Arial" pitchFamily="34" charset="0"/>
                <a:cs typeface="Arial" pitchFamily="34" charset="0"/>
              </a:rPr>
              <a:t>phosphoribosyl</a:t>
            </a:r>
            <a:r>
              <a:rPr lang="en-US" sz="2400" dirty="0" smtClean="0">
                <a:latin typeface="Arial" pitchFamily="34" charset="0"/>
                <a:cs typeface="Arial" pitchFamily="34" charset="0"/>
              </a:rPr>
              <a:t>-ATP </a:t>
            </a:r>
            <a:r>
              <a:rPr lang="en-US" sz="2400" dirty="0" err="1" smtClean="0">
                <a:latin typeface="Arial" pitchFamily="34" charset="0"/>
                <a:cs typeface="Arial" pitchFamily="34" charset="0"/>
              </a:rPr>
              <a:t>pyrophosphatase</a:t>
            </a:r>
            <a:r>
              <a:rPr lang="en-US" sz="2400" dirty="0" smtClean="0">
                <a:latin typeface="Arial" pitchFamily="34" charset="0"/>
                <a:cs typeface="Arial" pitchFamily="34" charset="0"/>
              </a:rPr>
              <a:t>.</a:t>
            </a:r>
          </a:p>
          <a:p>
            <a:r>
              <a:rPr lang="en-US" sz="2400" dirty="0" smtClean="0">
                <a:latin typeface="Arial" pitchFamily="34" charset="0"/>
                <a:cs typeface="Arial" pitchFamily="34" charset="0"/>
              </a:rPr>
              <a:t>   2) </a:t>
            </a:r>
            <a:r>
              <a:rPr lang="en-US" sz="2400" dirty="0" smtClean="0">
                <a:solidFill>
                  <a:schemeClr val="tx2"/>
                </a:solidFill>
                <a:latin typeface="Arial" pitchFamily="34" charset="0"/>
                <a:cs typeface="Arial" pitchFamily="34" charset="0"/>
              </a:rPr>
              <a:t>GDH1</a:t>
            </a:r>
            <a:r>
              <a:rPr lang="en-US" sz="2400" dirty="0" smtClean="0">
                <a:latin typeface="Arial" pitchFamily="34" charset="0"/>
                <a:cs typeface="Arial" pitchFamily="34" charset="0"/>
              </a:rPr>
              <a:t>: Synthesizes glutamate from ammonia and alpha-</a:t>
            </a:r>
            <a:r>
              <a:rPr lang="en-US" sz="2400" dirty="0" err="1" smtClean="0">
                <a:latin typeface="Arial" pitchFamily="34" charset="0"/>
                <a:cs typeface="Arial" pitchFamily="34" charset="0"/>
              </a:rPr>
              <a:t>ketoglutarate</a:t>
            </a:r>
            <a:r>
              <a:rPr lang="en-US" sz="2400" dirty="0" smtClean="0">
                <a:latin typeface="Arial" pitchFamily="34" charset="0"/>
                <a:cs typeface="Arial" pitchFamily="34" charset="0"/>
              </a:rPr>
              <a:t>.</a:t>
            </a:r>
          </a:p>
          <a:p>
            <a:r>
              <a:rPr lang="en-US" sz="2400" dirty="0" smtClean="0">
                <a:latin typeface="Arial" pitchFamily="34" charset="0"/>
                <a:cs typeface="Arial" pitchFamily="34" charset="0"/>
              </a:rPr>
              <a:t>   3) </a:t>
            </a:r>
            <a:r>
              <a:rPr lang="en-US" sz="2400" dirty="0" smtClean="0">
                <a:solidFill>
                  <a:schemeClr val="tx2"/>
                </a:solidFill>
                <a:latin typeface="Arial" pitchFamily="34" charset="0"/>
                <a:cs typeface="Arial" pitchFamily="34" charset="0"/>
              </a:rPr>
              <a:t>GLN1</a:t>
            </a:r>
            <a:r>
              <a:rPr lang="en-US" sz="2400" dirty="0" smtClean="0">
                <a:latin typeface="Arial" pitchFamily="34" charset="0"/>
                <a:cs typeface="Arial" pitchFamily="34" charset="0"/>
              </a:rPr>
              <a:t>: Synthesizes glutamine from glutamate and ammonia.</a:t>
            </a:r>
          </a:p>
          <a:p>
            <a:r>
              <a:rPr lang="en-US" sz="2400" dirty="0" smtClean="0">
                <a:latin typeface="Arial" pitchFamily="34" charset="0"/>
                <a:cs typeface="Arial" pitchFamily="34" charset="0"/>
              </a:rPr>
              <a:t>   4) </a:t>
            </a:r>
            <a:r>
              <a:rPr lang="en-US" sz="2400" dirty="0" smtClean="0">
                <a:solidFill>
                  <a:schemeClr val="tx2"/>
                </a:solidFill>
                <a:latin typeface="Arial" pitchFamily="34" charset="0"/>
                <a:cs typeface="Arial" pitchFamily="34" charset="0"/>
              </a:rPr>
              <a:t>ILV5</a:t>
            </a:r>
            <a:r>
              <a:rPr lang="en-US" sz="2400" dirty="0" smtClean="0">
                <a:latin typeface="Arial" pitchFamily="34" charset="0"/>
                <a:cs typeface="Arial" pitchFamily="34" charset="0"/>
              </a:rPr>
              <a:t>: Mitochondrial protein involved in branched-chain amino acid biosynthesis.</a:t>
            </a:r>
          </a:p>
          <a:p>
            <a:r>
              <a:rPr lang="en-US" sz="2400" dirty="0" smtClean="0">
                <a:latin typeface="Arial" pitchFamily="34" charset="0"/>
                <a:cs typeface="Arial" pitchFamily="34" charset="0"/>
              </a:rPr>
              <a:t>   5) </a:t>
            </a:r>
            <a:r>
              <a:rPr lang="en-US" sz="2400" dirty="0" smtClean="0">
                <a:solidFill>
                  <a:schemeClr val="tx2"/>
                </a:solidFill>
                <a:latin typeface="Arial" pitchFamily="34" charset="0"/>
                <a:cs typeface="Arial" pitchFamily="34" charset="0"/>
              </a:rPr>
              <a:t>GDH2</a:t>
            </a:r>
            <a:r>
              <a:rPr lang="en-US" sz="2400" dirty="0" smtClean="0">
                <a:latin typeface="Arial" pitchFamily="34" charset="0"/>
                <a:cs typeface="Arial" pitchFamily="34" charset="0"/>
              </a:rPr>
              <a:t>: Degrades glutamate to ammonia and alpha-</a:t>
            </a:r>
            <a:r>
              <a:rPr lang="en-US" sz="2400" dirty="0" err="1" smtClean="0">
                <a:latin typeface="Arial" pitchFamily="34" charset="0"/>
                <a:cs typeface="Arial" pitchFamily="34" charset="0"/>
              </a:rPr>
              <a:t>ketoglutarate</a:t>
            </a:r>
            <a:r>
              <a:rPr lang="en-US" sz="2400" dirty="0" smtClean="0">
                <a:latin typeface="Arial" pitchFamily="34" charset="0"/>
                <a:cs typeface="Arial" pitchFamily="34" charset="0"/>
              </a:rPr>
              <a:t>.</a:t>
            </a:r>
          </a:p>
          <a:p>
            <a:r>
              <a:rPr lang="en-US" sz="2400" dirty="0" smtClean="0">
                <a:latin typeface="Arial" pitchFamily="34" charset="0"/>
                <a:cs typeface="Arial" pitchFamily="34" charset="0"/>
              </a:rPr>
              <a:t>   6) </a:t>
            </a:r>
            <a:r>
              <a:rPr lang="en-US" sz="2400" dirty="0" smtClean="0">
                <a:solidFill>
                  <a:schemeClr val="tx2"/>
                </a:solidFill>
                <a:latin typeface="Arial" pitchFamily="34" charset="0"/>
                <a:cs typeface="Arial" pitchFamily="34" charset="0"/>
              </a:rPr>
              <a:t>GAP1</a:t>
            </a:r>
            <a:r>
              <a:rPr lang="en-US" sz="2400" dirty="0" smtClean="0">
                <a:latin typeface="Arial" pitchFamily="34" charset="0"/>
                <a:cs typeface="Arial" pitchFamily="34" charset="0"/>
              </a:rPr>
              <a:t>: Localization to the plasma membrane is regulated by nitrogen source. </a:t>
            </a:r>
          </a:p>
          <a:p>
            <a:r>
              <a:rPr lang="en-US" sz="2400" dirty="0" smtClean="0">
                <a:latin typeface="Arial" pitchFamily="34" charset="0"/>
                <a:cs typeface="Arial" pitchFamily="34" charset="0"/>
              </a:rPr>
              <a:t>   7) </a:t>
            </a:r>
            <a:r>
              <a:rPr lang="en-US" sz="2400" dirty="0" smtClean="0">
                <a:solidFill>
                  <a:schemeClr val="tx2"/>
                </a:solidFill>
                <a:latin typeface="Arial" pitchFamily="34" charset="0"/>
                <a:cs typeface="Arial" pitchFamily="34" charset="0"/>
              </a:rPr>
              <a:t>PUT4</a:t>
            </a:r>
            <a:r>
              <a:rPr lang="en-US" sz="2400" dirty="0" smtClean="0">
                <a:latin typeface="Arial" pitchFamily="34" charset="0"/>
                <a:cs typeface="Arial" pitchFamily="34" charset="0"/>
              </a:rPr>
              <a:t>: Transcription is repressed in ammonia-grown cells.</a:t>
            </a:r>
          </a:p>
          <a:p>
            <a:endParaRPr lang="en-US" dirty="0"/>
          </a:p>
        </p:txBody>
      </p:sp>
      <p:sp>
        <p:nvSpPr>
          <p:cNvPr id="5" name="TextBox 4"/>
          <p:cNvSpPr txBox="1"/>
          <p:nvPr/>
        </p:nvSpPr>
        <p:spPr>
          <a:xfrm>
            <a:off x="0" y="0"/>
            <a:ext cx="91440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Background on Nitrogen Metabolism</a:t>
            </a:r>
            <a:endParaRPr lang="en-US" sz="3600" dirty="0">
              <a:solidFill>
                <a:schemeClr val="tx2"/>
              </a:solidFill>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8839200" cy="646331"/>
          </a:xfrm>
          <a:prstGeom prst="rect">
            <a:avLst/>
          </a:prstGeom>
          <a:noFill/>
        </p:spPr>
        <p:txBody>
          <a:bodyPr wrap="square" rtlCol="0">
            <a:spAutoFit/>
          </a:bodyPr>
          <a:lstStyle/>
          <a:p>
            <a:r>
              <a:rPr lang="en-US" sz="3600" dirty="0" smtClean="0">
                <a:solidFill>
                  <a:schemeClr val="tx2"/>
                </a:solidFill>
                <a:latin typeface="Arial" pitchFamily="34" charset="0"/>
                <a:cs typeface="Arial" pitchFamily="34" charset="0"/>
              </a:rPr>
              <a:t>Outline</a:t>
            </a:r>
            <a:endParaRPr lang="en-US" sz="3600" dirty="0">
              <a:solidFill>
                <a:schemeClr val="tx2"/>
              </a:solidFill>
              <a:latin typeface="Arial" pitchFamily="34" charset="0"/>
              <a:cs typeface="Arial" pitchFamily="34" charset="0"/>
            </a:endParaRPr>
          </a:p>
        </p:txBody>
      </p:sp>
      <p:sp>
        <p:nvSpPr>
          <p:cNvPr id="5" name="TextBox 4"/>
          <p:cNvSpPr txBox="1"/>
          <p:nvPr/>
        </p:nvSpPr>
        <p:spPr>
          <a:xfrm>
            <a:off x="0" y="1066800"/>
            <a:ext cx="8458200" cy="6186309"/>
          </a:xfrm>
          <a:prstGeom prst="rect">
            <a:avLst/>
          </a:prstGeom>
          <a:noFill/>
        </p:spPr>
        <p:txBody>
          <a:bodyPr wrap="square" rtlCol="0">
            <a:spAutoFit/>
          </a:bodyPr>
          <a:lstStyle/>
          <a:p>
            <a:pPr>
              <a:buFont typeface="Arial" pitchFamily="34" charset="0"/>
              <a:buChar char="•"/>
            </a:pPr>
            <a:r>
              <a:rPr lang="en-US" sz="2400" b="1" dirty="0" smtClean="0">
                <a:solidFill>
                  <a:schemeClr val="tx2"/>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Purpose of Model</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Background </a:t>
            </a:r>
            <a:r>
              <a:rPr lang="en-US" sz="2400" b="1" dirty="0" smtClean="0">
                <a:solidFill>
                  <a:schemeClr val="bg1">
                    <a:lumMod val="50000"/>
                  </a:schemeClr>
                </a:solidFill>
                <a:latin typeface="Arial" pitchFamily="34" charset="0"/>
                <a:cs typeface="Arial" pitchFamily="34" charset="0"/>
              </a:rPr>
              <a:t>on Nitrogen Metabolism</a:t>
            </a:r>
          </a:p>
          <a:p>
            <a:r>
              <a:rPr lang="en-US" sz="2400" dirty="0" smtClean="0">
                <a:solidFill>
                  <a:schemeClr val="bg1">
                    <a:lumMod val="50000"/>
                  </a:schemeClr>
                </a:solidFill>
                <a:latin typeface="Arial" pitchFamily="34" charset="0"/>
                <a:cs typeface="Arial" pitchFamily="34" charset="0"/>
              </a:rPr>
              <a:t>      -- Amino acids and enzymes used in reaction</a:t>
            </a:r>
          </a:p>
          <a:p>
            <a:r>
              <a:rPr lang="en-US" sz="2400" dirty="0" smtClean="0">
                <a:solidFill>
                  <a:schemeClr val="bg1">
                    <a:lumMod val="50000"/>
                  </a:schemeClr>
                </a:solidFill>
                <a:latin typeface="Arial" pitchFamily="34" charset="0"/>
                <a:cs typeface="Arial" pitchFamily="34" charset="0"/>
              </a:rPr>
              <a:t>      -- Genes involved in nitrogen metabolism</a:t>
            </a:r>
          </a:p>
          <a:p>
            <a:pPr>
              <a:buFont typeface="Arial" pitchFamily="34" charset="0"/>
              <a:buChar char="•"/>
            </a:pPr>
            <a:r>
              <a:rPr lang="en-US" sz="2400" dirty="0" smtClean="0">
                <a:solidFill>
                  <a:schemeClr val="tx2"/>
                </a:solidFill>
                <a:latin typeface="Arial" pitchFamily="34" charset="0"/>
                <a:cs typeface="Arial" pitchFamily="34" charset="0"/>
              </a:rPr>
              <a:t> </a:t>
            </a:r>
            <a:r>
              <a:rPr lang="en-US" sz="2400" b="1" dirty="0" smtClean="0">
                <a:solidFill>
                  <a:schemeClr val="tx2"/>
                </a:solidFill>
                <a:latin typeface="Arial" pitchFamily="34" charset="0"/>
                <a:cs typeface="Arial" pitchFamily="34" charset="0"/>
              </a:rPr>
              <a:t>Background on </a:t>
            </a:r>
            <a:r>
              <a:rPr lang="en-US" sz="2400" b="1" dirty="0" err="1" smtClean="0">
                <a:solidFill>
                  <a:schemeClr val="tx2"/>
                </a:solidFill>
                <a:latin typeface="Arial" pitchFamily="34" charset="0"/>
                <a:cs typeface="Arial" pitchFamily="34" charset="0"/>
              </a:rPr>
              <a:t>Michaelis-Menten</a:t>
            </a:r>
            <a:r>
              <a:rPr lang="en-US" sz="2400" b="1" dirty="0" smtClean="0">
                <a:solidFill>
                  <a:schemeClr val="tx2"/>
                </a:solidFill>
                <a:latin typeface="Arial" pitchFamily="34" charset="0"/>
                <a:cs typeface="Arial" pitchFamily="34" charset="0"/>
              </a:rPr>
              <a:t> model</a:t>
            </a:r>
          </a:p>
          <a:p>
            <a:r>
              <a:rPr lang="en-US" sz="2400" dirty="0" smtClean="0">
                <a:latin typeface="Arial" pitchFamily="34" charset="0"/>
                <a:cs typeface="Arial" pitchFamily="34" charset="0"/>
              </a:rPr>
              <a:t>      -- Substrates vs. Products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Demonstrate the model</a:t>
            </a:r>
          </a:p>
          <a:p>
            <a:r>
              <a:rPr lang="en-US" sz="2400" dirty="0" smtClean="0">
                <a:solidFill>
                  <a:schemeClr val="bg1">
                    <a:lumMod val="50000"/>
                  </a:schemeClr>
                </a:solidFill>
                <a:latin typeface="Arial" pitchFamily="34" charset="0"/>
                <a:cs typeface="Arial" pitchFamily="34" charset="0"/>
              </a:rPr>
              <a:t>      -- What plays a role and what was left out and why</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Describe differential equations</a:t>
            </a:r>
          </a:p>
          <a:p>
            <a:r>
              <a:rPr lang="en-US" sz="2400" dirty="0" smtClean="0">
                <a:solidFill>
                  <a:schemeClr val="bg1">
                    <a:lumMod val="50000"/>
                  </a:schemeClr>
                </a:solidFill>
                <a:latin typeface="Arial" pitchFamily="34" charset="0"/>
                <a:cs typeface="Arial" pitchFamily="34" charset="0"/>
              </a:rPr>
              <a:t>      -- State variables vs. Parameters</a:t>
            </a:r>
          </a:p>
          <a:p>
            <a:pPr>
              <a:buFont typeface="Arial" pitchFamily="34" charset="0"/>
              <a:buChar char="•"/>
            </a:pPr>
            <a:r>
              <a:rPr lang="en-US" sz="2400"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Show model runs and what they </a:t>
            </a:r>
            <a:r>
              <a:rPr lang="en-US" sz="2400" b="1" dirty="0" smtClean="0">
                <a:solidFill>
                  <a:schemeClr val="bg1">
                    <a:lumMod val="50000"/>
                  </a:schemeClr>
                </a:solidFill>
                <a:latin typeface="Arial" pitchFamily="34" charset="0"/>
                <a:cs typeface="Arial" pitchFamily="34" charset="0"/>
              </a:rPr>
              <a:t>mean</a:t>
            </a: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a:t>
            </a:r>
            <a:r>
              <a:rPr lang="en-US" sz="2400" b="1" dirty="0" smtClean="0">
                <a:solidFill>
                  <a:schemeClr val="bg1">
                    <a:lumMod val="50000"/>
                  </a:schemeClr>
                </a:solidFill>
                <a:latin typeface="Arial" pitchFamily="34" charset="0"/>
                <a:cs typeface="Arial" pitchFamily="34" charset="0"/>
              </a:rPr>
              <a:t>Did the model work?</a:t>
            </a:r>
            <a:endParaRPr lang="en-US" sz="2400" b="1" dirty="0" smtClean="0">
              <a:solidFill>
                <a:schemeClr val="bg1">
                  <a:lumMod val="50000"/>
                </a:schemeClr>
              </a:solidFill>
              <a:latin typeface="Arial" pitchFamily="34" charset="0"/>
              <a:cs typeface="Arial" pitchFamily="34" charset="0"/>
            </a:endParaRPr>
          </a:p>
          <a:p>
            <a:pPr>
              <a:buFont typeface="Arial" pitchFamily="34" charset="0"/>
              <a:buChar char="•"/>
            </a:pPr>
            <a:r>
              <a:rPr lang="en-US" sz="2400" b="1" dirty="0" smtClean="0">
                <a:solidFill>
                  <a:schemeClr val="bg1">
                    <a:lumMod val="50000"/>
                  </a:schemeClr>
                </a:solidFill>
                <a:latin typeface="Arial" pitchFamily="34" charset="0"/>
                <a:cs typeface="Arial" pitchFamily="34" charset="0"/>
              </a:rPr>
              <a:t> Conclusion</a:t>
            </a:r>
            <a:endParaRPr lang="en-US" sz="2400" b="1" dirty="0" smtClean="0">
              <a:solidFill>
                <a:schemeClr val="bg1">
                  <a:lumMod val="50000"/>
                </a:schemeClr>
              </a:solidFill>
              <a:latin typeface="Arial" pitchFamily="34" charset="0"/>
              <a:cs typeface="Arial" pitchFamily="34" charset="0"/>
            </a:endParaRPr>
          </a:p>
          <a:p>
            <a:r>
              <a:rPr lang="en-US" sz="2400" dirty="0" smtClean="0">
                <a:solidFill>
                  <a:schemeClr val="bg1">
                    <a:lumMod val="50000"/>
                  </a:schemeClr>
                </a:solidFill>
                <a:latin typeface="Arial" pitchFamily="34" charset="0"/>
                <a:cs typeface="Arial" pitchFamily="34" charset="0"/>
              </a:rPr>
              <a:t>       --What the model means</a:t>
            </a:r>
          </a:p>
          <a:p>
            <a:r>
              <a:rPr lang="en-US" sz="2400" dirty="0" smtClean="0">
                <a:solidFill>
                  <a:schemeClr val="bg1">
                    <a:lumMod val="50000"/>
                  </a:schemeClr>
                </a:solidFill>
                <a:latin typeface="Arial" pitchFamily="34" charset="0"/>
                <a:cs typeface="Arial" pitchFamily="34" charset="0"/>
              </a:rPr>
              <a:t>       --Future Work</a:t>
            </a:r>
          </a:p>
          <a:p>
            <a:pPr>
              <a:buFont typeface="Arial" pitchFamily="34" charset="0"/>
              <a:buChar char="•"/>
            </a:pPr>
            <a:endParaRPr lang="en-US" dirty="0" smtClean="0"/>
          </a:p>
          <a:p>
            <a:r>
              <a:rPr lang="en-US" dirty="0" smtClean="0"/>
              <a:t>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TotalTime>
  <Words>1834</Words>
  <Application>Microsoft Office PowerPoint</Application>
  <PresentationFormat>On-screen Show (4:3)</PresentationFormat>
  <Paragraphs>258</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Loyola Marymount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mathpc</dc:creator>
  <cp:lastModifiedBy>mathpc</cp:lastModifiedBy>
  <cp:revision>41</cp:revision>
  <dcterms:created xsi:type="dcterms:W3CDTF">2011-02-24T05:26:52Z</dcterms:created>
  <dcterms:modified xsi:type="dcterms:W3CDTF">2011-02-24T11:08:42Z</dcterms:modified>
</cp:coreProperties>
</file>