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9" r:id="rId4"/>
    <p:sldId id="270" r:id="rId5"/>
    <p:sldId id="257" r:id="rId6"/>
    <p:sldId id="267" r:id="rId7"/>
    <p:sldId id="259" r:id="rId8"/>
    <p:sldId id="268" r:id="rId9"/>
    <p:sldId id="261" r:id="rId10"/>
    <p:sldId id="263" r:id="rId11"/>
    <p:sldId id="264" r:id="rId12"/>
    <p:sldId id="265" r:id="rId13"/>
    <p:sldId id="262" r:id="rId14"/>
  </p:sldIdLst>
  <p:sldSz cx="9144000" cy="6858000" type="screen4x3"/>
  <p:notesSz cx="6858000" cy="91995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A88896-52BB-4E77-8BC9-94B3F0DC1EB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5A2EB9-F4A2-49E6-B072-645CDE633B99}">
      <dgm:prSet phldrT="[Text]"/>
      <dgm:spPr/>
      <dgm:t>
        <a:bodyPr/>
        <a:lstStyle/>
        <a:p>
          <a:r>
            <a:rPr lang="en-US" dirty="0" smtClean="0"/>
            <a:t>Extract DNA from source organism </a:t>
          </a:r>
          <a:endParaRPr lang="en-US" dirty="0"/>
        </a:p>
      </dgm:t>
    </dgm:pt>
    <dgm:pt modelId="{77A40FED-78D3-4AFC-9017-C85F243237D7}" type="parTrans" cxnId="{AB61275D-CEE3-4983-8D98-4909B64154C4}">
      <dgm:prSet/>
      <dgm:spPr/>
      <dgm:t>
        <a:bodyPr/>
        <a:lstStyle/>
        <a:p>
          <a:endParaRPr lang="en-US"/>
        </a:p>
      </dgm:t>
    </dgm:pt>
    <dgm:pt modelId="{219AF245-3384-4605-BC5B-5F7FE174B2A7}" type="sibTrans" cxnId="{AB61275D-CEE3-4983-8D98-4909B64154C4}">
      <dgm:prSet/>
      <dgm:spPr/>
      <dgm:t>
        <a:bodyPr/>
        <a:lstStyle/>
        <a:p>
          <a:endParaRPr lang="en-US"/>
        </a:p>
      </dgm:t>
    </dgm:pt>
    <dgm:pt modelId="{AB00BC59-B887-4F14-B202-C666C151989A}">
      <dgm:prSet phldrT="[Text]"/>
      <dgm:spPr/>
      <dgm:t>
        <a:bodyPr/>
        <a:lstStyle/>
        <a:p>
          <a:r>
            <a:rPr lang="en-US" dirty="0" smtClean="0"/>
            <a:t>Gel Electrophoresis</a:t>
          </a:r>
          <a:endParaRPr lang="en-US" dirty="0"/>
        </a:p>
      </dgm:t>
    </dgm:pt>
    <dgm:pt modelId="{4C810A8D-3176-476B-89D6-AD751ED1033B}" type="parTrans" cxnId="{41AAA695-BA36-4103-B692-9D73FE046D6F}">
      <dgm:prSet/>
      <dgm:spPr/>
      <dgm:t>
        <a:bodyPr/>
        <a:lstStyle/>
        <a:p>
          <a:endParaRPr lang="en-US"/>
        </a:p>
      </dgm:t>
    </dgm:pt>
    <dgm:pt modelId="{4F6A8DCE-B557-4497-AD86-34AA28525CAA}" type="sibTrans" cxnId="{41AAA695-BA36-4103-B692-9D73FE046D6F}">
      <dgm:prSet/>
      <dgm:spPr/>
      <dgm:t>
        <a:bodyPr/>
        <a:lstStyle/>
        <a:p>
          <a:endParaRPr lang="en-US"/>
        </a:p>
      </dgm:t>
    </dgm:pt>
    <dgm:pt modelId="{DD822502-6DC7-4174-9A68-0033F2471F02}">
      <dgm:prSet phldrT="[Text]"/>
      <dgm:spPr/>
      <dgm:t>
        <a:bodyPr/>
        <a:lstStyle/>
        <a:p>
          <a:r>
            <a:rPr lang="en-US" dirty="0" smtClean="0"/>
            <a:t>Amplify gene by PCR</a:t>
          </a:r>
          <a:endParaRPr lang="en-US" dirty="0"/>
        </a:p>
      </dgm:t>
    </dgm:pt>
    <dgm:pt modelId="{CB853641-2DF4-430E-92B5-A2858F2EFD66}" type="parTrans" cxnId="{201710FD-3581-4F48-A1F2-3D97CC9904CD}">
      <dgm:prSet/>
      <dgm:spPr/>
      <dgm:t>
        <a:bodyPr/>
        <a:lstStyle/>
        <a:p>
          <a:endParaRPr lang="en-US"/>
        </a:p>
      </dgm:t>
    </dgm:pt>
    <dgm:pt modelId="{9F1CA308-8036-41DB-8B52-46A87A03A3BF}" type="sibTrans" cxnId="{201710FD-3581-4F48-A1F2-3D97CC9904CD}">
      <dgm:prSet/>
      <dgm:spPr/>
      <dgm:t>
        <a:bodyPr/>
        <a:lstStyle/>
        <a:p>
          <a:endParaRPr lang="en-US"/>
        </a:p>
      </dgm:t>
    </dgm:pt>
    <dgm:pt modelId="{17D69539-9B24-4774-9F41-1532B057CD05}">
      <dgm:prSet phldrT="[Text]"/>
      <dgm:spPr/>
      <dgm:t>
        <a:bodyPr/>
        <a:lstStyle/>
        <a:p>
          <a:r>
            <a:rPr lang="en-US" dirty="0" smtClean="0"/>
            <a:t>Transformation into E. Coli cells</a:t>
          </a:r>
        </a:p>
      </dgm:t>
    </dgm:pt>
    <dgm:pt modelId="{67DD4496-7206-4D0A-A991-8EEB30E565B1}" type="parTrans" cxnId="{85A48E6C-3702-4382-A5EF-7F6CC27A3A21}">
      <dgm:prSet/>
      <dgm:spPr/>
      <dgm:t>
        <a:bodyPr/>
        <a:lstStyle/>
        <a:p>
          <a:endParaRPr lang="en-US"/>
        </a:p>
      </dgm:t>
    </dgm:pt>
    <dgm:pt modelId="{DA03B130-A6A1-484E-B41B-0726C8EE02D5}" type="sibTrans" cxnId="{85A48E6C-3702-4382-A5EF-7F6CC27A3A21}">
      <dgm:prSet/>
      <dgm:spPr/>
      <dgm:t>
        <a:bodyPr/>
        <a:lstStyle/>
        <a:p>
          <a:endParaRPr lang="en-US"/>
        </a:p>
      </dgm:t>
    </dgm:pt>
    <dgm:pt modelId="{621E1E20-91FD-4E07-BDDF-70A8FFB015C5}">
      <dgm:prSet phldrT="[Text]"/>
      <dgm:spPr/>
      <dgm:t>
        <a:bodyPr/>
        <a:lstStyle/>
        <a:p>
          <a:r>
            <a:rPr lang="en-US" dirty="0" smtClean="0"/>
            <a:t>Insert gene into vector</a:t>
          </a:r>
          <a:endParaRPr lang="en-US" dirty="0"/>
        </a:p>
      </dgm:t>
    </dgm:pt>
    <dgm:pt modelId="{8394597F-90D9-4BB7-A773-F89A64437817}" type="parTrans" cxnId="{BE58279F-585D-426D-A360-94528897F018}">
      <dgm:prSet/>
      <dgm:spPr/>
      <dgm:t>
        <a:bodyPr/>
        <a:lstStyle/>
        <a:p>
          <a:endParaRPr lang="en-US"/>
        </a:p>
      </dgm:t>
    </dgm:pt>
    <dgm:pt modelId="{713EDB8B-FE6B-4506-9F30-939ACF252CF0}" type="sibTrans" cxnId="{BE58279F-585D-426D-A360-94528897F018}">
      <dgm:prSet/>
      <dgm:spPr/>
      <dgm:t>
        <a:bodyPr/>
        <a:lstStyle/>
        <a:p>
          <a:endParaRPr lang="en-US"/>
        </a:p>
      </dgm:t>
    </dgm:pt>
    <dgm:pt modelId="{115223FC-EB21-4F0B-88F0-3F58B9626E01}">
      <dgm:prSet phldrT="[Text]"/>
      <dgm:spPr/>
      <dgm:t>
        <a:bodyPr/>
        <a:lstStyle/>
        <a:p>
          <a:r>
            <a:rPr lang="en-US" dirty="0" smtClean="0"/>
            <a:t>Test for gene transfer</a:t>
          </a:r>
        </a:p>
      </dgm:t>
    </dgm:pt>
    <dgm:pt modelId="{D840C5D1-679B-4443-AAC3-13E09ED9779A}" type="parTrans" cxnId="{20A2E2FC-7FC7-4A6C-927F-BF27208618D1}">
      <dgm:prSet/>
      <dgm:spPr/>
      <dgm:t>
        <a:bodyPr/>
        <a:lstStyle/>
        <a:p>
          <a:endParaRPr lang="en-US"/>
        </a:p>
      </dgm:t>
    </dgm:pt>
    <dgm:pt modelId="{E29DB832-ACF4-4433-9A4B-C8C58D8F2C3B}" type="sibTrans" cxnId="{20A2E2FC-7FC7-4A6C-927F-BF27208618D1}">
      <dgm:prSet/>
      <dgm:spPr/>
      <dgm:t>
        <a:bodyPr/>
        <a:lstStyle/>
        <a:p>
          <a:endParaRPr lang="en-US"/>
        </a:p>
      </dgm:t>
    </dgm:pt>
    <dgm:pt modelId="{F7F743F1-934F-4CB0-81BB-E6EAEAE2CCCF}" type="pres">
      <dgm:prSet presAssocID="{40A88896-52BB-4E77-8BC9-94B3F0DC1EB6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73B305FF-4AB7-44CC-A484-04211390211E}" type="pres">
      <dgm:prSet presAssocID="{1E5A2EB9-F4A2-49E6-B072-645CDE633B9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741F3F3-ED17-4F50-85EF-765FF8F3CC5C}" type="pres">
      <dgm:prSet presAssocID="{219AF245-3384-4605-BC5B-5F7FE174B2A7}" presName="sibTrans" presStyleLbl="sibTrans2D1" presStyleIdx="0" presStyleCnt="5"/>
      <dgm:spPr/>
      <dgm:t>
        <a:bodyPr/>
        <a:lstStyle/>
        <a:p>
          <a:endParaRPr lang="es-ES_tradnl"/>
        </a:p>
      </dgm:t>
    </dgm:pt>
    <dgm:pt modelId="{07797470-DFB2-45DF-80F1-27DC73FA5F38}" type="pres">
      <dgm:prSet presAssocID="{219AF245-3384-4605-BC5B-5F7FE174B2A7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BBF8E932-F847-4EA4-B7FD-C81B3EB34037}" type="pres">
      <dgm:prSet presAssocID="{AB00BC59-B887-4F14-B202-C666C151989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B25D9B-D0C2-4D41-946C-DAF74AF488C4}" type="pres">
      <dgm:prSet presAssocID="{4F6A8DCE-B557-4497-AD86-34AA28525CAA}" presName="sibTrans" presStyleLbl="sibTrans2D1" presStyleIdx="1" presStyleCnt="5"/>
      <dgm:spPr/>
      <dgm:t>
        <a:bodyPr/>
        <a:lstStyle/>
        <a:p>
          <a:endParaRPr lang="es-ES_tradnl"/>
        </a:p>
      </dgm:t>
    </dgm:pt>
    <dgm:pt modelId="{42E6B6BB-3EC3-46AB-A685-A449442D4D60}" type="pres">
      <dgm:prSet presAssocID="{4F6A8DCE-B557-4497-AD86-34AA28525CAA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6EFCD600-412F-4992-A75D-A39BC7FED6DC}" type="pres">
      <dgm:prSet presAssocID="{DD822502-6DC7-4174-9A68-0033F2471F0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F7658F0-57F5-4633-9C0D-362626BC6BDD}" type="pres">
      <dgm:prSet presAssocID="{9F1CA308-8036-41DB-8B52-46A87A03A3BF}" presName="sibTrans" presStyleLbl="sibTrans2D1" presStyleIdx="2" presStyleCnt="5"/>
      <dgm:spPr/>
      <dgm:t>
        <a:bodyPr/>
        <a:lstStyle/>
        <a:p>
          <a:endParaRPr lang="es-ES_tradnl"/>
        </a:p>
      </dgm:t>
    </dgm:pt>
    <dgm:pt modelId="{9E397190-3B27-410B-8141-1057824A3B26}" type="pres">
      <dgm:prSet presAssocID="{9F1CA308-8036-41DB-8B52-46A87A03A3BF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8552593B-E067-426C-A4C9-EE0237847783}" type="pres">
      <dgm:prSet presAssocID="{621E1E20-91FD-4E07-BDDF-70A8FFB015C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723F7AF-DDB7-4C99-8EFE-D5CC47E6A989}" type="pres">
      <dgm:prSet presAssocID="{713EDB8B-FE6B-4506-9F30-939ACF252CF0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F815C734-996D-40ED-8DD8-4E5EFD39D7DB}" type="pres">
      <dgm:prSet presAssocID="{713EDB8B-FE6B-4506-9F30-939ACF252CF0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5088A2FD-4977-4330-A063-F4C05DB316E2}" type="pres">
      <dgm:prSet presAssocID="{17D69539-9B24-4774-9F41-1532B057CD0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17B4EC0-4CB5-4A06-A07E-B43734C848AD}" type="pres">
      <dgm:prSet presAssocID="{DA03B130-A6A1-484E-B41B-0726C8EE02D5}" presName="sibTrans" presStyleLbl="sibTrans2D1" presStyleIdx="4" presStyleCnt="5"/>
      <dgm:spPr/>
      <dgm:t>
        <a:bodyPr/>
        <a:lstStyle/>
        <a:p>
          <a:endParaRPr lang="es-ES_tradnl"/>
        </a:p>
      </dgm:t>
    </dgm:pt>
    <dgm:pt modelId="{97AFED18-FCD3-43BE-A011-8E144C946D17}" type="pres">
      <dgm:prSet presAssocID="{DA03B130-A6A1-484E-B41B-0726C8EE02D5}" presName="connectorText" presStyleLbl="sibTrans2D1" presStyleIdx="4" presStyleCnt="5"/>
      <dgm:spPr/>
      <dgm:t>
        <a:bodyPr/>
        <a:lstStyle/>
        <a:p>
          <a:endParaRPr lang="es-ES_tradnl"/>
        </a:p>
      </dgm:t>
    </dgm:pt>
    <dgm:pt modelId="{A9F6288E-5B76-43F0-B70D-D9D25A72025E}" type="pres">
      <dgm:prSet presAssocID="{115223FC-EB21-4F0B-88F0-3F58B9626E0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EA80CD-0432-45AF-B06F-4BFEFA72CF03}" type="presOf" srcId="{DA03B130-A6A1-484E-B41B-0726C8EE02D5}" destId="{917B4EC0-4CB5-4A06-A07E-B43734C848AD}" srcOrd="0" destOrd="0" presId="urn:microsoft.com/office/officeart/2005/8/layout/process2"/>
    <dgm:cxn modelId="{AB61275D-CEE3-4983-8D98-4909B64154C4}" srcId="{40A88896-52BB-4E77-8BC9-94B3F0DC1EB6}" destId="{1E5A2EB9-F4A2-49E6-B072-645CDE633B99}" srcOrd="0" destOrd="0" parTransId="{77A40FED-78D3-4AFC-9017-C85F243237D7}" sibTransId="{219AF245-3384-4605-BC5B-5F7FE174B2A7}"/>
    <dgm:cxn modelId="{51D51B3A-A4E0-4A41-80B4-3261E9B7A60B}" type="presOf" srcId="{9F1CA308-8036-41DB-8B52-46A87A03A3BF}" destId="{9E397190-3B27-410B-8141-1057824A3B26}" srcOrd="1" destOrd="0" presId="urn:microsoft.com/office/officeart/2005/8/layout/process2"/>
    <dgm:cxn modelId="{41AAA695-BA36-4103-B692-9D73FE046D6F}" srcId="{40A88896-52BB-4E77-8BC9-94B3F0DC1EB6}" destId="{AB00BC59-B887-4F14-B202-C666C151989A}" srcOrd="1" destOrd="0" parTransId="{4C810A8D-3176-476B-89D6-AD751ED1033B}" sibTransId="{4F6A8DCE-B557-4497-AD86-34AA28525CAA}"/>
    <dgm:cxn modelId="{BE58279F-585D-426D-A360-94528897F018}" srcId="{40A88896-52BB-4E77-8BC9-94B3F0DC1EB6}" destId="{621E1E20-91FD-4E07-BDDF-70A8FFB015C5}" srcOrd="3" destOrd="0" parTransId="{8394597F-90D9-4BB7-A773-F89A64437817}" sibTransId="{713EDB8B-FE6B-4506-9F30-939ACF252CF0}"/>
    <dgm:cxn modelId="{85A48E6C-3702-4382-A5EF-7F6CC27A3A21}" srcId="{40A88896-52BB-4E77-8BC9-94B3F0DC1EB6}" destId="{17D69539-9B24-4774-9F41-1532B057CD05}" srcOrd="4" destOrd="0" parTransId="{67DD4496-7206-4D0A-A991-8EEB30E565B1}" sibTransId="{DA03B130-A6A1-484E-B41B-0726C8EE02D5}"/>
    <dgm:cxn modelId="{992A0BB5-C700-40DD-9FCA-8470F5A6914D}" type="presOf" srcId="{4F6A8DCE-B557-4497-AD86-34AA28525CAA}" destId="{29B25D9B-D0C2-4D41-946C-DAF74AF488C4}" srcOrd="0" destOrd="0" presId="urn:microsoft.com/office/officeart/2005/8/layout/process2"/>
    <dgm:cxn modelId="{FCD8450B-9E6B-40DB-A329-ACDD294FB646}" type="presOf" srcId="{40A88896-52BB-4E77-8BC9-94B3F0DC1EB6}" destId="{F7F743F1-934F-4CB0-81BB-E6EAEAE2CCCF}" srcOrd="0" destOrd="0" presId="urn:microsoft.com/office/officeart/2005/8/layout/process2"/>
    <dgm:cxn modelId="{FEF98DE0-8BA4-4B5C-95C7-DFE67BD5AD79}" type="presOf" srcId="{713EDB8B-FE6B-4506-9F30-939ACF252CF0}" destId="{F815C734-996D-40ED-8DD8-4E5EFD39D7DB}" srcOrd="1" destOrd="0" presId="urn:microsoft.com/office/officeart/2005/8/layout/process2"/>
    <dgm:cxn modelId="{14C2F4C7-5F09-4128-B100-DE859F6B56DF}" type="presOf" srcId="{DD822502-6DC7-4174-9A68-0033F2471F02}" destId="{6EFCD600-412F-4992-A75D-A39BC7FED6DC}" srcOrd="0" destOrd="0" presId="urn:microsoft.com/office/officeart/2005/8/layout/process2"/>
    <dgm:cxn modelId="{A5503FBA-C097-4D5E-BC38-F4AB7538AAE2}" type="presOf" srcId="{621E1E20-91FD-4E07-BDDF-70A8FFB015C5}" destId="{8552593B-E067-426C-A4C9-EE0237847783}" srcOrd="0" destOrd="0" presId="urn:microsoft.com/office/officeart/2005/8/layout/process2"/>
    <dgm:cxn modelId="{38675AE2-3F5A-48E1-9FD2-F74622E0816C}" type="presOf" srcId="{1E5A2EB9-F4A2-49E6-B072-645CDE633B99}" destId="{73B305FF-4AB7-44CC-A484-04211390211E}" srcOrd="0" destOrd="0" presId="urn:microsoft.com/office/officeart/2005/8/layout/process2"/>
    <dgm:cxn modelId="{B2E77CB6-6BB2-4CF6-94B5-969246989861}" type="presOf" srcId="{9F1CA308-8036-41DB-8B52-46A87A03A3BF}" destId="{9F7658F0-57F5-4633-9C0D-362626BC6BDD}" srcOrd="0" destOrd="0" presId="urn:microsoft.com/office/officeart/2005/8/layout/process2"/>
    <dgm:cxn modelId="{201710FD-3581-4F48-A1F2-3D97CC9904CD}" srcId="{40A88896-52BB-4E77-8BC9-94B3F0DC1EB6}" destId="{DD822502-6DC7-4174-9A68-0033F2471F02}" srcOrd="2" destOrd="0" parTransId="{CB853641-2DF4-430E-92B5-A2858F2EFD66}" sibTransId="{9F1CA308-8036-41DB-8B52-46A87A03A3BF}"/>
    <dgm:cxn modelId="{690C127C-8318-4883-B0E4-A9CE020A9054}" type="presOf" srcId="{115223FC-EB21-4F0B-88F0-3F58B9626E01}" destId="{A9F6288E-5B76-43F0-B70D-D9D25A72025E}" srcOrd="0" destOrd="0" presId="urn:microsoft.com/office/officeart/2005/8/layout/process2"/>
    <dgm:cxn modelId="{F403E536-004F-46EE-88BA-55A11407EE64}" type="presOf" srcId="{713EDB8B-FE6B-4506-9F30-939ACF252CF0}" destId="{B723F7AF-DDB7-4C99-8EFE-D5CC47E6A989}" srcOrd="0" destOrd="0" presId="urn:microsoft.com/office/officeart/2005/8/layout/process2"/>
    <dgm:cxn modelId="{5332A83B-8FD3-432E-A049-60CEFCF02F07}" type="presOf" srcId="{AB00BC59-B887-4F14-B202-C666C151989A}" destId="{BBF8E932-F847-4EA4-B7FD-C81B3EB34037}" srcOrd="0" destOrd="0" presId="urn:microsoft.com/office/officeart/2005/8/layout/process2"/>
    <dgm:cxn modelId="{DF4ECA5C-D225-41EB-BC2B-EAE7AC5FF940}" type="presOf" srcId="{DA03B130-A6A1-484E-B41B-0726C8EE02D5}" destId="{97AFED18-FCD3-43BE-A011-8E144C946D17}" srcOrd="1" destOrd="0" presId="urn:microsoft.com/office/officeart/2005/8/layout/process2"/>
    <dgm:cxn modelId="{8120C510-FFF0-4206-B0DA-93614F92D6D4}" type="presOf" srcId="{4F6A8DCE-B557-4497-AD86-34AA28525CAA}" destId="{42E6B6BB-3EC3-46AB-A685-A449442D4D60}" srcOrd="1" destOrd="0" presId="urn:microsoft.com/office/officeart/2005/8/layout/process2"/>
    <dgm:cxn modelId="{43F5A339-EEFD-425A-B529-FBD65C1C7D46}" type="presOf" srcId="{219AF245-3384-4605-BC5B-5F7FE174B2A7}" destId="{E741F3F3-ED17-4F50-85EF-765FF8F3CC5C}" srcOrd="0" destOrd="0" presId="urn:microsoft.com/office/officeart/2005/8/layout/process2"/>
    <dgm:cxn modelId="{D802291C-4A53-4CD0-A57C-B9F0852F2930}" type="presOf" srcId="{17D69539-9B24-4774-9F41-1532B057CD05}" destId="{5088A2FD-4977-4330-A063-F4C05DB316E2}" srcOrd="0" destOrd="0" presId="urn:microsoft.com/office/officeart/2005/8/layout/process2"/>
    <dgm:cxn modelId="{20A2E2FC-7FC7-4A6C-927F-BF27208618D1}" srcId="{40A88896-52BB-4E77-8BC9-94B3F0DC1EB6}" destId="{115223FC-EB21-4F0B-88F0-3F58B9626E01}" srcOrd="5" destOrd="0" parTransId="{D840C5D1-679B-4443-AAC3-13E09ED9779A}" sibTransId="{E29DB832-ACF4-4433-9A4B-C8C58D8F2C3B}"/>
    <dgm:cxn modelId="{43EF767D-5FC1-48FD-A7D9-0C3AE4212ED5}" type="presOf" srcId="{219AF245-3384-4605-BC5B-5F7FE174B2A7}" destId="{07797470-DFB2-45DF-80F1-27DC73FA5F38}" srcOrd="1" destOrd="0" presId="urn:microsoft.com/office/officeart/2005/8/layout/process2"/>
    <dgm:cxn modelId="{9963DE7E-A35A-41AB-B6C6-056D27533718}" type="presParOf" srcId="{F7F743F1-934F-4CB0-81BB-E6EAEAE2CCCF}" destId="{73B305FF-4AB7-44CC-A484-04211390211E}" srcOrd="0" destOrd="0" presId="urn:microsoft.com/office/officeart/2005/8/layout/process2"/>
    <dgm:cxn modelId="{92E78078-DAA8-48A0-B0A3-4A1091CCE9D6}" type="presParOf" srcId="{F7F743F1-934F-4CB0-81BB-E6EAEAE2CCCF}" destId="{E741F3F3-ED17-4F50-85EF-765FF8F3CC5C}" srcOrd="1" destOrd="0" presId="urn:microsoft.com/office/officeart/2005/8/layout/process2"/>
    <dgm:cxn modelId="{A0E306C9-9926-40CF-A9D8-3BB44A7255E6}" type="presParOf" srcId="{E741F3F3-ED17-4F50-85EF-765FF8F3CC5C}" destId="{07797470-DFB2-45DF-80F1-27DC73FA5F38}" srcOrd="0" destOrd="0" presId="urn:microsoft.com/office/officeart/2005/8/layout/process2"/>
    <dgm:cxn modelId="{45285478-D851-4A6F-8CA2-05F24BA86C5D}" type="presParOf" srcId="{F7F743F1-934F-4CB0-81BB-E6EAEAE2CCCF}" destId="{BBF8E932-F847-4EA4-B7FD-C81B3EB34037}" srcOrd="2" destOrd="0" presId="urn:microsoft.com/office/officeart/2005/8/layout/process2"/>
    <dgm:cxn modelId="{CACA5565-FD81-4536-8B19-608AAFC6923A}" type="presParOf" srcId="{F7F743F1-934F-4CB0-81BB-E6EAEAE2CCCF}" destId="{29B25D9B-D0C2-4D41-946C-DAF74AF488C4}" srcOrd="3" destOrd="0" presId="urn:microsoft.com/office/officeart/2005/8/layout/process2"/>
    <dgm:cxn modelId="{465FE59B-EE37-46E3-B63B-C08F810BB4CB}" type="presParOf" srcId="{29B25D9B-D0C2-4D41-946C-DAF74AF488C4}" destId="{42E6B6BB-3EC3-46AB-A685-A449442D4D60}" srcOrd="0" destOrd="0" presId="urn:microsoft.com/office/officeart/2005/8/layout/process2"/>
    <dgm:cxn modelId="{EDC610D7-A155-4A04-B5BC-C5B58291B807}" type="presParOf" srcId="{F7F743F1-934F-4CB0-81BB-E6EAEAE2CCCF}" destId="{6EFCD600-412F-4992-A75D-A39BC7FED6DC}" srcOrd="4" destOrd="0" presId="urn:microsoft.com/office/officeart/2005/8/layout/process2"/>
    <dgm:cxn modelId="{FD071E30-3BCE-4F94-BAE4-47DDA1ECB481}" type="presParOf" srcId="{F7F743F1-934F-4CB0-81BB-E6EAEAE2CCCF}" destId="{9F7658F0-57F5-4633-9C0D-362626BC6BDD}" srcOrd="5" destOrd="0" presId="urn:microsoft.com/office/officeart/2005/8/layout/process2"/>
    <dgm:cxn modelId="{3CA65B61-F4D7-4532-9D58-8F3D0F44207B}" type="presParOf" srcId="{9F7658F0-57F5-4633-9C0D-362626BC6BDD}" destId="{9E397190-3B27-410B-8141-1057824A3B26}" srcOrd="0" destOrd="0" presId="urn:microsoft.com/office/officeart/2005/8/layout/process2"/>
    <dgm:cxn modelId="{9AD9A9B1-137F-4F65-8E0A-4AF0ED8D6589}" type="presParOf" srcId="{F7F743F1-934F-4CB0-81BB-E6EAEAE2CCCF}" destId="{8552593B-E067-426C-A4C9-EE0237847783}" srcOrd="6" destOrd="0" presId="urn:microsoft.com/office/officeart/2005/8/layout/process2"/>
    <dgm:cxn modelId="{F62FF242-7B30-4F66-A53C-6A1050D82F06}" type="presParOf" srcId="{F7F743F1-934F-4CB0-81BB-E6EAEAE2CCCF}" destId="{B723F7AF-DDB7-4C99-8EFE-D5CC47E6A989}" srcOrd="7" destOrd="0" presId="urn:microsoft.com/office/officeart/2005/8/layout/process2"/>
    <dgm:cxn modelId="{35140650-D5F5-4FD9-8286-47360C6BCCD7}" type="presParOf" srcId="{B723F7AF-DDB7-4C99-8EFE-D5CC47E6A989}" destId="{F815C734-996D-40ED-8DD8-4E5EFD39D7DB}" srcOrd="0" destOrd="0" presId="urn:microsoft.com/office/officeart/2005/8/layout/process2"/>
    <dgm:cxn modelId="{86161AF9-F000-4C20-84D1-198F98A8550F}" type="presParOf" srcId="{F7F743F1-934F-4CB0-81BB-E6EAEAE2CCCF}" destId="{5088A2FD-4977-4330-A063-F4C05DB316E2}" srcOrd="8" destOrd="0" presId="urn:microsoft.com/office/officeart/2005/8/layout/process2"/>
    <dgm:cxn modelId="{7C907397-9E90-43D4-A78B-5BA2E17AD134}" type="presParOf" srcId="{F7F743F1-934F-4CB0-81BB-E6EAEAE2CCCF}" destId="{917B4EC0-4CB5-4A06-A07E-B43734C848AD}" srcOrd="9" destOrd="0" presId="urn:microsoft.com/office/officeart/2005/8/layout/process2"/>
    <dgm:cxn modelId="{EEA9F969-3448-4397-8E79-2176A1376B84}" type="presParOf" srcId="{917B4EC0-4CB5-4A06-A07E-B43734C848AD}" destId="{97AFED18-FCD3-43BE-A011-8E144C946D17}" srcOrd="0" destOrd="0" presId="urn:microsoft.com/office/officeart/2005/8/layout/process2"/>
    <dgm:cxn modelId="{E4FFFDF5-2180-413D-949F-0D5094E98434}" type="presParOf" srcId="{F7F743F1-934F-4CB0-81BB-E6EAEAE2CCCF}" destId="{A9F6288E-5B76-43F0-B70D-D9D25A72025E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2B3DF-B24F-4992-A588-5A7028FAA1ED}" type="datetimeFigureOut">
              <a:rPr lang="es-ES_tradnl" smtClean="0"/>
              <a:pPr/>
              <a:t>13/09/2012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37989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37989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05134-A51F-4D09-98B7-D63735B6B74D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584320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445F1-18E7-401A-9857-E042122D04A4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88975"/>
            <a:ext cx="4600575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9793"/>
            <a:ext cx="5486400" cy="4139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989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989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1856F-347B-4DD6-84C0-8BA238BEC1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051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Every </a:t>
            </a:r>
            <a:r>
              <a:rPr lang="en-US" dirty="0" err="1" smtClean="0"/>
              <a:t>threonine</a:t>
            </a:r>
            <a:r>
              <a:rPr lang="en-US" dirty="0" smtClean="0"/>
              <a:t> carries a sugar molecule making it have an affinity for water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Which</a:t>
            </a:r>
            <a:r>
              <a:rPr lang="en-US" baseline="0" dirty="0" smtClean="0"/>
              <a:t> then causes the AFP to be attracted to any ice that begins to form. It is covered in a layer of AFP thus inhibiting the growth of ice.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1856F-347B-4DD6-84C0-8BA238BEC15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5CB7238-8711-4182-88FB-5B59108E7F85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DE6034C-38A8-429A-BC66-9960934F7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rotein/NP_894980" TargetMode="External"/><Relationship Id="rId2" Type="http://schemas.openxmlformats.org/officeDocument/2006/relationships/hyperlink" Target="http://www.aslo.org/lomethods/free/2007/035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nas.org/content/94/8/3811.lo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4038600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Cloning Antifreeze gene from </a:t>
            </a:r>
            <a:r>
              <a:rPr lang="en-US" dirty="0" err="1" smtClean="0"/>
              <a:t>Prochlorococcus</a:t>
            </a:r>
            <a:r>
              <a:rPr lang="en-US" dirty="0" smtClean="0"/>
              <a:t> </a:t>
            </a:r>
            <a:r>
              <a:rPr lang="en-US" dirty="0" err="1" smtClean="0"/>
              <a:t>marinus</a:t>
            </a:r>
            <a:r>
              <a:rPr lang="en-US" dirty="0" smtClean="0"/>
              <a:t> str. MIT 9319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838200"/>
            <a:ext cx="3429000" cy="1260629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Brandon Ramirez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Serge </a:t>
            </a:r>
            <a:r>
              <a:rPr lang="en-US" dirty="0" err="1" smtClean="0">
                <a:solidFill>
                  <a:schemeClr val="bg1"/>
                </a:solidFill>
              </a:rPr>
              <a:t>Marraback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First choice: BBa_K360041</a:t>
            </a:r>
          </a:p>
          <a:p>
            <a:pPr lvl="1"/>
            <a:r>
              <a:rPr lang="en-US" dirty="0" smtClean="0"/>
              <a:t>Minimum blue light promoter</a:t>
            </a:r>
          </a:p>
          <a:p>
            <a:pPr lvl="1"/>
            <a:r>
              <a:rPr lang="en-US" dirty="0" smtClean="0"/>
              <a:t>Weak promoter</a:t>
            </a:r>
          </a:p>
          <a:p>
            <a:pPr lvl="1"/>
            <a:r>
              <a:rPr lang="en-US" dirty="0" err="1" smtClean="0"/>
              <a:t>ycgF</a:t>
            </a:r>
            <a:r>
              <a:rPr lang="en-US" dirty="0" smtClean="0"/>
              <a:t> receptor is responsive to blue light, when struck with blue light it </a:t>
            </a:r>
            <a:r>
              <a:rPr lang="en-US" dirty="0" err="1" smtClean="0"/>
              <a:t>dimerizes</a:t>
            </a:r>
            <a:r>
              <a:rPr lang="en-US" dirty="0" smtClean="0"/>
              <a:t> and binds to the </a:t>
            </a:r>
            <a:r>
              <a:rPr lang="en-US" dirty="0" err="1" smtClean="0"/>
              <a:t>ycgE</a:t>
            </a:r>
            <a:r>
              <a:rPr lang="en-US" dirty="0" smtClean="0"/>
              <a:t> repressor releasing the repressor from the promoter.</a:t>
            </a:r>
          </a:p>
          <a:p>
            <a:r>
              <a:rPr lang="en-US" dirty="0" smtClean="0"/>
              <a:t>Backups:</a:t>
            </a:r>
          </a:p>
          <a:p>
            <a:pPr lvl="1"/>
            <a:r>
              <a:rPr lang="en-US" dirty="0" smtClean="0"/>
              <a:t>BBa_I0500</a:t>
            </a:r>
            <a:endParaRPr lang="en-US" dirty="0"/>
          </a:p>
          <a:p>
            <a:pPr lvl="2"/>
            <a:r>
              <a:rPr lang="en-US" dirty="0" err="1" smtClean="0"/>
              <a:t>Pbad</a:t>
            </a:r>
            <a:endParaRPr lang="en-US" dirty="0" smtClean="0"/>
          </a:p>
          <a:p>
            <a:pPr lvl="3"/>
            <a:r>
              <a:rPr lang="en-US" dirty="0" smtClean="0"/>
              <a:t>Inducible by L-</a:t>
            </a:r>
            <a:r>
              <a:rPr lang="en-US" dirty="0" err="1" smtClean="0"/>
              <a:t>arabanose</a:t>
            </a:r>
            <a:endParaRPr lang="en-US" dirty="0" smtClean="0"/>
          </a:p>
          <a:p>
            <a:pPr lvl="1"/>
            <a:r>
              <a:rPr lang="en-US" dirty="0" smtClean="0"/>
              <a:t>BBa_K258005</a:t>
            </a:r>
          </a:p>
          <a:p>
            <a:pPr lvl="2"/>
            <a:r>
              <a:rPr lang="en-US" dirty="0" smtClean="0"/>
              <a:t>Oxygen Promoter-</a:t>
            </a:r>
            <a:r>
              <a:rPr lang="en-US" dirty="0" err="1" smtClean="0"/>
              <a:t>Vitreoscilla</a:t>
            </a:r>
            <a:r>
              <a:rPr lang="en-US" dirty="0" smtClean="0"/>
              <a:t> hemoglobin(</a:t>
            </a:r>
            <a:r>
              <a:rPr lang="en-US" dirty="0" err="1" smtClean="0"/>
              <a:t>VHb</a:t>
            </a:r>
            <a:r>
              <a:rPr lang="en-US" dirty="0" smtClean="0"/>
              <a:t>) promoter in E. coli.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04292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024744" cy="1143000"/>
          </a:xfrm>
        </p:spPr>
        <p:txBody>
          <a:bodyPr/>
          <a:lstStyle/>
          <a:p>
            <a:r>
              <a:rPr lang="en-US" dirty="0" smtClean="0"/>
              <a:t>Interface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259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Cut into vector at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SpeI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restriction enzyme site on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plasmid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Suffix of plasmid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……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ctagtagcggccgctgca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</a:t>
            </a:r>
            <a:endParaRPr lang="en-US" sz="20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……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atgatc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atcgccggcg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acgtc</a:t>
            </a:r>
            <a:endParaRPr lang="en-US" sz="2000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Cut at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XbaI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restriction enzyme on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biobrick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Prefix &amp; Suffix of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biobrick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gaattcgcggccgctt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ctaga</a:t>
            </a:r>
            <a:r>
              <a:rPr lang="en-US" sz="20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-GENE-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tactagtagcggccgctgca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</a:t>
            </a:r>
            <a:endParaRPr lang="en-US" sz="20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gttaagcgccggcgaagatc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-GENE-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atgatcatcgccggcg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acgtc</a:t>
            </a:r>
            <a:endParaRPr lang="en-US" sz="20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Ligate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……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ctaga</a:t>
            </a:r>
            <a:r>
              <a:rPr lang="en-US" sz="20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-GENE-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tactagtagcggccgctgca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</a:t>
            </a:r>
            <a:endParaRPr lang="en-US" sz="20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……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atgatc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-GENE-</a:t>
            </a:r>
            <a:r>
              <a:rPr lang="en-US" sz="20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atgatcatcgccggcg</a:t>
            </a:r>
            <a:r>
              <a:rPr lang="en-US" sz="20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acgtc</a:t>
            </a:r>
            <a:endParaRPr lang="en-US" sz="20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8030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Testing for freezing point depression</a:t>
            </a:r>
          </a:p>
          <a:p>
            <a:pPr lvl="1"/>
            <a:r>
              <a:rPr lang="en-US" dirty="0" smtClean="0"/>
              <a:t>The possibility of lowering the freezing temperature of E. Coli</a:t>
            </a:r>
          </a:p>
          <a:p>
            <a:pPr lvl="1"/>
            <a:r>
              <a:rPr lang="en-US" dirty="0" smtClean="0"/>
              <a:t>E. Coli begins to die around -18 </a:t>
            </a:r>
            <a:r>
              <a:rPr lang="en-US" dirty="0" err="1" smtClean="0"/>
              <a:t>Celcius</a:t>
            </a:r>
            <a:r>
              <a:rPr lang="en-US" dirty="0" smtClean="0"/>
              <a:t> (0 </a:t>
            </a:r>
            <a:r>
              <a:rPr lang="en-US" dirty="0" err="1" smtClean="0"/>
              <a:t>Farenheit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With Antifreeze protein we will see if this point of cell death can be lowered</a:t>
            </a:r>
          </a:p>
          <a:p>
            <a:r>
              <a:rPr lang="en-US" dirty="0" smtClean="0"/>
              <a:t>The </a:t>
            </a:r>
            <a:r>
              <a:rPr lang="en-US" dirty="0"/>
              <a:t>gene will be tested for by </a:t>
            </a:r>
            <a:r>
              <a:rPr lang="en-US" dirty="0" smtClean="0"/>
              <a:t>SDS-PAGE</a:t>
            </a:r>
          </a:p>
          <a:p>
            <a:pPr lvl="1"/>
            <a:r>
              <a:rPr lang="en-US" dirty="0" smtClean="0"/>
              <a:t> 12.06 </a:t>
            </a:r>
            <a:r>
              <a:rPr lang="en-US" dirty="0" err="1" smtClean="0"/>
              <a:t>kD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7844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www.aslo.org/lomethods/free/2007/0353.pdf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www.ncbi.nlm.nih.gov/protein/NP_894980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www.pnas.org/content/94/8/3811.long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352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456" y="1333500"/>
            <a:ext cx="7024744" cy="1143000"/>
          </a:xfrm>
        </p:spPr>
        <p:txBody>
          <a:bodyPr/>
          <a:lstStyle/>
          <a:p>
            <a:r>
              <a:rPr lang="en-US" dirty="0" smtClean="0"/>
              <a:t>Source Organism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2514600"/>
            <a:ext cx="7467600" cy="4525963"/>
          </a:xfrm>
        </p:spPr>
        <p:txBody>
          <a:bodyPr/>
          <a:lstStyle/>
          <a:p>
            <a:r>
              <a:rPr lang="en-US" dirty="0" err="1" smtClean="0"/>
              <a:t>Prochlorococcus</a:t>
            </a:r>
            <a:r>
              <a:rPr lang="en-US" dirty="0" smtClean="0"/>
              <a:t> </a:t>
            </a:r>
            <a:r>
              <a:rPr lang="en-US" dirty="0" err="1" smtClean="0"/>
              <a:t>marinus</a:t>
            </a:r>
            <a:r>
              <a:rPr lang="en-US" dirty="0" smtClean="0"/>
              <a:t> str. MIT 9313</a:t>
            </a:r>
          </a:p>
          <a:p>
            <a:pPr lvl="1"/>
            <a:r>
              <a:rPr lang="en-US" dirty="0" smtClean="0"/>
              <a:t>These bacteria belong to the photosynthetic </a:t>
            </a:r>
            <a:r>
              <a:rPr lang="en-US" dirty="0" err="1" smtClean="0"/>
              <a:t>picoplankton</a:t>
            </a:r>
            <a:r>
              <a:rPr lang="en-US" dirty="0" smtClean="0"/>
              <a:t> and are probably the most abundant photosynthetic organism on Earth.</a:t>
            </a:r>
          </a:p>
          <a:p>
            <a:r>
              <a:rPr lang="en-US" dirty="0" smtClean="0"/>
              <a:t>Prokaryotes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Introns</a:t>
            </a:r>
            <a:endParaRPr lang="en-US" dirty="0" smtClean="0"/>
          </a:p>
          <a:p>
            <a:r>
              <a:rPr lang="en-US" dirty="0" smtClean="0"/>
              <a:t>Currently in contact with MIT (Chisholm Laboratory) for organism</a:t>
            </a:r>
          </a:p>
        </p:txBody>
      </p:sp>
      <p:sp>
        <p:nvSpPr>
          <p:cNvPr id="39938" name="AutoShape 2" descr="data:image/jpeg;base64,/9j/4AAQSkZJRgABAQAAAQABAAD/2wBDAAkGBwgHBgkIBwgKCgkLDRYPDQwMDRsUFRAWIB0iIiAdHx8kKDQsJCYxJx8fLT0tMTU3Ojo6Iys/RD84QzQ5Ojf/2wBDAQoKCg0MDRoPDxo3JR8lNzc3Nzc3Nzc3Nzc3Nzc3Nzc3Nzc3Nzc3Nzc3Nzc3Nzc3Nzc3Nzc3Nzc3Nzc3Nzc3Nzf/wAARCAB4ALQDASIAAhEBAxEB/8QAHAAAAQQDAQAAAAAAAAAAAAAAAAQFBgcBAgMI/8QAORAAAgEDAgQFAwIEBAcBAAAAAQIDAAQRBRIGEyFRByIxQWEUMnEjgUJSkcEVJDNyNENigqKx0eH/xAAYAQEBAQEBAAAAAAAAAAAAAAAAAQIDBP/EACIRAQEAAgICAgIDAAAAAAAAAAABAhESIQMxE1EiQTJhcf/aAAwDAQACEQMRAD8AvGiiigKKKKAooooNJBmudds1zfaFJYhR3J6URupDDIrNNE+uWEDviUsU9dnUUln4rs40UiKeTdjHLXNGbnj9pATWoBPtUetuJRK5xZnZ1xhxnp3FKZeIoY1R/p5SG6EjGAaHyY+9nus1GJuIryGLc9lGPNgK0mDjvSg6/Kpbdp8mAAQd+M0PkxP1ZqPJxDI8kafSohbr55hXYa4TIn+WcxE4LqQcH5+KHPE90UgXVbR0L8zCg4JNKYriKUfpSBvwaNbjtRWBmiis0UUUBRRRQFFFFAUVgnFILzUltyVXazDqxJ6KPmiWyey/rimvUNds7LKmTmyg42J1/rTRf6xLeW7tDLHBbqTuct1bHaq+1Hi2DQLsyBUxIpKxsNxJ/NHHLy96xTm+4pvFV+WkcSA4DE5IPzUU1XiuN7mGS4eaZUzvjkbaAPxVea74k3uoRSW9jbLCkr7yx6kmokBqerTqrtLKznGT3PeicMr3lVpanx9HJCkSvFHERmRUI83ag+KGn21nJBDG8mACFQY/bNRTS/DXVbwCSYxwR5I833EjsvuPmnnS/Dq31ImaxkdFjIDowIL9yM1GdYS+yW38SI7WeRodMyspJfM2DikMfHl08UkVpp+A5yyc8sMdvSrFsfDfR7TSVDxLd3k0u6Py4yvyK2k0nhXRLm0/xhhbvK/+WgRcbmHu3cdR0oax+lcLx5LbMpuLSWWeM/8AMnJAHbFOJ8TtWu1llkszNnAiU5AUdsirWh0GzhlinSwtzdXB3MrRjaPn4rreaXpOpW01obYLcQnfhU2hsewoup9KSj41uYpibiwygbBIJ9O2ae9J8TrexmVoLKYBW6xNJlcd6les8FRpeJdwwJBboV5zb9yjPxUY1TgK8cMbZYJkDHLDoQKJ+G+5pLLDirTtauZbix1m3t2GCLd06fNOza1Nc30apbqSwOWt26VQ+uaFNps6Jd2ktqGXCZBYN+9crDVNY0Zmazu5EQfH9qLw36r0za64YCiPPGcqMKxyQadrTWEmOyeNoZc4Ck9DVB8LceWMt0snEdqG2psSWLphj7mpnLdx2tg80qyalbSSCQ3ML4eH4x71Tnnj7W5/WthUM0fVXSC3v7KdbnTpn2OpOWQ96mK+lHbHLbaiiijYrBPWim/W74WNjJIpTmY8gc9M0S3U3Tfr+qSRuttbgrkEvJnAA7ZqvdT4hS6laPmfSwxZLO/o9cNT1uaZGE7AygHnxZO34NV5xTxHJdLLbERLCVwkSj0NHltvkvRVxRxAlvff5OYS7hu2hjtB+Kj2nWF/xPqTBGd325J7DsKaraFrh1iiBaR2CgKPc+gr0fwpwjp2lxRR2jI98I1+oT02g96OmuE1j7Q7SPCqK1SJ7x5HeeLcNiZMX5+adOE+FH0K0kmSMXN80uJRIOuxfTA+asO3D29zJYc+SSSKIHmk4GP/ALXW2xeXJYy4lQHEiLjIPp1olxtR7RtFNs51Qkvex7v02Jbbnt2/FK7QyaOXurwlo5pdyS4yFz6jHtTvPJZWs9uJHKOWK+QdHPvmtbDZJMYHt2WE55Sv1H5oTCTqGyAvpt6waaTLruiyMkkn0z7ClmspZ3kAF5YR3V5CvQkdEJ7Gu+owXFzp5W5MY/h3oOvx+KazFLb3Fm1+WnhkU+RfRGH8Td6F66Loba4cw3pcPLGoQjGAKT3Fs9hqEN3HcHZICJNy5Cj4p1trgLDCSsZVzlCh6HvUG8W+O24bAsNOUm/kiJ3NjYi9OuPc0a4zXSU39tay6ddT2JiaCZCGRsgMf7Uk0ia12IghAXYSwwT8YqmuFvEXiGTWI4JLmGZJnUESrhavu4D2wcoqRs8eIyCAu/4oll2Q3s2laxaiyZCCwxho8lR+arXizw1tobh7jh+7YSwjLwyDK4/PtUhsZ1up5rGeZjdWMnPudh+8H0FLZZbiZLiEiSSa4BDnZgbf4elRz5W9qR1PSWkNzcRfp3EIzIm3AkHwK58J67JpVysdzLJ9BL5JAD/p596s7xC0eTT+H9Pl02CS8uYvK7qvRR77viqw1LTduprDHsWO8UHAbIDY9KOku5rJZmgWacM3H0EEwks9TAKyb9xBPYe1WtoV6zM2nztungUeYj7hXn3hi1u9R0WRLYcm70+T/iJTuX/aB+1XVoL3IuNOFy3MueWRM/8AN0qs4Xjkl+aKMA+tFHpDHaCe1QrizUd2YwolCjqnb5qYXP8ApP1AxVc6tDDNf7ZjJgt5th9V7UcPNbJpX/GOohYc25bllepk6EfiqxLNK5Prk/cT6VPPEO9hmn+iituUyMff1X2qCWuxrlFcHlZwcdqL4ZrHtZvhHoltd3ktzcW7OyKRECmQc+p/b2q4LJ0s7dYgVYsvLLyjzMfbr71FvCpov8CuLyELGY/JHuI6r3qc2Gnwi1V3lSSHPMDt7d6Mzduyh4ALclo4/q9u4Z9CRTfqk13BbQyXE8McUiYljiHXJ/l70tvp4UszPHC0q529BknPakkrzXduqfTxO4JCE+iH+WjV+iXU9Il1E2bxzsTDHu6L0anLTAFh536vMZuschwUHvgU18Ra+vD/AA3NqojYybdkcSnIVq88alxhr17qzXz6hPHOOo2NhB+1CTvcei7u2ggWY2k0w5xO2Jm6M9cLPQri4TmXF7yy6lZo0bIUfFY4Wu5tX4c03UZLebmE5VSP/L96kMwYrcJHHjAyzD3NE4y3dM1zBYaHpLRQM4jQrl2bd0qK+JPATcZG31HTJRzhFjzHpj16/wBKdXtDPK6TysIJTgoR7j2pyvJG0tYIrSNFa5XGcnrj0FEmX7Vjwn4YT6XcwatrsqjZIGW1HqR3P4qzNYu4J5WjureU2I681n8p6ewpzg5tzp63d5F+uvUIo6kD2rUWxitWm5O5pm3ct+ojz7UWy1ErfT4VFzqNjByYnPLRlYZmHc/FLNCnMM92krM7BlZpFbJB9gPiksWkW9rqUxsobm4trgfro7ELBg/atO6xRiGZIYZY7SVgMKB0Pt1qOUne3fVbU3OlBNrO+08wBtmR75qsOHOHrK81S5uru2Zo4mBh5Y8ydasHWLtrHSRLeOZ8Hl8yM4VT/c1FdD4j0nh/UJLXVLpCsuZmkA+weymi3vJK24cteH1u9TtoYfqJ/uTHlb5x3o0d5BrtlLdSFnkRurDaFJ9FrTXOKbS30aO+sJYp47iMCN5Wx69AQKW6EhuZ7OK62PcQx82Yr/N/D/eq11y6S4GitSoPeij0uN6MwMDnHwKrXi1jHLarCSGYsGGMEirSP4zUB4stp5rki3AJGTjGDj80cPNOtql4s0wK7RLABMwLO7yZ6D/1UDtxyrgl/IAfT4q0eI7Sa/gkmKBXt18zKerj3zUA1bT2hJwpHvk9qieLKa0tzw3vku9Ka3WMNy8HKr5QPmrEnlXnJbzsiRGMhUT0Ax64rz9wFxPJot3y487JujgdM1dtjdQ6hABdTqjQx70lUg5B9jVT+N0dgsGn2EMSNJJbRnyKOrEfPxSOC7urmW1je3VeazbuW2OV7j80mt1P00ttZuDvZS0sjfxdhSxzBIObG6SiCVVODgg+nWou9umq6Xp2rWR0W4jZkcklUPUf9WajOleFPDltepf/AEs7KpOYpXyBj3qaS6lDC7yFDEykqyuMFsdjXS0vYb5eYodN0fq32kGq3qKw1rxat9LmS10qABI8rh+np7YqTeHvHB4pMkb2qwyBdxdD6mojxl4eXM0kz6fbIzk7g461IvDnRrXhuyKTXSy3E5IGwfb7GjEyu0xghC3HNgVVXBLq3VmP9q0u1MxUQpmfaTHuGVBrO+O1TYJf0uqtIPuLUZlnjBiEiR4BAI+4e9G21uUaBbe7k2zum91U42/ikU18kN4sD4SwIG2Unrv+filFzNBbhTdYaR/IqRnJ2/JqPXWb7UXbekcFom4xqc7sd6M5Zacp9aSfVorXTocW7zNz59/qw7/FL2gud6xanPzICcwxwjyyD3yaYb7iGxicpNHACT9irtPXvTVd+IOn6Tbjlq7XUIIiizmMdqjlLut+P+IdP0O3ihs42uLyVGMAkbyRf7l71V/Dmh6jrl49xLBJNG0gM8rdSSfXp70+6Lw1e8Y60+oX6yLb7tzyH+I+uF+Knuta2vD6wcMcO27rqzYcsy+Vc+9G96nTfQ49J1C7upPpOda6THy40m6Hf7n8VP8Ah+zeG2NxcBfqJ8M230UY6D+lRHhHQZFijtpUZGyZbxn6l3JyR+M1YiqAAAMAeg7VWvFj+2aKzRR3Yxk0gv8ATkug5IGSuBThWDRLNqr4gshaQfUrGqcvcDGR6nvVVcVQXcMkMt1CJOam9XT2HavTGo6VbXikSpnJ6moTq3CSrPMHQvlMREjyr8Uea4XC7jza8kiyGRS8efTpU84M4ybTpSs6PtdQjHd0x75p64p4HkueTNYqkU3pJn7TjtUDu+G9Uspn5ls4ZerFMkLRvljnO+nobTW066V5o5C0BGdpG5c+1Gnz3N1rQi5G21jTIMY2qfzVC2PFuqaVZS2VrMYEBBLj1BqW6R4sanHHyL0KVZMCZB1/cUZ42LY12CPUpbeNAF5OW/U9SfikWn3eotExk3xCaTYpZfKuPiozY+JOlXcaR3lxI77sYcYz/wDlO+mcSaNqFxMz67DDb/aImYdCPcVEs3dpbZ3l1MUVkjyo6lG9fmsvp8VvIkxEKojE7wOvWord8a8M6bCfpbyBpoyPOD0bNRDV/FKZ3ZdPlg2A9WPUf0qt7/VWpbzwPZEOqu6kkMR0HX1rnresJaWLb3jDpgqS4w4qgrzjrXb8SRpN0diDy1x+w+KRppHEusBRHBcsFIGWJ6Z96G7/AIm/EPiLbQam8cDR/Rpg7IPRm/NQ644vlkmmuIGClvZGPv3pVpHhdrmoGRyIkjicq244y1SvTPDCyjUPf3ZURne4DdDj2qM6wn9oNomna7xHeTT6dA0rPhXuJem0fFTjhnw0uLa8uY9ateau1Xiu2bGe4x3qx9KXTo2W40eDMYYCQKc4x8Ug1KG9v9WG6c28Kykgk9cfIqlvRNHNBoLwrpkdxOsnkijJyDmiDTXbVjfO4udZddihR5bdfzT5p+nT3A2hFgijXYsjLkt8jtUgsrK3s02wRquR1IHU/mi44WsafaC0gCli8p+92OSTSsVjFZo9EmhRRRQFFFFAVqyK4wygj5raigb77S7S8iMUyAr09u1Ml5wok0Zh3gQk5OP4vg1KsCjaB6UYuGOXtVN54drKpeXT45ixbOD9o9qbJfDnSZLd0Gm3cdw3qw6baukj+lGKMfF9V55ufCu0EaP9ZdohJ3ZhJ6/msW3hfatcRstykkR6YY4z816Hx3rg1lbP91vGf+0UW4ZfahZPDqCGY7Pptpyq5l9D3pTZcDafbMq3XImZXG5xJnIPtV3f4bZYx9LFjOfsFZj0+zi+y1hH4QUZ+LL7VvpXDlvYTgQ29rJbquSMYK9elSCXSeZmfTrp7ZyDuVl6VLVgiU5WNAT2FblARggYos8U12hdpbyQPGt40s0Y6MI4z1Ndzo31UGyTT98ZHu+01LgMUYos8cMFnp9xFbci3tY7RGxuw2TThaaVBbzPM26aZxhpH9TS/HzWaNzCRqFAx09K2ooo0KKKKAooooCiiigKKKKAooooCiiigKKKKAooooCiiigKKKKAooooCiiigKKKKAoooo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0" name="AutoShape 4" descr="data:image/jpeg;base64,/9j/4AAQSkZJRgABAQAAAQABAAD/2wBDAAkGBwgHBgkIBwgKCgkLDRYPDQwMDRsUFRAWIB0iIiAdHx8kKDQsJCYxJx8fLT0tMTU3Ojo6Iys/RD84QzQ5Ojf/2wBDAQoKCg0MDRoPDxo3JR8lNzc3Nzc3Nzc3Nzc3Nzc3Nzc3Nzc3Nzc3Nzc3Nzc3Nzc3Nzc3Nzc3Nzc3Nzc3Nzc3Nzf/wAARCAB4ALQDASIAAhEBAxEB/8QAHAAAAQQDAQAAAAAAAAAAAAAAAAQFBgcBAgMI/8QAORAAAgEDAgQFAwIEBAcBAAAAAQIDAAQRBRIGEyFRByIxQWEUMnEjgUJSkcEVJDNyNENigqKx0eH/xAAYAQEBAQEBAAAAAAAAAAAAAAAAAQIDBP/EACIRAQEAAgICAgIDAAAAAAAAAAABAhESIQMxE1EiQTJhcf/aAAwDAQACEQMRAD8AvGiiigKKKKAooooNJBmudds1zfaFJYhR3J6URupDDIrNNE+uWEDviUsU9dnUUln4rs40UiKeTdjHLXNGbnj9pATWoBPtUetuJRK5xZnZ1xhxnp3FKZeIoY1R/p5SG6EjGAaHyY+9nus1GJuIryGLc9lGPNgK0mDjvSg6/Kpbdp8mAAQd+M0PkxP1ZqPJxDI8kafSohbr55hXYa4TIn+WcxE4LqQcH5+KHPE90UgXVbR0L8zCg4JNKYriKUfpSBvwaNbjtRWBmiis0UUUBRRRQFFFFAUVgnFILzUltyVXazDqxJ6KPmiWyey/rimvUNds7LKmTmyg42J1/rTRf6xLeW7tDLHBbqTuct1bHaq+1Hi2DQLsyBUxIpKxsNxJ/NHHLy96xTm+4pvFV+WkcSA4DE5IPzUU1XiuN7mGS4eaZUzvjkbaAPxVea74k3uoRSW9jbLCkr7yx6kmokBqerTqrtLKznGT3PeicMr3lVpanx9HJCkSvFHERmRUI83ag+KGn21nJBDG8mACFQY/bNRTS/DXVbwCSYxwR5I833EjsvuPmnnS/Dq31ImaxkdFjIDowIL9yM1GdYS+yW38SI7WeRodMyspJfM2DikMfHl08UkVpp+A5yyc8sMdvSrFsfDfR7TSVDxLd3k0u6Py4yvyK2k0nhXRLm0/xhhbvK/+WgRcbmHu3cdR0oax+lcLx5LbMpuLSWWeM/8AMnJAHbFOJ8TtWu1llkszNnAiU5AUdsirWh0GzhlinSwtzdXB3MrRjaPn4rreaXpOpW01obYLcQnfhU2hsewoup9KSj41uYpibiwygbBIJ9O2ae9J8TrexmVoLKYBW6xNJlcd6les8FRpeJdwwJBboV5zb9yjPxUY1TgK8cMbZYJkDHLDoQKJ+G+5pLLDirTtauZbix1m3t2GCLd06fNOza1Nc30apbqSwOWt26VQ+uaFNps6Jd2ktqGXCZBYN+9crDVNY0Zmazu5EQfH9qLw36r0za64YCiPPGcqMKxyQadrTWEmOyeNoZc4Ck9DVB8LceWMt0snEdqG2psSWLphj7mpnLdx2tg80qyalbSSCQ3ML4eH4x71Tnnj7W5/WthUM0fVXSC3v7KdbnTpn2OpOWQ96mK+lHbHLbaiiijYrBPWim/W74WNjJIpTmY8gc9M0S3U3Tfr+qSRuttbgrkEvJnAA7ZqvdT4hS6laPmfSwxZLO/o9cNT1uaZGE7AygHnxZO34NV5xTxHJdLLbERLCVwkSj0NHltvkvRVxRxAlvff5OYS7hu2hjtB+Kj2nWF/xPqTBGd325J7DsKaraFrh1iiBaR2CgKPc+gr0fwpwjp2lxRR2jI98I1+oT02g96OmuE1j7Q7SPCqK1SJ7x5HeeLcNiZMX5+adOE+FH0K0kmSMXN80uJRIOuxfTA+asO3D29zJYc+SSSKIHmk4GP/ALXW2xeXJYy4lQHEiLjIPp1olxtR7RtFNs51Qkvex7v02Jbbnt2/FK7QyaOXurwlo5pdyS4yFz6jHtTvPJZWs9uJHKOWK+QdHPvmtbDZJMYHt2WE55Sv1H5oTCTqGyAvpt6waaTLruiyMkkn0z7ClmspZ3kAF5YR3V5CvQkdEJ7Gu+owXFzp5W5MY/h3oOvx+KazFLb3Fm1+WnhkU+RfRGH8Td6F66Loba4cw3pcPLGoQjGAKT3Fs9hqEN3HcHZICJNy5Cj4p1trgLDCSsZVzlCh6HvUG8W+O24bAsNOUm/kiJ3NjYi9OuPc0a4zXSU39tay6ddT2JiaCZCGRsgMf7Uk0ia12IghAXYSwwT8YqmuFvEXiGTWI4JLmGZJnUESrhavu4D2wcoqRs8eIyCAu/4oll2Q3s2laxaiyZCCwxho8lR+arXizw1tobh7jh+7YSwjLwyDK4/PtUhsZ1up5rGeZjdWMnPudh+8H0FLZZbiZLiEiSSa4BDnZgbf4elRz5W9qR1PSWkNzcRfp3EIzIm3AkHwK58J67JpVysdzLJ9BL5JAD/p596s7xC0eTT+H9Pl02CS8uYvK7qvRR77viqw1LTduprDHsWO8UHAbIDY9KOku5rJZmgWacM3H0EEwks9TAKyb9xBPYe1WtoV6zM2nztungUeYj7hXn3hi1u9R0WRLYcm70+T/iJTuX/aB+1XVoL3IuNOFy3MueWRM/8AN0qs4Xjkl+aKMA+tFHpDHaCe1QrizUd2YwolCjqnb5qYXP8ApP1AxVc6tDDNf7ZjJgt5th9V7UcPNbJpX/GOohYc25bllepk6EfiqxLNK5Prk/cT6VPPEO9hmn+iituUyMff1X2qCWuxrlFcHlZwcdqL4ZrHtZvhHoltd3ktzcW7OyKRECmQc+p/b2q4LJ0s7dYgVYsvLLyjzMfbr71FvCpov8CuLyELGY/JHuI6r3qc2Gnwi1V3lSSHPMDt7d6Mzduyh4ALclo4/q9u4Z9CRTfqk13BbQyXE8McUiYljiHXJ/l70tvp4UszPHC0q529BknPakkrzXduqfTxO4JCE+iH+WjV+iXU9Il1E2bxzsTDHu6L0anLTAFh536vMZuschwUHvgU18Ra+vD/AA3NqojYybdkcSnIVq88alxhr17qzXz6hPHOOo2NhB+1CTvcei7u2ggWY2k0w5xO2Jm6M9cLPQri4TmXF7yy6lZo0bIUfFY4Wu5tX4c03UZLebmE5VSP/L96kMwYrcJHHjAyzD3NE4y3dM1zBYaHpLRQM4jQrl2bd0qK+JPATcZG31HTJRzhFjzHpj16/wBKdXtDPK6TysIJTgoR7j2pyvJG0tYIrSNFa5XGcnrj0FEmX7Vjwn4YT6XcwatrsqjZIGW1HqR3P4qzNYu4J5WjureU2I681n8p6ewpzg5tzp63d5F+uvUIo6kD2rUWxitWm5O5pm3ct+ojz7UWy1ErfT4VFzqNjByYnPLRlYZmHc/FLNCnMM92krM7BlZpFbJB9gPiksWkW9rqUxsobm4trgfro7ELBg/atO6xRiGZIYZY7SVgMKB0Pt1qOUne3fVbU3OlBNrO+08wBtmR75qsOHOHrK81S5uru2Zo4mBh5Y8ydasHWLtrHSRLeOZ8Hl8yM4VT/c1FdD4j0nh/UJLXVLpCsuZmkA+weymi3vJK24cteH1u9TtoYfqJ/uTHlb5x3o0d5BrtlLdSFnkRurDaFJ9FrTXOKbS30aO+sJYp47iMCN5Wx69AQKW6EhuZ7OK62PcQx82Yr/N/D/eq11y6S4GitSoPeij0uN6MwMDnHwKrXi1jHLarCSGYsGGMEirSP4zUB4stp5rki3AJGTjGDj80cPNOtql4s0wK7RLABMwLO7yZ6D/1UDtxyrgl/IAfT4q0eI7Sa/gkmKBXt18zKerj3zUA1bT2hJwpHvk9qieLKa0tzw3vku9Ka3WMNy8HKr5QPmrEnlXnJbzsiRGMhUT0Ax64rz9wFxPJot3y487JujgdM1dtjdQ6hABdTqjQx70lUg5B9jVT+N0dgsGn2EMSNJJbRnyKOrEfPxSOC7urmW1je3VeazbuW2OV7j80mt1P00ttZuDvZS0sjfxdhSxzBIObG6SiCVVODgg+nWou9umq6Xp2rWR0W4jZkcklUPUf9WajOleFPDltepf/AEs7KpOYpXyBj3qaS6lDC7yFDEykqyuMFsdjXS0vYb5eYodN0fq32kGq3qKw1rxat9LmS10qABI8rh+np7YqTeHvHB4pMkb2qwyBdxdD6mojxl4eXM0kz6fbIzk7g461IvDnRrXhuyKTXSy3E5IGwfb7GjEyu0xghC3HNgVVXBLq3VmP9q0u1MxUQpmfaTHuGVBrO+O1TYJf0uqtIPuLUZlnjBiEiR4BAI+4e9G21uUaBbe7k2zum91U42/ikU18kN4sD4SwIG2Unrv+filFzNBbhTdYaR/IqRnJ2/JqPXWb7UXbekcFom4xqc7sd6M5Zacp9aSfVorXTocW7zNz59/qw7/FL2gud6xanPzICcwxwjyyD3yaYb7iGxicpNHACT9irtPXvTVd+IOn6Tbjlq7XUIIiizmMdqjlLut+P+IdP0O3ihs42uLyVGMAkbyRf7l71V/Dmh6jrl49xLBJNG0gM8rdSSfXp70+6Lw1e8Y60+oX6yLb7tzyH+I+uF+Knuta2vD6wcMcO27rqzYcsy+Vc+9G96nTfQ49J1C7upPpOda6THy40m6Hf7n8VP8Ah+zeG2NxcBfqJ8M230UY6D+lRHhHQZFijtpUZGyZbxn6l3JyR+M1YiqAAAMAeg7VWvFj+2aKzRR3Yxk0gv8ATkug5IGSuBThWDRLNqr4gshaQfUrGqcvcDGR6nvVVcVQXcMkMt1CJOam9XT2HavTGo6VbXikSpnJ6moTq3CSrPMHQvlMREjyr8Uea4XC7jza8kiyGRS8efTpU84M4ybTpSs6PtdQjHd0x75p64p4HkueTNYqkU3pJn7TjtUDu+G9Uspn5ls4ZerFMkLRvljnO+nobTW066V5o5C0BGdpG5c+1Gnz3N1rQi5G21jTIMY2qfzVC2PFuqaVZS2VrMYEBBLj1BqW6R4sanHHyL0KVZMCZB1/cUZ42LY12CPUpbeNAF5OW/U9SfikWn3eotExk3xCaTYpZfKuPiozY+JOlXcaR3lxI77sYcYz/wDlO+mcSaNqFxMz67DDb/aImYdCPcVEs3dpbZ3l1MUVkjyo6lG9fmsvp8VvIkxEKojE7wOvWord8a8M6bCfpbyBpoyPOD0bNRDV/FKZ3ZdPlg2A9WPUf0qt7/VWpbzwPZEOqu6kkMR0HX1rnresJaWLb3jDpgqS4w4qgrzjrXb8SRpN0diDy1x+w+KRppHEusBRHBcsFIGWJ6Z96G7/AIm/EPiLbQam8cDR/Rpg7IPRm/NQ644vlkmmuIGClvZGPv3pVpHhdrmoGRyIkjicq244y1SvTPDCyjUPf3ZURne4DdDj2qM6wn9oNomna7xHeTT6dA0rPhXuJem0fFTjhnw0uLa8uY9ateau1Xiu2bGe4x3qx9KXTo2W40eDMYYCQKc4x8Ug1KG9v9WG6c28Kykgk9cfIqlvRNHNBoLwrpkdxOsnkijJyDmiDTXbVjfO4udZddihR5bdfzT5p+nT3A2hFgijXYsjLkt8jtUgsrK3s02wRquR1IHU/mi44WsafaC0gCli8p+92OSTSsVjFZo9EmhRRRQFFFFAVqyK4wygj5raigb77S7S8iMUyAr09u1Ml5wok0Zh3gQk5OP4vg1KsCjaB6UYuGOXtVN54drKpeXT45ixbOD9o9qbJfDnSZLd0Gm3cdw3qw6baukj+lGKMfF9V55ufCu0EaP9ZdohJ3ZhJ6/msW3hfatcRstykkR6YY4z816Hx3rg1lbP91vGf+0UW4ZfahZPDqCGY7Pptpyq5l9D3pTZcDafbMq3XImZXG5xJnIPtV3f4bZYx9LFjOfsFZj0+zi+y1hH4QUZ+LL7VvpXDlvYTgQ29rJbquSMYK9elSCXSeZmfTrp7ZyDuVl6VLVgiU5WNAT2FblARggYos8U12hdpbyQPGt40s0Y6MI4z1Ndzo31UGyTT98ZHu+01LgMUYos8cMFnp9xFbci3tY7RGxuw2TThaaVBbzPM26aZxhpH9TS/HzWaNzCRqFAx09K2ooo0KKKKAooooCiiigKKKKAooooCiiigKKKKAooooCiiigKKKKAooooCiiigKKKKAoooo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6" descr="http://genome.jgi-psf.org/prom9/prochloro_mit93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300" y="838200"/>
            <a:ext cx="2400300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Prochlorococcus</a:t>
            </a:r>
            <a:r>
              <a:rPr lang="en-US" dirty="0" smtClean="0"/>
              <a:t> </a:t>
            </a:r>
            <a:r>
              <a:rPr lang="en-US" dirty="0" err="1" smtClean="0"/>
              <a:t>Marinu</a:t>
            </a:r>
            <a:r>
              <a:rPr lang="en-US" dirty="0" err="1"/>
              <a:t>s</a:t>
            </a:r>
            <a:r>
              <a:rPr lang="en-US" dirty="0"/>
              <a:t>-cultures have been </a:t>
            </a:r>
            <a:r>
              <a:rPr lang="en-US" dirty="0" smtClean="0"/>
              <a:t>isolated and </a:t>
            </a:r>
            <a:r>
              <a:rPr lang="en-US" dirty="0"/>
              <a:t>maintained in natural seawater-based media. </a:t>
            </a:r>
            <a:r>
              <a:rPr lang="en-US" dirty="0" smtClean="0"/>
              <a:t>The compositions of </a:t>
            </a:r>
            <a:r>
              <a:rPr lang="en-US" dirty="0"/>
              <a:t>which have evolved over the </a:t>
            </a:r>
            <a:r>
              <a:rPr lang="en-US" dirty="0" smtClean="0"/>
              <a:t>years</a:t>
            </a:r>
          </a:p>
          <a:p>
            <a:r>
              <a:rPr lang="en-US" dirty="0" smtClean="0"/>
              <a:t>They differ </a:t>
            </a:r>
            <a:r>
              <a:rPr lang="en-US" dirty="0"/>
              <a:t>in a number of </a:t>
            </a:r>
            <a:r>
              <a:rPr lang="en-US" dirty="0" smtClean="0"/>
              <a:t>ways, primarily </a:t>
            </a:r>
            <a:r>
              <a:rPr lang="en-US" dirty="0"/>
              <a:t>with respect to the </a:t>
            </a:r>
            <a:r>
              <a:rPr lang="en-US" dirty="0" smtClean="0"/>
              <a:t>type and </a:t>
            </a:r>
            <a:r>
              <a:rPr lang="en-US" dirty="0"/>
              <a:t>concentration of the macronutrients and metal </a:t>
            </a:r>
            <a:r>
              <a:rPr lang="en-US" dirty="0" err="1"/>
              <a:t>chelators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62000"/>
            <a:ext cx="5867400" cy="4693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76400" y="52578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 smtClean="0"/>
          </a:p>
          <a:p>
            <a:r>
              <a:rPr lang="es-ES_tradnl" dirty="0" err="1" smtClean="0"/>
              <a:t>We</a:t>
            </a:r>
            <a:r>
              <a:rPr lang="es-ES_tradnl" dirty="0"/>
              <a:t> </a:t>
            </a:r>
            <a:r>
              <a:rPr lang="es-ES_tradnl" dirty="0" smtClean="0"/>
              <a:t>plan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get</a:t>
            </a:r>
            <a:r>
              <a:rPr lang="es-ES_tradnl" dirty="0" smtClean="0"/>
              <a:t> </a:t>
            </a:r>
            <a:r>
              <a:rPr lang="es-ES_tradnl" dirty="0" err="1" smtClean="0"/>
              <a:t>medium</a:t>
            </a:r>
            <a:r>
              <a:rPr lang="es-ES_tradnl" dirty="0" smtClean="0"/>
              <a:t> </a:t>
            </a:r>
            <a:r>
              <a:rPr lang="es-ES_tradnl" dirty="0" err="1" smtClean="0"/>
              <a:t>from</a:t>
            </a:r>
            <a:r>
              <a:rPr lang="es-ES_tradnl" dirty="0" smtClean="0"/>
              <a:t> MIT (</a:t>
            </a:r>
            <a:r>
              <a:rPr lang="es-ES_tradnl" dirty="0" err="1" smtClean="0"/>
              <a:t>Chisholm</a:t>
            </a:r>
            <a:r>
              <a:rPr lang="es-ES_tradnl" dirty="0" smtClean="0"/>
              <a:t> </a:t>
            </a:r>
            <a:r>
              <a:rPr lang="es-ES_tradnl" dirty="0" err="1" smtClean="0"/>
              <a:t>Laboratory</a:t>
            </a:r>
            <a:r>
              <a:rPr lang="es-ES_tradnl" dirty="0" smtClean="0"/>
              <a:t>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9774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7024744" cy="1143000"/>
          </a:xfrm>
        </p:spPr>
        <p:txBody>
          <a:bodyPr/>
          <a:lstStyle/>
          <a:p>
            <a:r>
              <a:rPr lang="en-US" dirty="0" smtClean="0"/>
              <a:t>GOI: PMT1149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2057400"/>
            <a:ext cx="5257800" cy="4525963"/>
          </a:xfrm>
        </p:spPr>
        <p:txBody>
          <a:bodyPr/>
          <a:lstStyle/>
          <a:p>
            <a:r>
              <a:rPr lang="en-US" dirty="0" smtClean="0"/>
              <a:t>Accession #: NP_894980</a:t>
            </a:r>
          </a:p>
          <a:p>
            <a:r>
              <a:rPr lang="en-US" dirty="0" smtClean="0"/>
              <a:t>GI: 33863420</a:t>
            </a:r>
          </a:p>
          <a:p>
            <a:r>
              <a:rPr lang="en-US" dirty="0" smtClean="0"/>
              <a:t>372 </a:t>
            </a:r>
            <a:r>
              <a:rPr lang="en-US" dirty="0" err="1" smtClean="0"/>
              <a:t>bp</a:t>
            </a:r>
            <a:r>
              <a:rPr lang="en-US" dirty="0" smtClean="0"/>
              <a:t>, 124 </a:t>
            </a:r>
            <a:r>
              <a:rPr lang="en-US" dirty="0" err="1" smtClean="0"/>
              <a:t>aa</a:t>
            </a:r>
            <a:endParaRPr lang="en-US" dirty="0" smtClean="0"/>
          </a:p>
          <a:p>
            <a:r>
              <a:rPr lang="en-US" dirty="0" smtClean="0"/>
              <a:t>Responsible for the production of a Type I antifreeze protein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Antifreeze Proteins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4 known Antifreeze proteins</a:t>
            </a:r>
          </a:p>
          <a:p>
            <a:pPr lvl="1"/>
            <a:r>
              <a:rPr lang="en-US" dirty="0" smtClean="0"/>
              <a:t> Type I, Type II, Type III and Type IV</a:t>
            </a:r>
          </a:p>
          <a:p>
            <a:r>
              <a:rPr lang="en-US" dirty="0" smtClean="0"/>
              <a:t>Structure differs by type</a:t>
            </a:r>
          </a:p>
          <a:p>
            <a:pPr lvl="1"/>
            <a:r>
              <a:rPr lang="en-US" dirty="0" smtClean="0"/>
              <a:t>The 4 known types evolved independently.</a:t>
            </a:r>
          </a:p>
          <a:p>
            <a:r>
              <a:rPr lang="en-US" dirty="0" smtClean="0"/>
              <a:t>Function is the same in all types</a:t>
            </a:r>
          </a:p>
          <a:p>
            <a:pPr lvl="1"/>
            <a:r>
              <a:rPr lang="en-US" dirty="0" smtClean="0"/>
              <a:t>To bind to ice crystals and inhibit growth</a:t>
            </a:r>
          </a:p>
          <a:p>
            <a:pPr lvl="1"/>
            <a:r>
              <a:rPr lang="en-US" dirty="0" smtClean="0"/>
              <a:t>Has multiple repeat regions of (</a:t>
            </a:r>
            <a:r>
              <a:rPr lang="en-US" dirty="0" err="1" smtClean="0"/>
              <a:t>Threonine-alanine</a:t>
            </a:r>
            <a:r>
              <a:rPr lang="en-US" dirty="0" smtClean="0"/>
              <a:t>(or </a:t>
            </a:r>
            <a:r>
              <a:rPr lang="en-US" dirty="0" err="1" smtClean="0"/>
              <a:t>Proline</a:t>
            </a:r>
            <a:r>
              <a:rPr lang="en-US" dirty="0" smtClean="0"/>
              <a:t>)-</a:t>
            </a:r>
            <a:r>
              <a:rPr lang="en-US" dirty="0" err="1" smtClean="0"/>
              <a:t>alanine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153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DNA Sequence &amp; Primers with </a:t>
            </a:r>
            <a:r>
              <a:rPr lang="en-US" sz="3200" dirty="0" err="1" smtClean="0"/>
              <a:t>BioBricks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600200"/>
            <a:ext cx="5029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smtClean="0"/>
              <a:t>	                    </a:t>
            </a:r>
            <a:r>
              <a:rPr lang="en-US" sz="1800" dirty="0" smtClean="0">
                <a:latin typeface="Courier New" pitchFamily="49" charset="0"/>
                <a:ea typeface="Arial Unicode MS" pitchFamily="34" charset="-128"/>
                <a:cs typeface="Courier New" pitchFamily="49" charset="0"/>
              </a:rPr>
              <a:t>atggcgtatccggaaagccaggtggtgatgggcggcctggtgcatattccgattattattggcgtgttttgggcgctgaacaacctgaccaccggcggcagcaaagcgaaaaaagcggcggaagcgcaggcgaaacaggcggcggaagaagcggcggcgaaagcggcggcggaagcggcggcgaaacaggcggcggaacaggcggcggcgaaagcggcggcggaagcggcggcggcgaaaaaagcggcggaagcggcggcgagcgcggcgccggcggcgaccgcggcgaccccggtgagcggcgaagcggaaaccagccaggcgagcaacaacgatacccaggcgaccccggcgccggatcaggaagtgctg</a:t>
            </a:r>
          </a:p>
          <a:p>
            <a:endParaRPr lang="en-US" sz="2200" dirty="0" smtClean="0"/>
          </a:p>
          <a:p>
            <a:r>
              <a:rPr lang="en-US" sz="2000" dirty="0" smtClean="0"/>
              <a:t>No Introns (Prokaryote) and no restriction sites in code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" y="1295400"/>
            <a:ext cx="632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gaattcgcggccgcttctag</a:t>
            </a:r>
            <a:r>
              <a:rPr lang="en-US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atggcgtatccggaaagcc</a:t>
            </a:r>
            <a:r>
              <a:rPr lang="en-US" dirty="0" err="1" smtClean="0">
                <a:solidFill>
                  <a:schemeClr val="accent6"/>
                </a:solidFill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48006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6"/>
                </a:solidFill>
                <a:latin typeface="Courier New" pitchFamily="49" charset="0"/>
                <a:ea typeface="Arial Unicode MS" pitchFamily="34" charset="-128"/>
                <a:cs typeface="Courier New" pitchFamily="49" charset="0"/>
              </a:rPr>
              <a:t>gcggcctagaccttcacgtc</a:t>
            </a:r>
            <a:r>
              <a:rPr lang="en-US" dirty="0" err="1" smtClean="0">
                <a:solidFill>
                  <a:srgbClr val="0070C0"/>
                </a:solidFill>
                <a:latin typeface="Courier New" pitchFamily="49" charset="0"/>
                <a:ea typeface="Arial Unicode MS" pitchFamily="34" charset="-128"/>
                <a:cs typeface="Courier New" pitchFamily="49" charset="0"/>
              </a:rPr>
              <a:t>tactagtagcggccgctgcag</a:t>
            </a:r>
            <a:endParaRPr lang="en-US" dirty="0">
              <a:solidFill>
                <a:srgbClr val="0070C0"/>
              </a:solidFill>
              <a:latin typeface="Courier New" pitchFamily="49" charset="0"/>
              <a:ea typeface="Arial Unicode MS" pitchFamily="34" charset="-128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37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5’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13716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3’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3’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582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5’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024744" cy="1143000"/>
          </a:xfrm>
        </p:spPr>
        <p:txBody>
          <a:bodyPr/>
          <a:lstStyle/>
          <a:p>
            <a:r>
              <a:rPr lang="en-US" dirty="0" smtClean="0"/>
              <a:t>Plan for cloning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23972299"/>
              </p:ext>
            </p:extLst>
          </p:nvPr>
        </p:nvGraphicFramePr>
        <p:xfrm>
          <a:off x="914400" y="1447800"/>
          <a:ext cx="7467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678" y="609600"/>
            <a:ext cx="7024744" cy="1143000"/>
          </a:xfrm>
        </p:spPr>
        <p:txBody>
          <a:bodyPr/>
          <a:lstStyle/>
          <a:p>
            <a:r>
              <a:rPr lang="en-US" dirty="0" smtClean="0"/>
              <a:t>Vector &amp; Regulator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6777317" cy="3508977"/>
          </a:xfrm>
        </p:spPr>
        <p:txBody>
          <a:bodyPr/>
          <a:lstStyle/>
          <a:p>
            <a:r>
              <a:rPr lang="en-US" dirty="0" smtClean="0"/>
              <a:t>Vector: pSB2K3</a:t>
            </a:r>
          </a:p>
          <a:p>
            <a:r>
              <a:rPr lang="en-US" dirty="0" smtClean="0"/>
              <a:t>Resistance to Kanamycin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95600"/>
            <a:ext cx="5029200" cy="3294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81008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4238</TotalTime>
  <Words>450</Words>
  <Application>Microsoft Office PowerPoint</Application>
  <PresentationFormat>On-screen Show (4:3)</PresentationFormat>
  <Paragraphs>85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Cloning Antifreeze gene from Prochlorococcus marinus str. MIT 9319  </vt:lpstr>
      <vt:lpstr>Source Organism</vt:lpstr>
      <vt:lpstr>Growing </vt:lpstr>
      <vt:lpstr>Slide 4</vt:lpstr>
      <vt:lpstr>GOI: PMT1149</vt:lpstr>
      <vt:lpstr>Antifreeze Proteins</vt:lpstr>
      <vt:lpstr>DNA Sequence &amp; Primers with BioBricks</vt:lpstr>
      <vt:lpstr>Plan for cloning</vt:lpstr>
      <vt:lpstr>Vector &amp; Regulator</vt:lpstr>
      <vt:lpstr>Promoter </vt:lpstr>
      <vt:lpstr>Interface </vt:lpstr>
      <vt:lpstr>testing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Cloning Antifreeze gene</dc:title>
  <dc:creator>Brandon</dc:creator>
  <cp:lastModifiedBy>Brandon</cp:lastModifiedBy>
  <cp:revision>138</cp:revision>
  <cp:lastPrinted>2012-09-11T18:20:53Z</cp:lastPrinted>
  <dcterms:created xsi:type="dcterms:W3CDTF">2012-09-07T19:41:01Z</dcterms:created>
  <dcterms:modified xsi:type="dcterms:W3CDTF">2012-09-13T16:27:34Z</dcterms:modified>
</cp:coreProperties>
</file>