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8" r:id="rId4"/>
    <p:sldId id="278" r:id="rId5"/>
    <p:sldId id="271" r:id="rId6"/>
    <p:sldId id="279" r:id="rId7"/>
    <p:sldId id="259" r:id="rId8"/>
    <p:sldId id="262" r:id="rId9"/>
    <p:sldId id="263" r:id="rId10"/>
    <p:sldId id="275" r:id="rId11"/>
    <p:sldId id="264" r:id="rId12"/>
    <p:sldId id="274" r:id="rId13"/>
    <p:sldId id="260" r:id="rId14"/>
    <p:sldId id="261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2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754BD-2BDC-8743-81DF-86A8124236C0}" type="datetimeFigureOut">
              <a:rPr lang="en-US" smtClean="0"/>
              <a:t>3/5/13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AC975-24D4-B643-BD31-2627EC9A3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7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B7708-20D9-114B-BE77-87DCE1DCF6C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882593-B991-BF41-AD7D-1AEDC2A1E86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Apart from the direct biochemical signaling that mechanical changes may impart, a second theory exists that cells exist in a biophysical, homeostatic force balance between themselves and the ECM.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One theory on how a mechanical signal from the ECM could be translated into a cellular process or initiate signaling is through a presumptive Cell-ECM force balance.  In this theory, the cell is able to adjust to a mechanical force from the ECM by adjusting to load-bearing cytoskeletal elements, setting up a force balance between itself and either a static or dynamic ECM.  The F-actin network consists of cables in constant tension, while the microtubules can buckle and resist compressive loading.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5ED1-4DFB-ED4E-A2D4-2AA1C4A69363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5573-1AC5-8545-9649-ED21F43E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6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5ED1-4DFB-ED4E-A2D4-2AA1C4A69363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5573-1AC5-8545-9649-ED21F43E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1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5ED1-4DFB-ED4E-A2D4-2AA1C4A69363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5573-1AC5-8545-9649-ED21F43E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1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5ED1-4DFB-ED4E-A2D4-2AA1C4A69363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5573-1AC5-8545-9649-ED21F43E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4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5ED1-4DFB-ED4E-A2D4-2AA1C4A69363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5573-1AC5-8545-9649-ED21F43E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5ED1-4DFB-ED4E-A2D4-2AA1C4A69363}" type="datetimeFigureOut">
              <a:rPr lang="en-US" smtClean="0"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5573-1AC5-8545-9649-ED21F43E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0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5ED1-4DFB-ED4E-A2D4-2AA1C4A69363}" type="datetimeFigureOut">
              <a:rPr lang="en-US" smtClean="0"/>
              <a:t>3/5/13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5573-1AC5-8545-9649-ED21F43E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8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5ED1-4DFB-ED4E-A2D4-2AA1C4A69363}" type="datetimeFigureOut">
              <a:rPr lang="en-US" smtClean="0"/>
              <a:t>3/5/13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5573-1AC5-8545-9649-ED21F43E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5ED1-4DFB-ED4E-A2D4-2AA1C4A69363}" type="datetimeFigureOut">
              <a:rPr lang="en-US" smtClean="0"/>
              <a:t>3/5/13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5573-1AC5-8545-9649-ED21F43E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8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5ED1-4DFB-ED4E-A2D4-2AA1C4A69363}" type="datetimeFigureOut">
              <a:rPr lang="en-US" smtClean="0"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5573-1AC5-8545-9649-ED21F43E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9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5ED1-4DFB-ED4E-A2D4-2AA1C4A69363}" type="datetimeFigureOut">
              <a:rPr lang="en-US" smtClean="0"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5573-1AC5-8545-9649-ED21F43E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1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65ED1-4DFB-ED4E-A2D4-2AA1C4A69363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D5573-1AC5-8545-9649-ED21F43E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3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Mechanotransduction and </a:t>
            </a:r>
            <a:r>
              <a:rPr lang="en-US" dirty="0" err="1" smtClean="0"/>
              <a:t>Tensegrity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ChemEng</a:t>
            </a:r>
            <a:r>
              <a:rPr lang="en-US" dirty="0" smtClean="0"/>
              <a:t> 590B: Lecture </a:t>
            </a:r>
            <a:r>
              <a:rPr lang="en-US" dirty="0" smtClean="0"/>
              <a:t>12</a:t>
            </a:r>
            <a:endParaRPr lang="en-US" dirty="0" smtClean="0"/>
          </a:p>
          <a:p>
            <a:r>
              <a:rPr lang="en-US" dirty="0" smtClean="0"/>
              <a:t>March </a:t>
            </a:r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5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…Or, Behavior Could be Dictated by a Cell-ECM Force Balance…</a:t>
            </a:r>
          </a:p>
        </p:txBody>
      </p:sp>
      <p:pic>
        <p:nvPicPr>
          <p:cNvPr id="16387" name="Picture 3" descr="Tensegrity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91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800" dirty="0">
                <a:cs typeface="+mn-cs"/>
              </a:rPr>
              <a:t> In response to extracellular stretch or an intrinsic ECM stiffness, F-actin microfilaments adjust in tensional resistance, and the microtubule network adjusts in compressive resistance.</a:t>
            </a:r>
          </a:p>
        </p:txBody>
      </p:sp>
      <p:pic>
        <p:nvPicPr>
          <p:cNvPr id="343046" name="Picture 6" descr="actin &amp; vinculin (4)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266825"/>
            <a:ext cx="30861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30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4860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457200" y="3886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Courtesy of A. Putnam</a:t>
            </a:r>
          </a:p>
        </p:txBody>
      </p:sp>
    </p:spTree>
    <p:extLst>
      <p:ext uri="{BB962C8B-B14F-4D97-AF65-F5344CB8AC3E}">
        <p14:creationId xmlns:p14="http://schemas.microsoft.com/office/powerpoint/2010/main" val="69492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Tensegrity</a:t>
            </a:r>
            <a:r>
              <a:rPr lang="en-US" dirty="0" smtClean="0"/>
              <a:t>: a Physical Mechanism </a:t>
            </a:r>
            <a:r>
              <a:rPr lang="en-US" dirty="0" smtClean="0"/>
              <a:t>of Mechanotransduction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60" y="3059763"/>
            <a:ext cx="4321198" cy="2543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9916"/>
            <a:ext cx="4333089" cy="605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" y="6629400"/>
            <a:ext cx="4178300" cy="22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97518"/>
            <a:ext cx="689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Hypothesis 1: </a:t>
            </a:r>
            <a:r>
              <a:rPr lang="en-US" dirty="0" err="1" smtClean="0"/>
              <a:t>tensegrity</a:t>
            </a:r>
            <a:r>
              <a:rPr lang="en-US" dirty="0" smtClean="0"/>
              <a:t> (Don </a:t>
            </a:r>
            <a:r>
              <a:rPr lang="en-US" dirty="0" err="1" smtClean="0"/>
              <a:t>Ingber</a:t>
            </a:r>
            <a:r>
              <a:rPr lang="en-US" dirty="0" smtClean="0"/>
              <a:t>) and pre-stress (</a:t>
            </a:r>
            <a:r>
              <a:rPr lang="en-US" dirty="0" err="1" smtClean="0"/>
              <a:t>Ning</a:t>
            </a:r>
            <a:r>
              <a:rPr lang="en-US" dirty="0" smtClean="0"/>
              <a:t> Wang)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92" y="1566850"/>
            <a:ext cx="9106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Cytoskeleton connects from focal adhesions to nucleus.</a:t>
            </a:r>
          </a:p>
          <a:p>
            <a:r>
              <a:rPr lang="en-US" dirty="0" smtClean="0"/>
              <a:t>Forces at focal adhesions can </a:t>
            </a:r>
            <a:r>
              <a:rPr lang="en-US" dirty="0" err="1" smtClean="0"/>
              <a:t>propogate</a:t>
            </a:r>
            <a:r>
              <a:rPr lang="en-US" dirty="0" smtClean="0"/>
              <a:t> to changes in shape of nucleus </a:t>
            </a:r>
            <a:r>
              <a:rPr lang="en-US" dirty="0" smtClean="0">
                <a:sym typeface="Wingdings"/>
              </a:rPr>
              <a:t> affects transcription regulators  gene expression/phenotype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037" y="6099932"/>
            <a:ext cx="3801608" cy="3509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900" y="6304115"/>
            <a:ext cx="1638300" cy="21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900" y="6530648"/>
            <a:ext cx="2984500" cy="25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3111" y="2490180"/>
            <a:ext cx="2195645" cy="2189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9921" y="2577574"/>
            <a:ext cx="2260889" cy="20869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3310" y="4693682"/>
            <a:ext cx="3802335" cy="140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4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31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Microtubules Resist Compressive Forces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6221"/>
            <a:ext cx="7404587" cy="3091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3121"/>
            <a:ext cx="5218240" cy="296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240" y="773121"/>
            <a:ext cx="3925760" cy="40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240" y="1175371"/>
            <a:ext cx="3925760" cy="257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500" y="1432615"/>
            <a:ext cx="3365500" cy="16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8240" y="1790700"/>
            <a:ext cx="3925760" cy="20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1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418"/>
            <a:ext cx="9144000" cy="82183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Traction Force Microscopy: Tool to Measure Cellular Forces Exerted on Substrate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096"/>
            <a:ext cx="3718715" cy="3200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3703"/>
            <a:ext cx="4124745" cy="487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21358"/>
            <a:ext cx="3314700" cy="305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1709"/>
            <a:ext cx="3314700" cy="21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472" y="1098708"/>
            <a:ext cx="5207527" cy="3072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7269" y="4171015"/>
            <a:ext cx="3806729" cy="79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7268" y="4972159"/>
            <a:ext cx="3818739" cy="427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7269" y="5399297"/>
            <a:ext cx="3479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7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Matrix Stiffness and Focal Adhesions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9087"/>
            <a:ext cx="9144000" cy="618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4" y="6307761"/>
            <a:ext cx="7620000" cy="27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84" y="6587161"/>
            <a:ext cx="4330700" cy="26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17600"/>
            <a:ext cx="5553326" cy="3220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86599"/>
            <a:ext cx="289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Traction Force Microscopy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326" y="697318"/>
            <a:ext cx="1880167" cy="3264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912" y="4084291"/>
            <a:ext cx="1869586" cy="16047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04498" y="4221265"/>
            <a:ext cx="1939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external pull, stable FAs don</a:t>
            </a:r>
            <a:r>
              <a:rPr lang="fr-FR" dirty="0" smtClean="0"/>
              <a:t>’</a:t>
            </a:r>
            <a:r>
              <a:rPr lang="en-US" dirty="0" smtClean="0"/>
              <a:t>t’ increase in size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33493" y="932933"/>
            <a:ext cx="171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Traction stress increases even after FAs stop growing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3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0"/>
            <a:ext cx="8229600" cy="6966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Elastomeric Posts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010"/>
            <a:ext cx="9144000" cy="2527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5387"/>
            <a:ext cx="4889500" cy="185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0" y="3009900"/>
            <a:ext cx="4851400" cy="82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54800"/>
            <a:ext cx="35941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4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/>
              <a:t>Mechanotransduction: Cell can translate </a:t>
            </a:r>
            <a:r>
              <a:rPr lang="en-US" sz="2400" dirty="0" smtClean="0"/>
              <a:t>Mechanical </a:t>
            </a:r>
            <a:r>
              <a:rPr lang="en-US" sz="2400" dirty="0" smtClean="0"/>
              <a:t>Information from </a:t>
            </a:r>
            <a:r>
              <a:rPr lang="en-US" sz="2400" dirty="0" smtClean="0"/>
              <a:t>the ECM to an intracellular biochemical signal</a:t>
            </a:r>
            <a:endParaRPr lang="en-US" sz="2400" dirty="0" smtClean="0"/>
          </a:p>
        </p:txBody>
      </p:sp>
      <p:pic>
        <p:nvPicPr>
          <p:cNvPr id="14339" name="Picture 3" descr="rho signa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1438"/>
            <a:ext cx="7186612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68" name="Oval 4"/>
          <p:cNvSpPr>
            <a:spLocks noChangeArrowheads="1"/>
          </p:cNvSpPr>
          <p:nvPr/>
        </p:nvSpPr>
        <p:spPr bwMode="auto">
          <a:xfrm>
            <a:off x="6553200" y="2743200"/>
            <a:ext cx="1219200" cy="762000"/>
          </a:xfrm>
          <a:prstGeom prst="ellips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44069" name="Oval 5"/>
          <p:cNvSpPr>
            <a:spLocks noChangeArrowheads="1"/>
          </p:cNvSpPr>
          <p:nvPr/>
        </p:nvSpPr>
        <p:spPr bwMode="auto">
          <a:xfrm>
            <a:off x="3124200" y="3810000"/>
            <a:ext cx="838200" cy="381000"/>
          </a:xfrm>
          <a:prstGeom prst="ellips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44070" name="Oval 6"/>
          <p:cNvSpPr>
            <a:spLocks noChangeArrowheads="1"/>
          </p:cNvSpPr>
          <p:nvPr/>
        </p:nvSpPr>
        <p:spPr bwMode="auto">
          <a:xfrm>
            <a:off x="1143000" y="2590800"/>
            <a:ext cx="1600200" cy="914400"/>
          </a:xfrm>
          <a:prstGeom prst="ellips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44071" name="Oval 7"/>
          <p:cNvSpPr>
            <a:spLocks noChangeArrowheads="1"/>
          </p:cNvSpPr>
          <p:nvPr/>
        </p:nvSpPr>
        <p:spPr bwMode="auto">
          <a:xfrm>
            <a:off x="1752600" y="5334000"/>
            <a:ext cx="609600" cy="457200"/>
          </a:xfrm>
          <a:prstGeom prst="ellips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44072" name="Oval 8"/>
          <p:cNvSpPr>
            <a:spLocks noChangeArrowheads="1"/>
          </p:cNvSpPr>
          <p:nvPr/>
        </p:nvSpPr>
        <p:spPr bwMode="auto">
          <a:xfrm>
            <a:off x="3733800" y="5638800"/>
            <a:ext cx="838200" cy="381000"/>
          </a:xfrm>
          <a:prstGeom prst="ellips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44073" name="Oval 9"/>
          <p:cNvSpPr>
            <a:spLocks noChangeArrowheads="1"/>
          </p:cNvSpPr>
          <p:nvPr/>
        </p:nvSpPr>
        <p:spPr bwMode="auto">
          <a:xfrm>
            <a:off x="2819400" y="6019800"/>
            <a:ext cx="1143000" cy="381000"/>
          </a:xfrm>
          <a:prstGeom prst="ellips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44074" name="Oval 10"/>
          <p:cNvSpPr>
            <a:spLocks noChangeArrowheads="1"/>
          </p:cNvSpPr>
          <p:nvPr/>
        </p:nvSpPr>
        <p:spPr bwMode="auto">
          <a:xfrm>
            <a:off x="2057400" y="4724400"/>
            <a:ext cx="533400" cy="609600"/>
          </a:xfrm>
          <a:prstGeom prst="ellips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44075" name="Rectangle 11"/>
          <p:cNvSpPr>
            <a:spLocks noChangeArrowheads="1"/>
          </p:cNvSpPr>
          <p:nvPr/>
        </p:nvSpPr>
        <p:spPr bwMode="auto">
          <a:xfrm>
            <a:off x="5638800" y="2438400"/>
            <a:ext cx="2522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800">
                <a:solidFill>
                  <a:srgbClr val="0080FF"/>
                </a:solidFill>
                <a:latin typeface="Arial"/>
                <a:cs typeface="+mn-cs"/>
              </a:rPr>
              <a:t>“</a:t>
            </a:r>
            <a:r>
              <a:rPr lang="en-US" sz="1800">
                <a:solidFill>
                  <a:srgbClr val="0080FF"/>
                </a:solidFill>
                <a:cs typeface="+mn-cs"/>
              </a:rPr>
              <a:t>Mechanotransduction</a:t>
            </a:r>
            <a:r>
              <a:rPr lang="ja-JP" altLang="en-US" sz="1800">
                <a:solidFill>
                  <a:srgbClr val="0080FF"/>
                </a:solidFill>
                <a:latin typeface="Arial"/>
                <a:cs typeface="+mn-cs"/>
              </a:rPr>
              <a:t>”</a:t>
            </a:r>
            <a:endParaRPr lang="en-US" sz="1800">
              <a:solidFill>
                <a:srgbClr val="008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68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8" grpId="0" animBg="1"/>
      <p:bldP spid="344069" grpId="0" animBg="1"/>
      <p:bldP spid="344070" grpId="0" animBg="1"/>
      <p:bldP spid="344071" grpId="0" animBg="1"/>
      <p:bldP spid="344072" grpId="0" animBg="1"/>
      <p:bldP spid="344073" grpId="0" animBg="1"/>
      <p:bldP spid="344074" grpId="0" animBg="1"/>
      <p:bldP spid="344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141" y="773121"/>
            <a:ext cx="4087859" cy="6084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141" y="6327899"/>
            <a:ext cx="2871413" cy="510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9441"/>
            <a:ext cx="4689302" cy="4253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8651"/>
            <a:ext cx="3896608" cy="638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29400"/>
            <a:ext cx="3378200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70428"/>
            <a:ext cx="420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OUTSIDE-</a:t>
            </a:r>
            <a:r>
              <a:rPr lang="en-US" sz="2800" dirty="0" smtClean="0"/>
              <a:t>IN (ECM-initiated)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115083" y="270428"/>
            <a:ext cx="402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INSIDE-</a:t>
            </a:r>
            <a:r>
              <a:rPr lang="en-US" sz="2800" dirty="0" smtClean="0"/>
              <a:t>OUT (cell-initiated)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734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Example: outside in signaling</a:t>
            </a:r>
            <a:br>
              <a:rPr lang="en-US" sz="3600" dirty="0" smtClean="0"/>
            </a:br>
            <a:r>
              <a:rPr lang="en-US" sz="3600" dirty="0" smtClean="0"/>
              <a:t>Using a probe to vibrate substrate under cell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920"/>
            <a:ext cx="4870295" cy="3741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176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Nishitani</a:t>
            </a:r>
            <a:r>
              <a:rPr lang="en-US" dirty="0" smtClean="0"/>
              <a:t>, PLOS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17600"/>
            <a:ext cx="42672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8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Outside-</a:t>
            </a:r>
            <a:r>
              <a:rPr lang="en-US" dirty="0" smtClean="0"/>
              <a:t>In. </a:t>
            </a:r>
            <a:r>
              <a:rPr lang="en-US" dirty="0" smtClean="0"/>
              <a:t>Cytoskeleton </a:t>
            </a:r>
            <a:r>
              <a:rPr lang="en-US" dirty="0" smtClean="0"/>
              <a:t>in response to stretch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9598"/>
            <a:ext cx="2747683" cy="2379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247" y="1277264"/>
            <a:ext cx="3323753" cy="5244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158" y="1912247"/>
            <a:ext cx="2931089" cy="30425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0036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Putnam et al., JCS, 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8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Outside-In. Forces </a:t>
            </a:r>
            <a:r>
              <a:rPr lang="en-US" sz="3200" dirty="0" smtClean="0"/>
              <a:t>directly on the cell or through the ECM are transduced through the cytoskeleton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63" y="1451993"/>
            <a:ext cx="4621925" cy="3600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6006"/>
            <a:ext cx="5480533" cy="747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313" y="6040514"/>
            <a:ext cx="3152687" cy="423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182" y="6531026"/>
            <a:ext cx="3334817" cy="130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606" y="6689159"/>
            <a:ext cx="4022394" cy="168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688" y="1298636"/>
            <a:ext cx="4323166" cy="171101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857608" y="1615271"/>
            <a:ext cx="20845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5907" y="3175320"/>
            <a:ext cx="2209947" cy="26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3"/>
            <a:ext cx="8229600" cy="786386"/>
          </a:xfrm>
        </p:spPr>
        <p:txBody>
          <a:bodyPr/>
          <a:lstStyle/>
          <a:p>
            <a:r>
              <a:rPr lang="en-US" dirty="0" smtClean="0"/>
              <a:t>Inside-Out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3266"/>
            <a:ext cx="8229600" cy="69098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Cell is constantly probing microenvironment by assembling and disassembling adhesions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72" y="1494253"/>
            <a:ext cx="6979023" cy="4245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9176"/>
            <a:ext cx="9144000" cy="998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523" y="6705600"/>
            <a:ext cx="3683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9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7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Matrix Stiffness and Focal Adhesions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490"/>
            <a:ext cx="3299622" cy="8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6319"/>
            <a:ext cx="9144000" cy="430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2005"/>
            <a:ext cx="2946400" cy="21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7" y="819343"/>
            <a:ext cx="4084061" cy="1150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0173" y="595207"/>
            <a:ext cx="354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Stretchable silicon dish (</a:t>
            </a:r>
            <a:r>
              <a:rPr lang="en-US" dirty="0" err="1" smtClean="0"/>
              <a:t>Flexcell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69929"/>
            <a:ext cx="4124023" cy="1451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45929" y="947855"/>
            <a:ext cx="4803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Cas</a:t>
            </a:r>
            <a:r>
              <a:rPr lang="en-US" dirty="0" smtClean="0"/>
              <a:t> activated with stretch – is </a:t>
            </a:r>
            <a:r>
              <a:rPr lang="en-US" dirty="0" err="1" smtClean="0"/>
              <a:t>Src</a:t>
            </a:r>
            <a:r>
              <a:rPr lang="en-US" dirty="0" smtClean="0"/>
              <a:t> dependent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023" y="1289574"/>
            <a:ext cx="2574832" cy="3448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6105" y="2512201"/>
            <a:ext cx="1677404" cy="16871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1382" y="1326880"/>
            <a:ext cx="3092618" cy="11388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437" y="3719824"/>
            <a:ext cx="3835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err="1" smtClean="0"/>
              <a:t>Cas</a:t>
            </a:r>
            <a:r>
              <a:rPr lang="en-US" sz="1400" dirty="0" smtClean="0"/>
              <a:t> activates Rap1 (GEF), previous work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Hypothesis: </a:t>
            </a:r>
            <a:r>
              <a:rPr lang="en-US" sz="1400" dirty="0" err="1" smtClean="0"/>
              <a:t>Cas</a:t>
            </a:r>
            <a:r>
              <a:rPr lang="en-US" sz="1400" dirty="0" smtClean="0"/>
              <a:t> is phosphorylated by SFK, only during stretch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COOH domain of </a:t>
            </a:r>
            <a:r>
              <a:rPr lang="en-US" sz="1400" dirty="0" err="1" smtClean="0"/>
              <a:t>Cas</a:t>
            </a:r>
            <a:r>
              <a:rPr lang="en-US" sz="1400" dirty="0" smtClean="0"/>
              <a:t> anchored to a FA (</a:t>
            </a:r>
            <a:r>
              <a:rPr lang="en-US" sz="1400" dirty="0" err="1" smtClean="0"/>
              <a:t>Talin</a:t>
            </a:r>
            <a:r>
              <a:rPr lang="en-US" sz="1400" dirty="0" smtClean="0"/>
              <a:t> and FAK)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NH2 end is connected to actin filament, and is stretched during actin force generation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1580" y="3943142"/>
            <a:ext cx="1769049" cy="238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7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Matrix Stiffness and Focal Adhesions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490"/>
            <a:ext cx="3299622" cy="8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6319"/>
            <a:ext cx="9144000" cy="430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2005"/>
            <a:ext cx="2946400" cy="215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590511"/>
            <a:ext cx="4731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Cas</a:t>
            </a:r>
            <a:r>
              <a:rPr lang="en-US" sz="2000" dirty="0" smtClean="0"/>
              <a:t> activates Rap1 (GEF), previous work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Hypothesis: </a:t>
            </a:r>
            <a:r>
              <a:rPr lang="en-US" sz="2000" dirty="0" err="1" smtClean="0"/>
              <a:t>Cas</a:t>
            </a:r>
            <a:r>
              <a:rPr lang="en-US" sz="2000" dirty="0" smtClean="0"/>
              <a:t> is phosphorylated by SFK, only during stretch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One end connected to more static FA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SH3 domain of </a:t>
            </a:r>
            <a:r>
              <a:rPr lang="en-US" sz="2000" dirty="0" err="1" smtClean="0"/>
              <a:t>Cas</a:t>
            </a:r>
            <a:r>
              <a:rPr lang="en-US" sz="2000" dirty="0" smtClean="0"/>
              <a:t> anchored to a FA (</a:t>
            </a:r>
            <a:r>
              <a:rPr lang="en-US" sz="2000" dirty="0" err="1" smtClean="0"/>
              <a:t>Talin</a:t>
            </a:r>
            <a:r>
              <a:rPr lang="en-US" sz="2000" dirty="0" smtClean="0"/>
              <a:t> and FAK) and actin actin filament, and is stretched during actin force generation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534" y="737115"/>
            <a:ext cx="3964216" cy="533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3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502</Words>
  <Application>Microsoft Macintosh PowerPoint</Application>
  <PresentationFormat>On-screen Show (4:3)</PresentationFormat>
  <Paragraphs>45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Mechanotransduction and Tensegrity </vt:lpstr>
      <vt:lpstr>Mechanotransduction: Cell can translate Mechanical Information from the ECM to an intracellular biochemical signal</vt:lpstr>
      <vt:lpstr>PowerPoint Presentation</vt:lpstr>
      <vt:lpstr>Example: outside in signaling Using a probe to vibrate substrate under cell</vt:lpstr>
      <vt:lpstr>Outside-In. Cytoskeleton in response to stretch</vt:lpstr>
      <vt:lpstr>Outside-In. Forces directly on the cell or through the ECM are transduced through the cytoskeleton</vt:lpstr>
      <vt:lpstr>Inside-Out Signaling</vt:lpstr>
      <vt:lpstr>Matrix Stiffness and Focal Adhesions</vt:lpstr>
      <vt:lpstr>Matrix Stiffness and Focal Adhesions</vt:lpstr>
      <vt:lpstr>…Or, Behavior Could be Dictated by a Cell-ECM Force Balance…</vt:lpstr>
      <vt:lpstr>Tensegrity: a Physical Mechanism of Mechanotransduction</vt:lpstr>
      <vt:lpstr>Microtubules Resist Compressive Forces</vt:lpstr>
      <vt:lpstr>Traction Force Microscopy: Tool to Measure Cellular Forces Exerted on Substrate</vt:lpstr>
      <vt:lpstr>Matrix Stiffness and Focal Adhesions</vt:lpstr>
      <vt:lpstr>Elastomeric Posts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Mechanotransduction </dc:title>
  <dc:creator>Shelly Peyton</dc:creator>
  <cp:lastModifiedBy>Shelly Peyton</cp:lastModifiedBy>
  <cp:revision>11</cp:revision>
  <dcterms:created xsi:type="dcterms:W3CDTF">2012-01-18T18:57:51Z</dcterms:created>
  <dcterms:modified xsi:type="dcterms:W3CDTF">2013-03-05T14:55:22Z</dcterms:modified>
</cp:coreProperties>
</file>