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1.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comments/comment1.xml" ContentType="application/vnd.openxmlformats-officedocument.presentationml.comments+xml"/>
  <Override PartName="/ppt/presentation.xml" ContentType="application/vnd.openxmlformats-officedocument.presentationml.presentation.main+xml"/>
  <Override PartName="/ppt/presProps.xml" ContentType="application/vnd.openxmlformats-officedocument.presentationml.presProps+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3.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54"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mAuthor id="0" initials="" name="Mel Mel A" lastIdx="1" clrIdx="0"/>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3.xml" Type="http://schemas.openxmlformats.org/officeDocument/2006/relationships/slide" Id="rId19"/><Relationship Target="slides/slide12.xml" Type="http://schemas.openxmlformats.org/officeDocument/2006/relationships/slide" Id="rId18"/><Relationship Target="slides/slide11.xml" Type="http://schemas.openxmlformats.org/officeDocument/2006/relationships/slide" Id="rId17"/><Relationship Target="slides/slide10.xml" Type="http://schemas.openxmlformats.org/officeDocument/2006/relationships/slide" Id="rId16"/><Relationship Target="slides/slide9.xml" Type="http://schemas.openxmlformats.org/officeDocument/2006/relationships/slide" Id="rId15"/><Relationship Target="slides/slide8.xml" Type="http://schemas.openxmlformats.org/officeDocument/2006/relationships/slide" Id="rId14"/><Relationship Target="slides/slide24.xml" Type="http://schemas.openxmlformats.org/officeDocument/2006/relationships/slide" Id="rId30"/><Relationship Target="slides/slide6.xml" Type="http://schemas.openxmlformats.org/officeDocument/2006/relationships/slide" Id="rId12"/><Relationship Target="slides/slide7.xml" Type="http://schemas.openxmlformats.org/officeDocument/2006/relationships/slide" Id="rId13"/><Relationship Target="slides/slide4.xml" Type="http://schemas.openxmlformats.org/officeDocument/2006/relationships/slide" Id="rId10"/><Relationship Target="slides/slide5.xml" Type="http://schemas.openxmlformats.org/officeDocument/2006/relationships/slide" Id="rId11"/><Relationship Target="slides/slide23.xml" Type="http://schemas.openxmlformats.org/officeDocument/2006/relationships/slide" Id="rId29"/><Relationship Target="slides/slide20.xml" Type="http://schemas.openxmlformats.org/officeDocument/2006/relationships/slide" Id="rId26"/><Relationship Target="slides/slide19.xml" Type="http://schemas.openxmlformats.org/officeDocument/2006/relationships/slide" Id="rId25"/><Relationship Target="slides/slide22.xml" Type="http://schemas.openxmlformats.org/officeDocument/2006/relationships/slide" Id="rId28"/><Relationship Target="slides/slide21.xml" Type="http://schemas.openxmlformats.org/officeDocument/2006/relationships/slide" Id="rId27"/><Relationship Target="presProps.xml" Type="http://schemas.openxmlformats.org/officeDocument/2006/relationships/presProps" Id="rId2"/><Relationship Target="slides/slide15.xml" Type="http://schemas.openxmlformats.org/officeDocument/2006/relationships/slide" Id="rId21"/><Relationship Target="theme/theme1.xml" Type="http://schemas.openxmlformats.org/officeDocument/2006/relationships/theme" Id="rId1"/><Relationship Target="slides/slide16.xml" Type="http://schemas.openxmlformats.org/officeDocument/2006/relationships/slide" Id="rId22"/><Relationship Target="commentAuthors.xml" Type="http://schemas.openxmlformats.org/officeDocument/2006/relationships/commentAuthors" Id="rId4"/><Relationship Target="slides/slide17.xml" Type="http://schemas.openxmlformats.org/officeDocument/2006/relationships/slide" Id="rId23"/><Relationship Target="tableStyles.xml" Type="http://schemas.openxmlformats.org/officeDocument/2006/relationships/tableStyles" Id="rId3"/><Relationship Target="slides/slide18.xml" Type="http://schemas.openxmlformats.org/officeDocument/2006/relationships/slide" Id="rId24"/><Relationship Target="slides/slide14.xml" Type="http://schemas.openxmlformats.org/officeDocument/2006/relationships/slide" Id="rId20"/><Relationship Target="slides/slide3.xml" Type="http://schemas.openxmlformats.org/officeDocument/2006/relationships/slide" Id="rId9"/><Relationship Target="notesMasters/notesMaster1.xml" Type="http://schemas.openxmlformats.org/officeDocument/2006/relationships/notesMaster" Id="rId6"/><Relationship Target="slideMasters/slideMaster1.xml" Type="http://schemas.openxmlformats.org/officeDocument/2006/relationships/slideMaster" Id="rId5"/><Relationship Target="slides/slide2.xml" Type="http://schemas.openxmlformats.org/officeDocument/2006/relationships/slide" Id="rId8"/><Relationship Target="slides/slide1.xml" Type="http://schemas.openxmlformats.org/officeDocument/2006/relationships/slide" Id="rId7"/></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m idx="1" authorId="0">
    <p:pos y="0" x="6000"/>
    <p:text>New version: 
http://openwetware.org/wiki/Image:Nicole_Anguiano_Journal_Club_3_Presentation.pptx</p:text>
  </p:cm>
</p:cmLst>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 name="Shape 26"/>
        <p:cNvGrpSpPr/>
        <p:nvPr/>
      </p:nvGrpSpPr>
      <p:grpSpPr>
        <a:xfrm>
          <a:off y="0" x="0"/>
          <a:ext cy="0" cx="0"/>
          <a:chOff y="0" x="0"/>
          <a:chExt cy="0" cx="0"/>
        </a:xfrm>
      </p:grpSpPr>
      <p:sp>
        <p:nvSpPr>
          <p:cNvPr id="27" name="Shape 2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8" name="Shape 28"/>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2" name="Shape 82"/>
        <p:cNvGrpSpPr/>
        <p:nvPr/>
      </p:nvGrpSpPr>
      <p:grpSpPr>
        <a:xfrm>
          <a:off y="0" x="0"/>
          <a:ext cy="0" cx="0"/>
          <a:chOff y="0" x="0"/>
          <a:chExt cy="0" cx="0"/>
        </a:xfrm>
      </p:grpSpPr>
      <p:sp>
        <p:nvSpPr>
          <p:cNvPr id="83" name="Shape 8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4" name="Shape 8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9" name="Shape 89"/>
        <p:cNvGrpSpPr/>
        <p:nvPr/>
      </p:nvGrpSpPr>
      <p:grpSpPr>
        <a:xfrm>
          <a:off y="0" x="0"/>
          <a:ext cy="0" cx="0"/>
          <a:chOff y="0" x="0"/>
          <a:chExt cy="0" cx="0"/>
        </a:xfrm>
      </p:grpSpPr>
      <p:sp>
        <p:nvSpPr>
          <p:cNvPr id="90" name="Shape 9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1" name="Shape 9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5" name="Shape 95"/>
        <p:cNvGrpSpPr/>
        <p:nvPr/>
      </p:nvGrpSpPr>
      <p:grpSpPr>
        <a:xfrm>
          <a:off y="0" x="0"/>
          <a:ext cy="0" cx="0"/>
          <a:chOff y="0" x="0"/>
          <a:chExt cy="0" cx="0"/>
        </a:xfrm>
      </p:grpSpPr>
      <p:sp>
        <p:nvSpPr>
          <p:cNvPr id="96" name="Shape 9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7" name="Shape 97"/>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2" name="Shape 102"/>
        <p:cNvGrpSpPr/>
        <p:nvPr/>
      </p:nvGrpSpPr>
      <p:grpSpPr>
        <a:xfrm>
          <a:off y="0" x="0"/>
          <a:ext cy="0" cx="0"/>
          <a:chOff y="0" x="0"/>
          <a:chExt cy="0" cx="0"/>
        </a:xfrm>
      </p:grpSpPr>
      <p:sp>
        <p:nvSpPr>
          <p:cNvPr id="103" name="Shape 10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4" name="Shape 10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8" name="Shape 108"/>
        <p:cNvGrpSpPr/>
        <p:nvPr/>
      </p:nvGrpSpPr>
      <p:grpSpPr>
        <a:xfrm>
          <a:off y="0" x="0"/>
          <a:ext cy="0" cx="0"/>
          <a:chOff y="0" x="0"/>
          <a:chExt cy="0" cx="0"/>
        </a:xfrm>
      </p:grpSpPr>
      <p:sp>
        <p:nvSpPr>
          <p:cNvPr id="109" name="Shape 10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0" name="Shape 11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5" name="Shape 115"/>
        <p:cNvGrpSpPr/>
        <p:nvPr/>
      </p:nvGrpSpPr>
      <p:grpSpPr>
        <a:xfrm>
          <a:off y="0" x="0"/>
          <a:ext cy="0" cx="0"/>
          <a:chOff y="0" x="0"/>
          <a:chExt cy="0" cx="0"/>
        </a:xfrm>
      </p:grpSpPr>
      <p:sp>
        <p:nvSpPr>
          <p:cNvPr id="116" name="Shape 11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7" name="Shape 117"/>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2" name="Shape 122"/>
        <p:cNvGrpSpPr/>
        <p:nvPr/>
      </p:nvGrpSpPr>
      <p:grpSpPr>
        <a:xfrm>
          <a:off y="0" x="0"/>
          <a:ext cy="0" cx="0"/>
          <a:chOff y="0" x="0"/>
          <a:chExt cy="0" cx="0"/>
        </a:xfrm>
      </p:grpSpPr>
      <p:sp>
        <p:nvSpPr>
          <p:cNvPr id="123" name="Shape 12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24" name="Shape 12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8" name="Shape 128"/>
        <p:cNvGrpSpPr/>
        <p:nvPr/>
      </p:nvGrpSpPr>
      <p:grpSpPr>
        <a:xfrm>
          <a:off y="0" x="0"/>
          <a:ext cy="0" cx="0"/>
          <a:chOff y="0" x="0"/>
          <a:chExt cy="0" cx="0"/>
        </a:xfrm>
      </p:grpSpPr>
      <p:sp>
        <p:nvSpPr>
          <p:cNvPr id="129" name="Shape 12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30" name="Shape 13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5" name="Shape 135"/>
        <p:cNvGrpSpPr/>
        <p:nvPr/>
      </p:nvGrpSpPr>
      <p:grpSpPr>
        <a:xfrm>
          <a:off y="0" x="0"/>
          <a:ext cy="0" cx="0"/>
          <a:chOff y="0" x="0"/>
          <a:chExt cy="0" cx="0"/>
        </a:xfrm>
      </p:grpSpPr>
      <p:sp>
        <p:nvSpPr>
          <p:cNvPr id="136" name="Shape 13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37" name="Shape 137"/>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2" name="Shape 142"/>
        <p:cNvGrpSpPr/>
        <p:nvPr/>
      </p:nvGrpSpPr>
      <p:grpSpPr>
        <a:xfrm>
          <a:off y="0" x="0"/>
          <a:ext cy="0" cx="0"/>
          <a:chOff y="0" x="0"/>
          <a:chExt cy="0" cx="0"/>
        </a:xfrm>
      </p:grpSpPr>
      <p:sp>
        <p:nvSpPr>
          <p:cNvPr id="143" name="Shape 14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44" name="Shape 14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 name="Shape 32"/>
        <p:cNvGrpSpPr/>
        <p:nvPr/>
      </p:nvGrpSpPr>
      <p:grpSpPr>
        <a:xfrm>
          <a:off y="0" x="0"/>
          <a:ext cy="0" cx="0"/>
          <a:chOff y="0" x="0"/>
          <a:chExt cy="0" cx="0"/>
        </a:xfrm>
      </p:grpSpPr>
      <p:sp>
        <p:nvSpPr>
          <p:cNvPr id="33" name="Shape 3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4" name="Shape 3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9" name="Shape 149"/>
        <p:cNvGrpSpPr/>
        <p:nvPr/>
      </p:nvGrpSpPr>
      <p:grpSpPr>
        <a:xfrm>
          <a:off y="0" x="0"/>
          <a:ext cy="0" cx="0"/>
          <a:chOff y="0" x="0"/>
          <a:chExt cy="0" cx="0"/>
        </a:xfrm>
      </p:grpSpPr>
      <p:sp>
        <p:nvSpPr>
          <p:cNvPr id="150" name="Shape 15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51" name="Shape 15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5" name="Shape 155"/>
        <p:cNvGrpSpPr/>
        <p:nvPr/>
      </p:nvGrpSpPr>
      <p:grpSpPr>
        <a:xfrm>
          <a:off y="0" x="0"/>
          <a:ext cy="0" cx="0"/>
          <a:chOff y="0" x="0"/>
          <a:chExt cy="0" cx="0"/>
        </a:xfrm>
      </p:grpSpPr>
      <p:sp>
        <p:nvSpPr>
          <p:cNvPr id="156" name="Shape 15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57" name="Shape 157"/>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1" name="Shape 161"/>
        <p:cNvGrpSpPr/>
        <p:nvPr/>
      </p:nvGrpSpPr>
      <p:grpSpPr>
        <a:xfrm>
          <a:off y="0" x="0"/>
          <a:ext cy="0" cx="0"/>
          <a:chOff y="0" x="0"/>
          <a:chExt cy="0" cx="0"/>
        </a:xfrm>
      </p:grpSpPr>
      <p:sp>
        <p:nvSpPr>
          <p:cNvPr id="162" name="Shape 16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63" name="Shape 163"/>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7" name="Shape 167"/>
        <p:cNvGrpSpPr/>
        <p:nvPr/>
      </p:nvGrpSpPr>
      <p:grpSpPr>
        <a:xfrm>
          <a:off y="0" x="0"/>
          <a:ext cy="0" cx="0"/>
          <a:chOff y="0" x="0"/>
          <a:chExt cy="0" cx="0"/>
        </a:xfrm>
      </p:grpSpPr>
      <p:sp>
        <p:nvSpPr>
          <p:cNvPr id="168" name="Shape 16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69" name="Shape 169"/>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3" name="Shape 173"/>
        <p:cNvGrpSpPr/>
        <p:nvPr/>
      </p:nvGrpSpPr>
      <p:grpSpPr>
        <a:xfrm>
          <a:off y="0" x="0"/>
          <a:ext cy="0" cx="0"/>
          <a:chOff y="0" x="0"/>
          <a:chExt cy="0" cx="0"/>
        </a:xfrm>
      </p:grpSpPr>
      <p:sp>
        <p:nvSpPr>
          <p:cNvPr id="174" name="Shape 17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75" name="Shape 175"/>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8" name="Shape 38"/>
        <p:cNvGrpSpPr/>
        <p:nvPr/>
      </p:nvGrpSpPr>
      <p:grpSpPr>
        <a:xfrm>
          <a:off y="0" x="0"/>
          <a:ext cy="0" cx="0"/>
          <a:chOff y="0" x="0"/>
          <a:chExt cy="0" cx="0"/>
        </a:xfrm>
      </p:grpSpPr>
      <p:sp>
        <p:nvSpPr>
          <p:cNvPr id="39" name="Shape 3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0" name="Shape 4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4" name="Shape 44"/>
        <p:cNvGrpSpPr/>
        <p:nvPr/>
      </p:nvGrpSpPr>
      <p:grpSpPr>
        <a:xfrm>
          <a:off y="0" x="0"/>
          <a:ext cy="0" cx="0"/>
          <a:chOff y="0" x="0"/>
          <a:chExt cy="0" cx="0"/>
        </a:xfrm>
      </p:grpSpPr>
      <p:sp>
        <p:nvSpPr>
          <p:cNvPr id="45" name="Shape 4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6" name="Shape 4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0" name="Shape 50"/>
        <p:cNvGrpSpPr/>
        <p:nvPr/>
      </p:nvGrpSpPr>
      <p:grpSpPr>
        <a:xfrm>
          <a:off y="0" x="0"/>
          <a:ext cy="0" cx="0"/>
          <a:chOff y="0" x="0"/>
          <a:chExt cy="0" cx="0"/>
        </a:xfrm>
      </p:grpSpPr>
      <p:sp>
        <p:nvSpPr>
          <p:cNvPr id="51" name="Shape 5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2" name="Shape 5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6" name="Shape 56"/>
        <p:cNvGrpSpPr/>
        <p:nvPr/>
      </p:nvGrpSpPr>
      <p:grpSpPr>
        <a:xfrm>
          <a:off y="0" x="0"/>
          <a:ext cy="0" cx="0"/>
          <a:chOff y="0" x="0"/>
          <a:chExt cy="0" cx="0"/>
        </a:xfrm>
      </p:grpSpPr>
      <p:sp>
        <p:nvSpPr>
          <p:cNvPr id="57" name="Shape 5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8" name="Shape 58"/>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2" name="Shape 62"/>
        <p:cNvGrpSpPr/>
        <p:nvPr/>
      </p:nvGrpSpPr>
      <p:grpSpPr>
        <a:xfrm>
          <a:off y="0" x="0"/>
          <a:ext cy="0" cx="0"/>
          <a:chOff y="0" x="0"/>
          <a:chExt cy="0" cx="0"/>
        </a:xfrm>
      </p:grpSpPr>
      <p:sp>
        <p:nvSpPr>
          <p:cNvPr id="63" name="Shape 6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4" name="Shape 6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9" name="Shape 69"/>
        <p:cNvGrpSpPr/>
        <p:nvPr/>
      </p:nvGrpSpPr>
      <p:grpSpPr>
        <a:xfrm>
          <a:off y="0" x="0"/>
          <a:ext cy="0" cx="0"/>
          <a:chOff y="0" x="0"/>
          <a:chExt cy="0" cx="0"/>
        </a:xfrm>
      </p:grpSpPr>
      <p:sp>
        <p:nvSpPr>
          <p:cNvPr id="70" name="Shape 7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1" name="Shape 7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5" name="Shape 75"/>
        <p:cNvGrpSpPr/>
        <p:nvPr/>
      </p:nvGrpSpPr>
      <p:grpSpPr>
        <a:xfrm>
          <a:off y="0" x="0"/>
          <a:ext cy="0" cx="0"/>
          <a:chOff y="0" x="0"/>
          <a:chExt cy="0" cx="0"/>
        </a:xfrm>
      </p:grpSpPr>
      <p:sp>
        <p:nvSpPr>
          <p:cNvPr id="76" name="Shape 7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7" name="Shape 77"/>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7" name="Shape 7"/>
        <p:cNvGrpSpPr/>
        <p:nvPr/>
      </p:nvGrpSpPr>
      <p:grpSpPr>
        <a:xfrm>
          <a:off y="0" x="0"/>
          <a:ext cy="0" cx="0"/>
          <a:chOff y="0" x="0"/>
          <a:chExt cy="0" cx="0"/>
        </a:xfrm>
      </p:grpSpPr>
      <p:sp>
        <p:nvSpPr>
          <p:cNvPr id="8" name="Shape 8"/>
          <p:cNvSpPr txBox="1"/>
          <p:nvPr>
            <p:ph type="ctrTitle"/>
          </p:nvPr>
        </p:nvSpPr>
        <p:spPr>
          <a:xfrm>
            <a:off y="1583342" x="685800"/>
            <a:ext cy="1159856" cx="7772400"/>
          </a:xfrm>
          <a:prstGeom prst="rect">
            <a:avLst/>
          </a:prstGeom>
        </p:spPr>
        <p:txBody>
          <a:bodyPr bIns="91425" rIns="91425" lIns="91425" tIns="91425" anchor="b" anchorCtr="0"/>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p:txBody>
      </p:sp>
      <p:sp>
        <p:nvSpPr>
          <p:cNvPr id="9" name="Shape 9"/>
          <p:cNvSpPr txBox="1"/>
          <p:nvPr>
            <p:ph idx="1" type="subTitle"/>
          </p:nvPr>
        </p:nvSpPr>
        <p:spPr>
          <a:xfrm>
            <a:off y="2840053" x="685800"/>
            <a:ext cy="784737" cx="7772400"/>
          </a:xfrm>
          <a:prstGeom prst="rect">
            <a:avLst/>
          </a:prstGeom>
        </p:spPr>
        <p:txBody>
          <a:bodyPr bIns="91425" rIns="91425" lIns="91425" tIns="91425" anchor="t" anchorCtr="0"/>
          <a:lstStyle>
            <a:lvl1pPr algn="ctr">
              <a:spcBef>
                <a:spcPts val="0"/>
              </a:spcBef>
              <a:buClr>
                <a:schemeClr val="dk2"/>
              </a:buClr>
              <a:buNone/>
              <a:defRPr>
                <a:solidFill>
                  <a:schemeClr val="dk2"/>
                </a:solidFill>
              </a:defRPr>
            </a:lvl1pPr>
            <a:lvl2pPr algn="ctr">
              <a:spcBef>
                <a:spcPts val="0"/>
              </a:spcBef>
              <a:buClr>
                <a:schemeClr val="dk2"/>
              </a:buClr>
              <a:buSzPct val="100000"/>
              <a:buNone/>
              <a:defRPr sz="3000">
                <a:solidFill>
                  <a:schemeClr val="dk2"/>
                </a:solidFill>
              </a:defRPr>
            </a:lvl2pPr>
            <a:lvl3pPr algn="ctr">
              <a:spcBef>
                <a:spcPts val="0"/>
              </a:spcBef>
              <a:buClr>
                <a:schemeClr val="dk2"/>
              </a:buClr>
              <a:buSzPct val="100000"/>
              <a:buNone/>
              <a:defRPr sz="3000">
                <a:solidFill>
                  <a:schemeClr val="dk2"/>
                </a:solidFill>
              </a:defRPr>
            </a:lvl3pPr>
            <a:lvl4pPr algn="ctr">
              <a:spcBef>
                <a:spcPts val="0"/>
              </a:spcBef>
              <a:buClr>
                <a:schemeClr val="dk2"/>
              </a:buClr>
              <a:buSzPct val="100000"/>
              <a:buNone/>
              <a:defRPr sz="3000">
                <a:solidFill>
                  <a:schemeClr val="dk2"/>
                </a:solidFill>
              </a:defRPr>
            </a:lvl4pPr>
            <a:lvl5pPr algn="ctr">
              <a:spcBef>
                <a:spcPts val="0"/>
              </a:spcBef>
              <a:buClr>
                <a:schemeClr val="dk2"/>
              </a:buClr>
              <a:buSzPct val="100000"/>
              <a:buNone/>
              <a:defRPr sz="3000">
                <a:solidFill>
                  <a:schemeClr val="dk2"/>
                </a:solidFill>
              </a:defRPr>
            </a:lvl5pPr>
            <a:lvl6pPr algn="ctr">
              <a:spcBef>
                <a:spcPts val="0"/>
              </a:spcBef>
              <a:buClr>
                <a:schemeClr val="dk2"/>
              </a:buClr>
              <a:buSzPct val="100000"/>
              <a:buNone/>
              <a:defRPr sz="3000">
                <a:solidFill>
                  <a:schemeClr val="dk2"/>
                </a:solidFill>
              </a:defRPr>
            </a:lvl6pPr>
            <a:lvl7pPr algn="ctr">
              <a:spcBef>
                <a:spcPts val="0"/>
              </a:spcBef>
              <a:buClr>
                <a:schemeClr val="dk2"/>
              </a:buClr>
              <a:buSzPct val="100000"/>
              <a:buNone/>
              <a:defRPr sz="3000">
                <a:solidFill>
                  <a:schemeClr val="dk2"/>
                </a:solidFill>
              </a:defRPr>
            </a:lvl7pPr>
            <a:lvl8pPr algn="ctr">
              <a:spcBef>
                <a:spcPts val="0"/>
              </a:spcBef>
              <a:buClr>
                <a:schemeClr val="dk2"/>
              </a:buClr>
              <a:buSzPct val="100000"/>
              <a:buNone/>
              <a:defRPr sz="3000">
                <a:solidFill>
                  <a:schemeClr val="dk2"/>
                </a:solidFill>
              </a:defRPr>
            </a:lvl8pPr>
            <a:lvl9pPr algn="ctr">
              <a:spcBef>
                <a:spcPts val="0"/>
              </a:spcBef>
              <a:buClr>
                <a:schemeClr val="dk2"/>
              </a:buClr>
              <a:buSzPct val="100000"/>
              <a:buNone/>
              <a:defRPr sz="3000">
                <a:solidFill>
                  <a:schemeClr val="dk2"/>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0" name="Shape 10"/>
        <p:cNvGrpSpPr/>
        <p:nvPr/>
      </p:nvGrpSpPr>
      <p:grpSpPr>
        <a:xfrm>
          <a:off y="0" x="0"/>
          <a:ext cy="0" cx="0"/>
          <a:chOff y="0" x="0"/>
          <a:chExt cy="0" cx="0"/>
        </a:xfrm>
      </p:grpSpPr>
      <p:sp>
        <p:nvSpPr>
          <p:cNvPr id="11" name="Shape 11"/>
          <p:cNvSpPr txBox="1"/>
          <p:nvPr>
            <p:ph type="title"/>
          </p:nvPr>
        </p:nvSpPr>
        <p:spPr>
          <a:xfrm>
            <a:off y="205978" x="457200"/>
            <a:ext cy="85725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2" name="Shape 12"/>
          <p:cNvSpPr txBox="1"/>
          <p:nvPr>
            <p:ph idx="1" type="body"/>
          </p:nvPr>
        </p:nvSpPr>
        <p:spPr>
          <a:xfrm>
            <a:off y="1200150" x="457200"/>
            <a:ext cy="3725680" cx="82296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3" name="Shape 13"/>
        <p:cNvGrpSpPr/>
        <p:nvPr/>
      </p:nvGrpSpPr>
      <p:grpSpPr>
        <a:xfrm>
          <a:off y="0" x="0"/>
          <a:ext cy="0" cx="0"/>
          <a:chOff y="0" x="0"/>
          <a:chExt cy="0" cx="0"/>
        </a:xfrm>
      </p:grpSpPr>
      <p:sp>
        <p:nvSpPr>
          <p:cNvPr id="14" name="Shape 14"/>
          <p:cNvSpPr txBox="1"/>
          <p:nvPr>
            <p:ph type="title"/>
          </p:nvPr>
        </p:nvSpPr>
        <p:spPr>
          <a:xfrm>
            <a:off y="205978" x="457200"/>
            <a:ext cy="85725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5" name="Shape 15"/>
          <p:cNvSpPr txBox="1"/>
          <p:nvPr>
            <p:ph idx="1" type="body"/>
          </p:nvPr>
        </p:nvSpPr>
        <p:spPr>
          <a:xfrm>
            <a:off y="1200150" x="457200"/>
            <a:ext cy="3725680" cx="3994525"/>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6" name="Shape 16"/>
          <p:cNvSpPr txBox="1"/>
          <p:nvPr>
            <p:ph idx="2" type="body"/>
          </p:nvPr>
        </p:nvSpPr>
        <p:spPr>
          <a:xfrm>
            <a:off y="1200150" x="4692273"/>
            <a:ext cy="3725680" cx="3994525"/>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7" name="Shape 17"/>
        <p:cNvGrpSpPr/>
        <p:nvPr/>
      </p:nvGrpSpPr>
      <p:grpSpPr>
        <a:xfrm>
          <a:off y="0" x="0"/>
          <a:ext cy="0" cx="0"/>
          <a:chOff y="0" x="0"/>
          <a:chExt cy="0" cx="0"/>
        </a:xfrm>
      </p:grpSpPr>
      <p:sp>
        <p:nvSpPr>
          <p:cNvPr id="18" name="Shape 18"/>
          <p:cNvSpPr txBox="1"/>
          <p:nvPr>
            <p:ph type="title"/>
          </p:nvPr>
        </p:nvSpPr>
        <p:spPr>
          <a:xfrm>
            <a:off y="205978" x="457200"/>
            <a:ext cy="85725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19" name="Shape 19"/>
        <p:cNvGrpSpPr/>
        <p:nvPr/>
      </p:nvGrpSpPr>
      <p:grpSpPr>
        <a:xfrm>
          <a:off y="0" x="0"/>
          <a:ext cy="0" cx="0"/>
          <a:chOff y="0" x="0"/>
          <a:chExt cy="0" cx="0"/>
        </a:xfrm>
      </p:grpSpPr>
      <p:sp>
        <p:nvSpPr>
          <p:cNvPr id="20" name="Shape 20"/>
          <p:cNvSpPr txBox="1"/>
          <p:nvPr>
            <p:ph idx="1" type="body"/>
          </p:nvPr>
        </p:nvSpPr>
        <p:spPr>
          <a:xfrm>
            <a:off y="4406309" x="457200"/>
            <a:ext cy="519520" cx="8229600"/>
          </a:xfrm>
          <a:prstGeom prst="rect">
            <a:avLst/>
          </a:prstGeom>
        </p:spPr>
        <p:txBody>
          <a:bodyPr bIns="91425" rIns="91425" lIns="91425" tIns="91425" anchor="t" anchorCtr="0"/>
          <a:lstStyle>
            <a:lvl1pPr algn="ctr">
              <a:spcBef>
                <a:spcPts val="360"/>
              </a:spcBef>
              <a:buSzPct val="100000"/>
              <a:buNone/>
              <a:defRPr sz="1800"/>
            </a:lvl1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1" name="Shape 21"/>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2.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250" cx="8229600"/>
          </a:xfrm>
          <a:prstGeom prst="rect">
            <a:avLst/>
          </a:prstGeom>
          <a:noFill/>
          <a:ln>
            <a:noFill/>
          </a:ln>
        </p:spPr>
        <p:txBody>
          <a:bodyPr bIns="91425" rIns="91425" lIns="91425" tIns="91425" anchor="b" anchorCtr="0"/>
          <a:lstStyle>
            <a:lvl1pPr>
              <a:spcBef>
                <a:spcPts val="0"/>
              </a:spcBef>
              <a:buClr>
                <a:schemeClr val="dk1"/>
              </a:buClr>
              <a:buSzPct val="100000"/>
              <a:buNone/>
              <a:defRPr b="1" sz="3600">
                <a:solidFill>
                  <a:schemeClr val="dk1"/>
                </a:solidFill>
              </a:defRPr>
            </a:lvl1pPr>
            <a:lvl2pPr>
              <a:spcBef>
                <a:spcPts val="0"/>
              </a:spcBef>
              <a:buClr>
                <a:schemeClr val="dk1"/>
              </a:buClr>
              <a:buSzPct val="100000"/>
              <a:buNone/>
              <a:defRPr b="1" sz="3600">
                <a:solidFill>
                  <a:schemeClr val="dk1"/>
                </a:solidFill>
              </a:defRPr>
            </a:lvl2pPr>
            <a:lvl3pPr>
              <a:spcBef>
                <a:spcPts val="0"/>
              </a:spcBef>
              <a:buClr>
                <a:schemeClr val="dk1"/>
              </a:buClr>
              <a:buSzPct val="100000"/>
              <a:buNone/>
              <a:defRPr b="1" sz="3600">
                <a:solidFill>
                  <a:schemeClr val="dk1"/>
                </a:solidFill>
              </a:defRPr>
            </a:lvl3pPr>
            <a:lvl4pPr>
              <a:spcBef>
                <a:spcPts val="0"/>
              </a:spcBef>
              <a:buClr>
                <a:schemeClr val="dk1"/>
              </a:buClr>
              <a:buSzPct val="100000"/>
              <a:buNone/>
              <a:defRPr b="1" sz="3600">
                <a:solidFill>
                  <a:schemeClr val="dk1"/>
                </a:solidFill>
              </a:defRPr>
            </a:lvl4pPr>
            <a:lvl5pPr>
              <a:spcBef>
                <a:spcPts val="0"/>
              </a:spcBef>
              <a:buClr>
                <a:schemeClr val="dk1"/>
              </a:buClr>
              <a:buSzPct val="100000"/>
              <a:buNone/>
              <a:defRPr b="1" sz="3600">
                <a:solidFill>
                  <a:schemeClr val="dk1"/>
                </a:solidFill>
              </a:defRPr>
            </a:lvl5pPr>
            <a:lvl6pPr>
              <a:spcBef>
                <a:spcPts val="0"/>
              </a:spcBef>
              <a:buClr>
                <a:schemeClr val="dk1"/>
              </a:buClr>
              <a:buSzPct val="100000"/>
              <a:buNone/>
              <a:defRPr b="1" sz="3600">
                <a:solidFill>
                  <a:schemeClr val="dk1"/>
                </a:solidFill>
              </a:defRPr>
            </a:lvl6pPr>
            <a:lvl7pPr>
              <a:spcBef>
                <a:spcPts val="0"/>
              </a:spcBef>
              <a:buClr>
                <a:schemeClr val="dk1"/>
              </a:buClr>
              <a:buSzPct val="100000"/>
              <a:buNone/>
              <a:defRPr b="1" sz="3600">
                <a:solidFill>
                  <a:schemeClr val="dk1"/>
                </a:solidFill>
              </a:defRPr>
            </a:lvl7pPr>
            <a:lvl8pPr>
              <a:spcBef>
                <a:spcPts val="0"/>
              </a:spcBef>
              <a:buClr>
                <a:schemeClr val="dk1"/>
              </a:buClr>
              <a:buSzPct val="100000"/>
              <a:buNone/>
              <a:defRPr b="1" sz="3600">
                <a:solidFill>
                  <a:schemeClr val="dk1"/>
                </a:solidFill>
              </a:defRPr>
            </a:lvl8pPr>
            <a:lvl9pPr>
              <a:spcBef>
                <a:spcPts val="0"/>
              </a:spcBef>
              <a:buClr>
                <a:schemeClr val="dk1"/>
              </a:buClr>
              <a:buSzPct val="100000"/>
              <a:buNone/>
              <a:defRPr b="1" sz="3600">
                <a:solidFill>
                  <a:schemeClr val="dk1"/>
                </a:solidFill>
              </a:defRPr>
            </a:lvl9pPr>
          </a:lstStyle>
          <a:p/>
        </p:txBody>
      </p:sp>
      <p:sp>
        <p:nvSpPr>
          <p:cNvPr id="6" name="Shape 6"/>
          <p:cNvSpPr txBox="1"/>
          <p:nvPr>
            <p:ph idx="1" type="body"/>
          </p:nvPr>
        </p:nvSpPr>
        <p:spPr>
          <a:xfrm>
            <a:off y="1200150" x="457200"/>
            <a:ext cy="3725680" cx="8229600"/>
          </a:xfrm>
          <a:prstGeom prst="rect">
            <a:avLst/>
          </a:prstGeom>
          <a:noFill/>
          <a:ln>
            <a:noFill/>
          </a:ln>
        </p:spPr>
        <p:txBody>
          <a:bodyPr bIns="91425" rIns="91425" lIns="91425" t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 Target="../comments/comment1.xml" Type="http://schemas.openxmlformats.org/officeDocument/2006/relationships/comments" Id="rId3"/></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 Target="../media/image08.jpg" Type="http://schemas.openxmlformats.org/officeDocument/2006/relationships/image" Id="rId3"/></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 Target="../media/image05.jpg" Type="http://schemas.openxmlformats.org/officeDocument/2006/relationships/image" Id="rId3"/></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 Target="../media/image00.png" Type="http://schemas.openxmlformats.org/officeDocument/2006/relationships/image" Id="rId3"/></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 Target="../media/image01.jpg" Type="http://schemas.openxmlformats.org/officeDocument/2006/relationships/image" Id="rId3"/></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 Target="../media/image02.jpg" Type="http://schemas.openxmlformats.org/officeDocument/2006/relationships/image" Id="rId3"/></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 Target="../media/image07.jpg" Type="http://schemas.openxmlformats.org/officeDocument/2006/relationships/image" Id="rId3"/></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 Target="../media/image03.jpg" Type="http://schemas.openxmlformats.org/officeDocument/2006/relationships/image" Id="rId3"/></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 Target="../media/image06.jpg" Type="http://schemas.openxmlformats.org/officeDocument/2006/relationships/image" Id="rId3"/></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2.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2.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2.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 Target="../media/image04.jpg" Type="http://schemas.openxmlformats.org/officeDocument/2006/relationships/image" Id="rId3"/></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 name="Shape 22"/>
        <p:cNvGrpSpPr/>
        <p:nvPr/>
      </p:nvGrpSpPr>
      <p:grpSpPr>
        <a:xfrm>
          <a:off y="0" x="0"/>
          <a:ext cy="0" cx="0"/>
          <a:chOff y="0" x="0"/>
          <a:chExt cy="0" cx="0"/>
        </a:xfrm>
      </p:grpSpPr>
      <p:sp>
        <p:nvSpPr>
          <p:cNvPr id="23" name="Shape 23"/>
          <p:cNvSpPr txBox="1"/>
          <p:nvPr>
            <p:ph type="ctrTitle"/>
          </p:nvPr>
        </p:nvSpPr>
        <p:spPr>
          <a:xfrm>
            <a:off y="830717" x="644050"/>
            <a:ext cy="1159799" cx="7772400"/>
          </a:xfrm>
          <a:prstGeom prst="rect">
            <a:avLst/>
          </a:prstGeom>
        </p:spPr>
        <p:txBody>
          <a:bodyPr bIns="91425" rIns="91425" lIns="91425" tIns="91425" anchor="b" anchorCtr="0">
            <a:noAutofit/>
          </a:bodyPr>
          <a:lstStyle/>
          <a:p>
            <a:pPr rtl="0">
              <a:spcBef>
                <a:spcPts val="0"/>
              </a:spcBef>
              <a:buNone/>
            </a:pPr>
            <a:r>
              <a:rPr sz="3600" lang="en">
                <a:solidFill>
                  <a:srgbClr val="1155CC"/>
                </a:solidFill>
              </a:rPr>
              <a:t>σ</a:t>
            </a:r>
            <a:r>
              <a:rPr baseline="30000" sz="3600" lang="en">
                <a:solidFill>
                  <a:srgbClr val="1155CC"/>
                </a:solidFill>
              </a:rPr>
              <a:t>B</a:t>
            </a:r>
            <a:r>
              <a:rPr sz="3600" lang="en">
                <a:solidFill>
                  <a:srgbClr val="1155CC"/>
                </a:solidFill>
              </a:rPr>
              <a:t> is required for </a:t>
            </a:r>
            <a:r>
              <a:rPr sz="3600" lang="en" i="1">
                <a:solidFill>
                  <a:srgbClr val="1155CC"/>
                </a:solidFill>
              </a:rPr>
              <a:t>M. tuberculosis</a:t>
            </a:r>
            <a:r>
              <a:rPr sz="3600" lang="en">
                <a:solidFill>
                  <a:srgbClr val="1155CC"/>
                </a:solidFill>
              </a:rPr>
              <a:t> stress response in vitro, but has little effect on survival in vivo</a:t>
            </a:r>
          </a:p>
        </p:txBody>
      </p:sp>
      <p:sp>
        <p:nvSpPr>
          <p:cNvPr id="24" name="Shape 24"/>
          <p:cNvSpPr txBox="1"/>
          <p:nvPr>
            <p:ph idx="1" type="subTitle"/>
          </p:nvPr>
        </p:nvSpPr>
        <p:spPr>
          <a:xfrm>
            <a:off y="2133075" x="613350"/>
            <a:ext cy="784799" cx="7917300"/>
          </a:xfrm>
          <a:prstGeom prst="rect">
            <a:avLst/>
          </a:prstGeom>
        </p:spPr>
        <p:txBody>
          <a:bodyPr bIns="91425" rIns="91425" lIns="91425" tIns="91425" anchor="t" anchorCtr="0">
            <a:noAutofit/>
          </a:bodyPr>
          <a:lstStyle/>
          <a:p>
            <a:pPr>
              <a:spcBef>
                <a:spcPts val="0"/>
              </a:spcBef>
              <a:buNone/>
            </a:pPr>
            <a:r>
              <a:rPr sz="2000" lang="en">
                <a:solidFill>
                  <a:srgbClr val="000000"/>
                </a:solidFill>
              </a:rPr>
              <a:t>Fontán P. A., Voskuil M. I., Gomez M., Tan D., Pardini M., Manganelli R., Fattorini L., Schoolnik G. K., Smith I. (2009 July 10). </a:t>
            </a:r>
            <a:r>
              <a:rPr sz="2000" lang="en" i="1">
                <a:solidFill>
                  <a:srgbClr val="000000"/>
                </a:solidFill>
              </a:rPr>
              <a:t>J. Bacteriol, 191</a:t>
            </a:r>
            <a:r>
              <a:rPr sz="2000" lang="en">
                <a:solidFill>
                  <a:srgbClr val="000000"/>
                </a:solidFill>
              </a:rPr>
              <a:t>, 5628-5633. doi:10.1128/JB.00510-09</a:t>
            </a:r>
          </a:p>
        </p:txBody>
      </p:sp>
      <p:sp>
        <p:nvSpPr>
          <p:cNvPr id="25" name="Shape 25"/>
          <p:cNvSpPr txBox="1"/>
          <p:nvPr/>
        </p:nvSpPr>
        <p:spPr>
          <a:xfrm>
            <a:off y="3285525" x="918550"/>
            <a:ext cy="1159799" cx="7497900"/>
          </a:xfrm>
          <a:prstGeom prst="rect">
            <a:avLst/>
          </a:prstGeom>
          <a:noFill/>
          <a:ln>
            <a:noFill/>
          </a:ln>
        </p:spPr>
        <p:txBody>
          <a:bodyPr bIns="91425" rIns="91425" lIns="91425" tIns="91425" anchor="t" anchorCtr="0">
            <a:noAutofit/>
          </a:bodyPr>
          <a:lstStyle/>
          <a:p>
            <a:pPr algn="ctr" rtl="0">
              <a:spcBef>
                <a:spcPts val="0"/>
              </a:spcBef>
              <a:buNone/>
            </a:pPr>
            <a:r>
              <a:rPr lang="en"/>
              <a:t>Journal Club 3</a:t>
            </a:r>
          </a:p>
          <a:p>
            <a:pPr algn="ctr" rtl="0">
              <a:spcBef>
                <a:spcPts val="0"/>
              </a:spcBef>
              <a:buNone/>
            </a:pPr>
            <a:r>
              <a:rPr lang="en"/>
              <a:t>Nicole Anguiano</a:t>
            </a:r>
          </a:p>
          <a:p>
            <a:pPr algn="ctr" rtl="0">
              <a:spcBef>
                <a:spcPts val="0"/>
              </a:spcBef>
              <a:buNone/>
            </a:pPr>
            <a:r>
              <a:rPr lang="en"/>
              <a:t>November 19, 2014</a:t>
            </a:r>
          </a:p>
          <a:p>
            <a:pPr algn="ctr" rtl="0">
              <a:spcBef>
                <a:spcPts val="0"/>
              </a:spcBef>
              <a:buNone/>
            </a:pPr>
            <a:r>
              <a:rPr lang="en"/>
              <a:t>BIOL 398: Bioinformatics Laboratory</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8" name="Shape 78"/>
        <p:cNvGrpSpPr/>
        <p:nvPr/>
      </p:nvGrpSpPr>
      <p:grpSpPr>
        <a:xfrm>
          <a:off y="0" x="0"/>
          <a:ext cy="0" cx="0"/>
          <a:chOff y="0" x="0"/>
          <a:chExt cy="0" cx="0"/>
        </a:xfrm>
      </p:grpSpPr>
      <p:sp>
        <p:nvSpPr>
          <p:cNvPr id="79" name="Shape 79"/>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Effect of hypoxia on mutant survival is not apparent when represented as ODs</a:t>
            </a:r>
          </a:p>
        </p:txBody>
      </p:sp>
      <p:sp>
        <p:nvSpPr>
          <p:cNvPr id="80" name="Shape 80"/>
          <p:cNvSpPr txBox="1"/>
          <p:nvPr>
            <p:ph idx="1" type="body"/>
          </p:nvPr>
        </p:nvSpPr>
        <p:spPr>
          <a:xfrm>
            <a:off y="1723750" x="4190175"/>
            <a:ext cy="716999" cx="4398599"/>
          </a:xfrm>
          <a:prstGeom prst="rect">
            <a:avLst/>
          </a:prstGeom>
        </p:spPr>
        <p:txBody>
          <a:bodyPr bIns="91425" rIns="91425" lIns="91425" tIns="91425" anchor="t" anchorCtr="0">
            <a:noAutofit/>
          </a:bodyPr>
          <a:lstStyle/>
          <a:p>
            <a:pPr rtl="0" lvl="0" indent="-419100" marL="457200">
              <a:spcBef>
                <a:spcPts val="0"/>
              </a:spcBef>
              <a:buClr>
                <a:schemeClr val="dk1"/>
              </a:buClr>
              <a:buSzPct val="100000"/>
              <a:buFont typeface="Arial"/>
              <a:buChar char="●"/>
            </a:pPr>
            <a:r>
              <a:rPr lang="en"/>
              <a:t>OD = optical density</a:t>
            </a:r>
          </a:p>
          <a:p>
            <a:pPr rtl="0" lvl="0" indent="-419100" marL="457200">
              <a:spcBef>
                <a:spcPts val="0"/>
              </a:spcBef>
              <a:buClr>
                <a:schemeClr val="dk1"/>
              </a:buClr>
              <a:buSzPct val="100000"/>
              <a:buFont typeface="Arial"/>
              <a:buChar char="●"/>
            </a:pPr>
            <a:r>
              <a:rPr lang="en"/>
              <a:t>Results not easily apparent initially</a:t>
            </a:r>
          </a:p>
        </p:txBody>
      </p:sp>
      <p:pic>
        <p:nvPicPr>
          <p:cNvPr id="81" name="Shape 81"/>
          <p:cNvPicPr preferRelativeResize="0"/>
          <p:nvPr/>
        </p:nvPicPr>
        <p:blipFill rotWithShape="1">
          <a:blip r:embed="rId3">
            <a:alphaModFix/>
          </a:blip>
          <a:srcRect t="0" b="0" r="49060" l="0"/>
          <a:stretch/>
        </p:blipFill>
        <p:spPr>
          <a:xfrm>
            <a:off y="969100" x="780275"/>
            <a:ext cy="3869524" cx="3214099"/>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 name="Shape 85"/>
        <p:cNvGrpSpPr/>
        <p:nvPr/>
      </p:nvGrpSpPr>
      <p:grpSpPr>
        <a:xfrm>
          <a:off y="0" x="0"/>
          <a:ext cy="0" cx="0"/>
          <a:chOff y="0" x="0"/>
          <a:chExt cy="0" cx="0"/>
        </a:xfrm>
      </p:grpSpPr>
      <p:sp>
        <p:nvSpPr>
          <p:cNvPr id="86" name="Shape 86"/>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i="1">
                <a:solidFill>
                  <a:srgbClr val="1155CC"/>
                </a:solidFill>
              </a:rPr>
              <a:t>sigB</a:t>
            </a:r>
            <a:r>
              <a:rPr b="0" sz="3000" lang="en">
                <a:solidFill>
                  <a:srgbClr val="1155CC"/>
                </a:solidFill>
              </a:rPr>
              <a:t> mutants had significantly decreased survival in low oxygen</a:t>
            </a:r>
          </a:p>
        </p:txBody>
      </p:sp>
      <p:sp>
        <p:nvSpPr>
          <p:cNvPr id="87" name="Shape 87"/>
          <p:cNvSpPr txBox="1"/>
          <p:nvPr>
            <p:ph idx="1" type="body"/>
          </p:nvPr>
        </p:nvSpPr>
        <p:spPr>
          <a:xfrm>
            <a:off y="1200150" x="4258725"/>
            <a:ext cy="3725699" cx="4427999"/>
          </a:xfrm>
          <a:prstGeom prst="rect">
            <a:avLst/>
          </a:prstGeom>
        </p:spPr>
        <p:txBody>
          <a:bodyPr bIns="91425" rIns="91425" lIns="91425" tIns="91425" anchor="t" anchorCtr="0">
            <a:noAutofit/>
          </a:bodyPr>
          <a:lstStyle/>
          <a:p>
            <a:pPr rtl="0" lvl="0" indent="-406400" marL="457200">
              <a:spcBef>
                <a:spcPts val="0"/>
              </a:spcBef>
              <a:buClr>
                <a:schemeClr val="dk1"/>
              </a:buClr>
              <a:buSzPct val="100000"/>
              <a:buFont typeface="Arial"/>
              <a:buChar char="●"/>
            </a:pPr>
            <a:r>
              <a:rPr sz="2800" lang="en"/>
              <a:t>Proved hypothesis that low oxygen was the reason for the discrepancy in the heat stress test </a:t>
            </a:r>
          </a:p>
          <a:p>
            <a:pPr lvl="0" indent="-406400" marL="457200">
              <a:spcBef>
                <a:spcPts val="0"/>
              </a:spcBef>
              <a:buClr>
                <a:schemeClr val="dk1"/>
              </a:buClr>
              <a:buSzPct val="100000"/>
              <a:buFont typeface="Arial"/>
              <a:buChar char="●"/>
            </a:pPr>
            <a:r>
              <a:rPr sz="2800" lang="en" i="1"/>
              <a:t>sigB</a:t>
            </a:r>
            <a:r>
              <a:rPr sz="2800" lang="en"/>
              <a:t> mutant has a 3-log-order lower survival</a:t>
            </a:r>
          </a:p>
        </p:txBody>
      </p:sp>
      <p:pic>
        <p:nvPicPr>
          <p:cNvPr id="88" name="Shape 88"/>
          <p:cNvPicPr preferRelativeResize="0"/>
          <p:nvPr/>
        </p:nvPicPr>
        <p:blipFill rotWithShape="1">
          <a:blip r:embed="rId3">
            <a:alphaModFix/>
          </a:blip>
          <a:srcRect t="0" b="0" r="0" l="51097"/>
          <a:stretch/>
        </p:blipFill>
        <p:spPr>
          <a:xfrm>
            <a:off y="1014425" x="852425"/>
            <a:ext cy="3805250" cx="3034249"/>
          </a:xfrm>
          <a:prstGeom prst="rect">
            <a:avLst/>
          </a:prstGeom>
          <a:noFill/>
          <a:ln>
            <a:noFill/>
          </a:ln>
        </p:spPr>
      </p:pic>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y="0" x="0"/>
          <a:ext cy="0" cx="0"/>
          <a:chOff y="0" x="0"/>
          <a:chExt cy="0" cx="0"/>
        </a:xfrm>
      </p:grpSpPr>
      <p:sp>
        <p:nvSpPr>
          <p:cNvPr id="93" name="Shape 93"/>
          <p:cNvSpPr txBox="1"/>
          <p:nvPr>
            <p:ph type="title"/>
          </p:nvPr>
        </p:nvSpPr>
        <p:spPr>
          <a:xfrm>
            <a:off y="3" x="457200"/>
            <a:ext cy="857400" cx="8229600"/>
          </a:xfrm>
          <a:prstGeom prst="rect">
            <a:avLst/>
          </a:prstGeom>
        </p:spPr>
        <p:txBody>
          <a:bodyPr bIns="91425" rIns="91425" lIns="91425" tIns="91425" anchor="b" anchorCtr="0">
            <a:noAutofit/>
          </a:bodyPr>
          <a:lstStyle/>
          <a:p>
            <a:pPr algn="ctr" rtl="0" lvl="0">
              <a:spcBef>
                <a:spcPts val="0"/>
              </a:spcBef>
              <a:buNone/>
            </a:pPr>
            <a:r>
              <a:rPr b="0" sz="3000" lang="en">
                <a:solidFill>
                  <a:srgbClr val="1155CC"/>
                </a:solidFill>
              </a:rPr>
              <a:t>OUTLINE</a:t>
            </a:r>
          </a:p>
        </p:txBody>
      </p:sp>
      <p:sp>
        <p:nvSpPr>
          <p:cNvPr id="94" name="Shape 94"/>
          <p:cNvSpPr txBox="1"/>
          <p:nvPr>
            <p:ph idx="1" type="body"/>
          </p:nvPr>
        </p:nvSpPr>
        <p:spPr>
          <a:xfrm>
            <a:off y="769275" x="457200"/>
            <a:ext cy="3917399" cx="8229600"/>
          </a:xfrm>
          <a:prstGeom prst="rect">
            <a:avLst/>
          </a:prstGeom>
        </p:spPr>
        <p:txBody>
          <a:bodyPr bIns="91425" rIns="91425" lIns="91425" tIns="91425" anchor="t" anchorCtr="0">
            <a:noAutofit/>
          </a:bodyPr>
          <a:lstStyle/>
          <a:p>
            <a:pPr rtl="0" lvl="0" indent="-381000" marL="457200">
              <a:spcBef>
                <a:spcPts val="0"/>
              </a:spcBef>
              <a:buClr>
                <a:srgbClr val="999999"/>
              </a:buClr>
              <a:buSzPct val="100000"/>
              <a:buFont typeface="Arial"/>
              <a:buChar char="●"/>
            </a:pPr>
            <a:r>
              <a:rPr sz="2400" lang="en">
                <a:solidFill>
                  <a:srgbClr val="999999"/>
                </a:solidFill>
              </a:rPr>
              <a:t>σ</a:t>
            </a:r>
            <a:r>
              <a:rPr baseline="30000" sz="2400" lang="en">
                <a:solidFill>
                  <a:srgbClr val="999999"/>
                </a:solidFill>
              </a:rPr>
              <a:t>B</a:t>
            </a:r>
            <a:r>
              <a:rPr sz="2400" lang="en">
                <a:solidFill>
                  <a:srgbClr val="999999"/>
                </a:solidFill>
              </a:rPr>
              <a:t> plays a role in the stress response of </a:t>
            </a:r>
            <a:r>
              <a:rPr sz="2400" lang="en" i="1">
                <a:solidFill>
                  <a:srgbClr val="999999"/>
                </a:solidFill>
              </a:rPr>
              <a:t>M. tuberculosis</a:t>
            </a:r>
          </a:p>
          <a:p>
            <a:pPr rtl="0" lvl="0" indent="-381000" marL="457200">
              <a:spcBef>
                <a:spcPts val="0"/>
              </a:spcBef>
              <a:buClr>
                <a:srgbClr val="999999"/>
              </a:buClr>
              <a:buSzPct val="100000"/>
              <a:buFont typeface="Arial"/>
              <a:buChar char="●"/>
            </a:pPr>
            <a:r>
              <a:rPr sz="2400" lang="en">
                <a:solidFill>
                  <a:srgbClr val="999999"/>
                </a:solidFill>
              </a:rPr>
              <a:t>In vitro, </a:t>
            </a:r>
            <a:r>
              <a:rPr sz="2400" lang="en" i="1">
                <a:solidFill>
                  <a:srgbClr val="999999"/>
                </a:solidFill>
              </a:rPr>
              <a:t>sigB</a:t>
            </a:r>
            <a:r>
              <a:rPr sz="2400" lang="en">
                <a:solidFill>
                  <a:srgbClr val="999999"/>
                </a:solidFill>
              </a:rPr>
              <a:t> mutants display higher sensitivity to all forms of stress outside of heat stress</a:t>
            </a:r>
          </a:p>
          <a:p>
            <a:pPr rtl="0" lvl="0" indent="-381000" marL="457200">
              <a:spcBef>
                <a:spcPts val="0"/>
              </a:spcBef>
              <a:buClr>
                <a:srgbClr val="000000"/>
              </a:buClr>
              <a:buSzPct val="100000"/>
              <a:buFont typeface="Arial"/>
              <a:buChar char="●"/>
            </a:pPr>
            <a:r>
              <a:rPr sz="2400" lang="en">
                <a:solidFill>
                  <a:srgbClr val="000000"/>
                </a:solidFill>
              </a:rPr>
              <a:t>DNA microarray results for σ</a:t>
            </a:r>
            <a:r>
              <a:rPr baseline="30000" sz="2400" lang="en">
                <a:solidFill>
                  <a:srgbClr val="000000"/>
                </a:solidFill>
              </a:rPr>
              <a:t>B</a:t>
            </a:r>
            <a:r>
              <a:rPr sz="2400" lang="en">
                <a:solidFill>
                  <a:srgbClr val="000000"/>
                </a:solidFill>
              </a:rPr>
              <a:t> show little overlap in regulated genes with σ</a:t>
            </a:r>
            <a:r>
              <a:rPr baseline="30000" sz="2400" lang="en">
                <a:solidFill>
                  <a:srgbClr val="000000"/>
                </a:solidFill>
              </a:rPr>
              <a:t>E</a:t>
            </a:r>
            <a:r>
              <a:rPr sz="2400" lang="en">
                <a:solidFill>
                  <a:srgbClr val="000000"/>
                </a:solidFill>
              </a:rPr>
              <a:t> and σ</a:t>
            </a:r>
            <a:r>
              <a:rPr baseline="30000" sz="2400" lang="en">
                <a:solidFill>
                  <a:srgbClr val="000000"/>
                </a:solidFill>
              </a:rPr>
              <a:t>H</a:t>
            </a:r>
            <a:r>
              <a:rPr sz="2400" lang="en">
                <a:solidFill>
                  <a:srgbClr val="000000"/>
                </a:solidFill>
              </a:rPr>
              <a:t>, but did confirm three new genes regulated by σ</a:t>
            </a:r>
            <a:r>
              <a:rPr baseline="30000" sz="2400" lang="en">
                <a:solidFill>
                  <a:srgbClr val="000000"/>
                </a:solidFill>
              </a:rPr>
              <a:t>B</a:t>
            </a:r>
          </a:p>
          <a:p>
            <a:pPr rtl="0" lvl="0" indent="-381000" marL="457200">
              <a:spcBef>
                <a:spcPts val="0"/>
              </a:spcBef>
              <a:buClr>
                <a:srgbClr val="999999"/>
              </a:buClr>
              <a:buSzPct val="100000"/>
              <a:buFont typeface="Arial"/>
              <a:buChar char="●"/>
            </a:pPr>
            <a:r>
              <a:rPr sz="2400" lang="en">
                <a:solidFill>
                  <a:srgbClr val="999999"/>
                </a:solidFill>
              </a:rPr>
              <a:t>In vitro growth does not follow the trends seen in the in vivo results</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 name="Shape 98"/>
        <p:cNvGrpSpPr/>
        <p:nvPr/>
      </p:nvGrpSpPr>
      <p:grpSpPr>
        <a:xfrm>
          <a:off y="0" x="0"/>
          <a:ext cy="0" cx="0"/>
          <a:chOff y="0" x="0"/>
          <a:chExt cy="0" cx="0"/>
        </a:xfrm>
      </p:grpSpPr>
      <p:sp>
        <p:nvSpPr>
          <p:cNvPr id="99" name="Shape 99"/>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σ</a:t>
            </a:r>
            <a:r>
              <a:rPr b="0" baseline="30000" sz="3000" lang="en">
                <a:solidFill>
                  <a:srgbClr val="1155CC"/>
                </a:solidFill>
              </a:rPr>
              <a:t>B</a:t>
            </a:r>
            <a:r>
              <a:rPr b="0" sz="3000" lang="en">
                <a:solidFill>
                  <a:srgbClr val="1155CC"/>
                </a:solidFill>
              </a:rPr>
              <a:t> regulates genes relating to both cell envelope and oxidative stress</a:t>
            </a:r>
          </a:p>
        </p:txBody>
      </p:sp>
      <p:sp>
        <p:nvSpPr>
          <p:cNvPr id="100" name="Shape 100"/>
          <p:cNvSpPr txBox="1"/>
          <p:nvPr>
            <p:ph idx="1" type="body"/>
          </p:nvPr>
        </p:nvSpPr>
        <p:spPr>
          <a:xfrm>
            <a:off y="4215725" x="362225"/>
            <a:ext cy="710099" cx="8595899"/>
          </a:xfrm>
          <a:prstGeom prst="rect">
            <a:avLst/>
          </a:prstGeom>
        </p:spPr>
        <p:txBody>
          <a:bodyPr bIns="91425" rIns="91425" lIns="91425" tIns="91425" anchor="t" anchorCtr="0">
            <a:noAutofit/>
          </a:bodyPr>
          <a:lstStyle/>
          <a:p>
            <a:pPr lvl="0" indent="-368300" marL="457200">
              <a:spcBef>
                <a:spcPts val="0"/>
              </a:spcBef>
              <a:buClr>
                <a:schemeClr val="dk1"/>
              </a:buClr>
              <a:buSzPct val="100000"/>
              <a:buFont typeface="Arial"/>
              <a:buChar char="●"/>
            </a:pPr>
            <a:r>
              <a:rPr sz="2200" lang="en"/>
              <a:t>Used in comparing results with the wild type and the </a:t>
            </a:r>
            <a:r>
              <a:rPr sz="2200" lang="en" i="1"/>
              <a:t>sigB</a:t>
            </a:r>
            <a:r>
              <a:rPr sz="2200" lang="en"/>
              <a:t> mutant</a:t>
            </a:r>
          </a:p>
        </p:txBody>
      </p:sp>
      <p:pic>
        <p:nvPicPr>
          <p:cNvPr id="101" name="Shape 101"/>
          <p:cNvPicPr preferRelativeResize="0"/>
          <p:nvPr/>
        </p:nvPicPr>
        <p:blipFill>
          <a:blip r:embed="rId3">
            <a:alphaModFix/>
          </a:blip>
          <a:stretch>
            <a:fillRect/>
          </a:stretch>
        </p:blipFill>
        <p:spPr>
          <a:xfrm>
            <a:off y="1200150" x="2254288"/>
            <a:ext cy="3015574" cx="4635424"/>
          </a:xfrm>
          <a:prstGeom prst="rect">
            <a:avLst/>
          </a:prstGeom>
          <a:noFill/>
          <a:ln>
            <a:noFill/>
          </a:ln>
        </p:spPr>
      </p:pic>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y="0" x="0"/>
          <a:ext cy="0" cx="0"/>
          <a:chOff y="0" x="0"/>
          <a:chExt cy="0" cx="0"/>
        </a:xfrm>
      </p:grpSpPr>
      <p:sp>
        <p:nvSpPr>
          <p:cNvPr id="106" name="Shape 106"/>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There was little overlap between the genes regulated by σ</a:t>
            </a:r>
            <a:r>
              <a:rPr b="0" baseline="30000" sz="3000" lang="en">
                <a:solidFill>
                  <a:srgbClr val="1155CC"/>
                </a:solidFill>
              </a:rPr>
              <a:t>E</a:t>
            </a:r>
            <a:r>
              <a:rPr b="0" sz="3000" lang="en">
                <a:solidFill>
                  <a:srgbClr val="1155CC"/>
                </a:solidFill>
              </a:rPr>
              <a:t>, σ</a:t>
            </a:r>
            <a:r>
              <a:rPr b="0" baseline="30000" sz="3000" lang="en">
                <a:solidFill>
                  <a:srgbClr val="1155CC"/>
                </a:solidFill>
              </a:rPr>
              <a:t>H</a:t>
            </a:r>
            <a:r>
              <a:rPr b="0" sz="3000" lang="en">
                <a:solidFill>
                  <a:srgbClr val="1155CC"/>
                </a:solidFill>
              </a:rPr>
              <a:t>, and σ</a:t>
            </a:r>
            <a:r>
              <a:rPr b="0" baseline="30000" sz="3000" lang="en">
                <a:solidFill>
                  <a:srgbClr val="1155CC"/>
                </a:solidFill>
              </a:rPr>
              <a:t>B</a:t>
            </a:r>
            <a:r>
              <a:rPr b="0" sz="3000" lang="en">
                <a:solidFill>
                  <a:srgbClr val="1155CC"/>
                </a:solidFill>
              </a:rPr>
              <a:t> in the mutant</a:t>
            </a:r>
          </a:p>
        </p:txBody>
      </p:sp>
      <p:sp>
        <p:nvSpPr>
          <p:cNvPr id="107" name="Shape 107"/>
          <p:cNvSpPr txBox="1"/>
          <p:nvPr>
            <p:ph idx="1" type="body"/>
          </p:nvPr>
        </p:nvSpPr>
        <p:spPr>
          <a:xfrm>
            <a:off y="1063375" x="457200"/>
            <a:ext cy="3725699" cx="8229600"/>
          </a:xfrm>
          <a:prstGeom prst="rect">
            <a:avLst/>
          </a:prstGeom>
        </p:spPr>
        <p:txBody>
          <a:bodyPr bIns="91425" rIns="91425" lIns="91425" tIns="91425" anchor="t" anchorCtr="0">
            <a:noAutofit/>
          </a:bodyPr>
          <a:lstStyle/>
          <a:p>
            <a:pPr rtl="0" lvl="0" indent="-393700" marL="457200">
              <a:spcBef>
                <a:spcPts val="0"/>
              </a:spcBef>
              <a:buClr>
                <a:schemeClr val="dk1"/>
              </a:buClr>
              <a:buSzPct val="100000"/>
              <a:buFont typeface="Arial"/>
              <a:buChar char="●"/>
            </a:pPr>
            <a:r>
              <a:rPr sz="2600" lang="en"/>
              <a:t>Only a single gene overlapped between the σ</a:t>
            </a:r>
            <a:r>
              <a:rPr baseline="30000" sz="2600" lang="en"/>
              <a:t>B</a:t>
            </a:r>
            <a:r>
              <a:rPr sz="2600" lang="en"/>
              <a:t> and σ</a:t>
            </a:r>
            <a:r>
              <a:rPr baseline="30000" sz="2600" lang="en"/>
              <a:t>E</a:t>
            </a:r>
            <a:r>
              <a:rPr sz="2600" lang="en"/>
              <a:t> regulons during the SDS and oxidative stress tests</a:t>
            </a:r>
          </a:p>
          <a:p>
            <a:pPr rtl="0" lvl="1" indent="-368300" marL="914400">
              <a:spcBef>
                <a:spcPts val="0"/>
              </a:spcBef>
              <a:buClr>
                <a:schemeClr val="dk1"/>
              </a:buClr>
              <a:buSzPct val="100000"/>
              <a:buFont typeface="Courier New"/>
              <a:buChar char="o"/>
            </a:pPr>
            <a:r>
              <a:rPr sz="2200" lang="en"/>
              <a:t>Rv0465c, a putative transcriptional regulator</a:t>
            </a:r>
          </a:p>
          <a:p>
            <a:pPr rtl="0" lvl="0" indent="-368300" marL="457200">
              <a:spcBef>
                <a:spcPts val="0"/>
              </a:spcBef>
              <a:buClr>
                <a:schemeClr val="dk1"/>
              </a:buClr>
              <a:buSzPct val="78571"/>
              <a:buFont typeface="Arial"/>
              <a:buChar char="●"/>
            </a:pPr>
            <a:r>
              <a:rPr sz="2800" lang="en"/>
              <a:t>Under oxidative stress, 40 genes were found to be controlled by</a:t>
            </a:r>
            <a:r>
              <a:rPr sz="2600" lang="en"/>
              <a:t> σ</a:t>
            </a:r>
            <a:r>
              <a:rPr baseline="30000" sz="2600" lang="en"/>
              <a:t>B</a:t>
            </a:r>
            <a:r>
              <a:rPr sz="2600" lang="en"/>
              <a:t> </a:t>
            </a:r>
          </a:p>
          <a:p>
            <a:pPr rtl="0" lvl="1" indent="-368300" marL="914400">
              <a:spcBef>
                <a:spcPts val="0"/>
              </a:spcBef>
              <a:buClr>
                <a:schemeClr val="dk1"/>
              </a:buClr>
              <a:buSzPct val="73333"/>
              <a:buFont typeface="Courier New"/>
              <a:buChar char="o"/>
            </a:pPr>
            <a:r>
              <a:rPr lang="en"/>
              <a:t>Only 2 overlapped with the σ</a:t>
            </a:r>
            <a:r>
              <a:rPr baseline="30000" lang="en"/>
              <a:t>H</a:t>
            </a:r>
            <a:r>
              <a:rPr lang="en"/>
              <a:t> regulon</a:t>
            </a:r>
          </a:p>
          <a:p>
            <a:pPr rtl="0" lvl="2" indent="-368300" marL="1371600">
              <a:spcBef>
                <a:spcPts val="0"/>
              </a:spcBef>
              <a:buClr>
                <a:schemeClr val="dk1"/>
              </a:buClr>
              <a:buSzPct val="73333"/>
              <a:buFont typeface="Wingdings"/>
              <a:buChar char="§"/>
            </a:pPr>
            <a:r>
              <a:rPr lang="en"/>
              <a:t>Rv0251c and Rv0384c, both heat shock proteins</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y="0" x="0"/>
          <a:ext cy="0" cx="0"/>
          <a:chOff y="0" x="0"/>
          <a:chExt cy="0" cx="0"/>
        </a:xfrm>
      </p:grpSpPr>
      <p:sp>
        <p:nvSpPr>
          <p:cNvPr id="112" name="Shape 112"/>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Decrease in expression of genes in the mutant indicates regulation by σ</a:t>
            </a:r>
            <a:r>
              <a:rPr b="0" baseline="30000" sz="3000" lang="en">
                <a:solidFill>
                  <a:srgbClr val="1155CC"/>
                </a:solidFill>
              </a:rPr>
              <a:t>B</a:t>
            </a:r>
          </a:p>
        </p:txBody>
      </p:sp>
      <p:sp>
        <p:nvSpPr>
          <p:cNvPr id="113" name="Shape 113"/>
          <p:cNvSpPr txBox="1"/>
          <p:nvPr>
            <p:ph idx="1" type="body"/>
          </p:nvPr>
        </p:nvSpPr>
        <p:spPr>
          <a:xfrm>
            <a:off y="2888100" x="457200"/>
            <a:ext cy="1763999" cx="8229600"/>
          </a:xfrm>
          <a:prstGeom prst="rect">
            <a:avLst/>
          </a:prstGeom>
        </p:spPr>
        <p:txBody>
          <a:bodyPr bIns="91425" rIns="91425" lIns="91425" tIns="91425" anchor="t" anchorCtr="0">
            <a:noAutofit/>
          </a:bodyPr>
          <a:lstStyle/>
          <a:p>
            <a:pPr rtl="0" lvl="0" indent="-368300" marL="457200">
              <a:spcBef>
                <a:spcPts val="0"/>
              </a:spcBef>
              <a:buClr>
                <a:schemeClr val="dk1"/>
              </a:buClr>
              <a:buSzPct val="100000"/>
              <a:buFont typeface="Arial"/>
              <a:buChar char="●"/>
            </a:pPr>
            <a:r>
              <a:rPr sz="2200" lang="en"/>
              <a:t>All genes saw differences in expression during various tests with the exception of Rv1361c:</a:t>
            </a:r>
          </a:p>
          <a:p>
            <a:pPr rtl="0" lvl="1" indent="-355600" marL="914400">
              <a:spcBef>
                <a:spcPts val="0"/>
              </a:spcBef>
              <a:buClr>
                <a:schemeClr val="dk1"/>
              </a:buClr>
              <a:buSzPct val="100000"/>
              <a:buFont typeface="Courier New"/>
              <a:buChar char="o"/>
            </a:pPr>
            <a:r>
              <a:rPr sz="2000" lang="en"/>
              <a:t>Rv1361c: non-stressed bacteria</a:t>
            </a:r>
          </a:p>
          <a:p>
            <a:pPr rtl="0" lvl="1" indent="-355600" marL="914400">
              <a:spcBef>
                <a:spcPts val="0"/>
              </a:spcBef>
              <a:buClr>
                <a:schemeClr val="dk1"/>
              </a:buClr>
              <a:buSzPct val="100000"/>
              <a:buFont typeface="Courier New"/>
              <a:buChar char="o"/>
            </a:pPr>
            <a:r>
              <a:rPr sz="2000" lang="en"/>
              <a:t>ideR: SDS treatment</a:t>
            </a:r>
          </a:p>
          <a:p>
            <a:pPr rtl="0" lvl="1" indent="-355600" marL="914400">
              <a:spcBef>
                <a:spcPts val="0"/>
              </a:spcBef>
              <a:buClr>
                <a:schemeClr val="dk1"/>
              </a:buClr>
              <a:buSzPct val="100000"/>
              <a:buFont typeface="Courier New"/>
              <a:buChar char="o"/>
            </a:pPr>
            <a:r>
              <a:rPr sz="2000" lang="en"/>
              <a:t>Rv0251c: diamide treatment</a:t>
            </a:r>
          </a:p>
          <a:p>
            <a:pPr lvl="0" indent="-368300" marL="457200">
              <a:spcBef>
                <a:spcPts val="0"/>
              </a:spcBef>
              <a:buClr>
                <a:schemeClr val="dk1"/>
              </a:buClr>
              <a:buSzPct val="100000"/>
              <a:buFont typeface="Arial"/>
              <a:buChar char="●"/>
            </a:pPr>
            <a:r>
              <a:rPr sz="2200" lang="en"/>
              <a:t>Confirmed by RT-PCR</a:t>
            </a:r>
          </a:p>
        </p:txBody>
      </p:sp>
      <p:pic>
        <p:nvPicPr>
          <p:cNvPr id="114" name="Shape 114"/>
          <p:cNvPicPr preferRelativeResize="0"/>
          <p:nvPr/>
        </p:nvPicPr>
        <p:blipFill rotWithShape="1">
          <a:blip r:embed="rId3">
            <a:alphaModFix/>
          </a:blip>
          <a:srcRect t="0" b="42997" r="0" l="0"/>
          <a:stretch/>
        </p:blipFill>
        <p:spPr>
          <a:xfrm>
            <a:off y="1229600" x="479939"/>
            <a:ext cy="1764050" cx="8184111"/>
          </a:xfrm>
          <a:prstGeom prst="rect">
            <a:avLst/>
          </a:prstGeom>
          <a:noFill/>
          <a:ln>
            <a:noFill/>
          </a:ln>
        </p:spPr>
      </p:pic>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y="0" x="0"/>
          <a:ext cy="0" cx="0"/>
          <a:chOff y="0" x="0"/>
          <a:chExt cy="0" cx="0"/>
        </a:xfrm>
      </p:grpSpPr>
      <p:sp>
        <p:nvSpPr>
          <p:cNvPr id="119" name="Shape 119"/>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The proposed σ</a:t>
            </a:r>
            <a:r>
              <a:rPr b="0" baseline="30000" sz="3000" lang="en">
                <a:solidFill>
                  <a:srgbClr val="1155CC"/>
                </a:solidFill>
              </a:rPr>
              <a:t>B</a:t>
            </a:r>
            <a:r>
              <a:rPr b="0" sz="3000" lang="en">
                <a:solidFill>
                  <a:srgbClr val="1155CC"/>
                </a:solidFill>
              </a:rPr>
              <a:t> consensus sequence is seen in genes regulated by σ</a:t>
            </a:r>
            <a:r>
              <a:rPr b="0" baseline="30000" sz="3000" lang="en">
                <a:solidFill>
                  <a:srgbClr val="1155CC"/>
                </a:solidFill>
              </a:rPr>
              <a:t>B</a:t>
            </a:r>
          </a:p>
        </p:txBody>
      </p:sp>
      <p:sp>
        <p:nvSpPr>
          <p:cNvPr id="120" name="Shape 120"/>
          <p:cNvSpPr txBox="1"/>
          <p:nvPr>
            <p:ph idx="1" type="body"/>
          </p:nvPr>
        </p:nvSpPr>
        <p:spPr>
          <a:xfrm>
            <a:off y="3497650" x="457200"/>
            <a:ext cy="1428299" cx="8229600"/>
          </a:xfrm>
          <a:prstGeom prst="rect">
            <a:avLst/>
          </a:prstGeom>
        </p:spPr>
        <p:txBody>
          <a:bodyPr bIns="91425" rIns="91425" lIns="91425" tIns="91425" anchor="t" anchorCtr="0">
            <a:noAutofit/>
          </a:bodyPr>
          <a:lstStyle/>
          <a:p>
            <a:pPr lvl="0" indent="-406400" marL="457200">
              <a:spcBef>
                <a:spcPts val="0"/>
              </a:spcBef>
              <a:buClr>
                <a:schemeClr val="dk1"/>
              </a:buClr>
              <a:buSzPct val="100000"/>
              <a:buFont typeface="Arial"/>
              <a:buChar char="●"/>
            </a:pPr>
            <a:r>
              <a:rPr sz="2800" lang="en"/>
              <a:t>The putative promoter consensus sequence was seen in genes expressed by </a:t>
            </a:r>
            <a:r>
              <a:rPr sz="2600" lang="en"/>
              <a:t>σ</a:t>
            </a:r>
            <a:r>
              <a:rPr baseline="30000" sz="2600" lang="en"/>
              <a:t>B</a:t>
            </a:r>
            <a:r>
              <a:rPr sz="2600" lang="en"/>
              <a:t> under stress conditions</a:t>
            </a:r>
          </a:p>
        </p:txBody>
      </p:sp>
      <p:pic>
        <p:nvPicPr>
          <p:cNvPr id="121" name="Shape 121"/>
          <p:cNvPicPr preferRelativeResize="0"/>
          <p:nvPr/>
        </p:nvPicPr>
        <p:blipFill rotWithShape="1">
          <a:blip r:embed="rId3">
            <a:alphaModFix/>
          </a:blip>
          <a:srcRect t="58693" b="0" r="0" l="0"/>
          <a:stretch/>
        </p:blipFill>
        <p:spPr>
          <a:xfrm>
            <a:off y="1621117" x="110825"/>
            <a:ext cy="1428200" cx="9144000"/>
          </a:xfrm>
          <a:prstGeom prst="rect">
            <a:avLst/>
          </a:prstGeom>
          <a:noFill/>
          <a:ln>
            <a:noFill/>
          </a:ln>
        </p:spPr>
      </p:pic>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y="0" x="0"/>
          <a:ext cy="0" cx="0"/>
          <a:chOff y="0" x="0"/>
          <a:chExt cy="0" cx="0"/>
        </a:xfrm>
      </p:grpSpPr>
      <p:sp>
        <p:nvSpPr>
          <p:cNvPr id="126" name="Shape 126"/>
          <p:cNvSpPr txBox="1"/>
          <p:nvPr>
            <p:ph type="title"/>
          </p:nvPr>
        </p:nvSpPr>
        <p:spPr>
          <a:xfrm>
            <a:off y="3" x="457200"/>
            <a:ext cy="857400" cx="8229600"/>
          </a:xfrm>
          <a:prstGeom prst="rect">
            <a:avLst/>
          </a:prstGeom>
        </p:spPr>
        <p:txBody>
          <a:bodyPr bIns="91425" rIns="91425" lIns="91425" tIns="91425" anchor="b" anchorCtr="0">
            <a:noAutofit/>
          </a:bodyPr>
          <a:lstStyle/>
          <a:p>
            <a:pPr algn="ctr" rtl="0" lvl="0">
              <a:spcBef>
                <a:spcPts val="0"/>
              </a:spcBef>
              <a:buNone/>
            </a:pPr>
            <a:r>
              <a:rPr b="0" sz="3000" lang="en">
                <a:solidFill>
                  <a:srgbClr val="1155CC"/>
                </a:solidFill>
              </a:rPr>
              <a:t>OUTLINE</a:t>
            </a:r>
          </a:p>
        </p:txBody>
      </p:sp>
      <p:sp>
        <p:nvSpPr>
          <p:cNvPr id="127" name="Shape 127"/>
          <p:cNvSpPr txBox="1"/>
          <p:nvPr>
            <p:ph idx="1" type="body"/>
          </p:nvPr>
        </p:nvSpPr>
        <p:spPr>
          <a:xfrm>
            <a:off y="769275" x="457200"/>
            <a:ext cy="3917399" cx="8229600"/>
          </a:xfrm>
          <a:prstGeom prst="rect">
            <a:avLst/>
          </a:prstGeom>
        </p:spPr>
        <p:txBody>
          <a:bodyPr bIns="91425" rIns="91425" lIns="91425" tIns="91425" anchor="t" anchorCtr="0">
            <a:noAutofit/>
          </a:bodyPr>
          <a:lstStyle/>
          <a:p>
            <a:pPr rtl="0" lvl="0" indent="-381000" marL="457200">
              <a:spcBef>
                <a:spcPts val="0"/>
              </a:spcBef>
              <a:buClr>
                <a:srgbClr val="999999"/>
              </a:buClr>
              <a:buSzPct val="100000"/>
              <a:buFont typeface="Arial"/>
              <a:buChar char="●"/>
            </a:pPr>
            <a:r>
              <a:rPr sz="2400" lang="en">
                <a:solidFill>
                  <a:srgbClr val="999999"/>
                </a:solidFill>
              </a:rPr>
              <a:t>σ</a:t>
            </a:r>
            <a:r>
              <a:rPr baseline="30000" sz="2400" lang="en">
                <a:solidFill>
                  <a:srgbClr val="999999"/>
                </a:solidFill>
              </a:rPr>
              <a:t>B</a:t>
            </a:r>
            <a:r>
              <a:rPr sz="2400" lang="en">
                <a:solidFill>
                  <a:srgbClr val="999999"/>
                </a:solidFill>
              </a:rPr>
              <a:t> plays a role in the stress response of </a:t>
            </a:r>
            <a:r>
              <a:rPr sz="2400" lang="en" i="1">
                <a:solidFill>
                  <a:srgbClr val="999999"/>
                </a:solidFill>
              </a:rPr>
              <a:t>M. tuberculosis</a:t>
            </a:r>
          </a:p>
          <a:p>
            <a:pPr rtl="0" lvl="0" indent="-381000" marL="457200">
              <a:spcBef>
                <a:spcPts val="0"/>
              </a:spcBef>
              <a:buClr>
                <a:srgbClr val="999999"/>
              </a:buClr>
              <a:buSzPct val="100000"/>
              <a:buFont typeface="Arial"/>
              <a:buChar char="●"/>
            </a:pPr>
            <a:r>
              <a:rPr sz="2400" lang="en">
                <a:solidFill>
                  <a:srgbClr val="999999"/>
                </a:solidFill>
              </a:rPr>
              <a:t>In vitro, </a:t>
            </a:r>
            <a:r>
              <a:rPr sz="2400" lang="en" i="1">
                <a:solidFill>
                  <a:srgbClr val="999999"/>
                </a:solidFill>
              </a:rPr>
              <a:t>sigB</a:t>
            </a:r>
            <a:r>
              <a:rPr sz="2400" lang="en">
                <a:solidFill>
                  <a:srgbClr val="999999"/>
                </a:solidFill>
              </a:rPr>
              <a:t> mutants display higher sensitivity to all forms of stress outside of heat stress</a:t>
            </a:r>
          </a:p>
          <a:p>
            <a:pPr rtl="0" lvl="0" indent="-381000" marL="457200">
              <a:spcBef>
                <a:spcPts val="0"/>
              </a:spcBef>
              <a:buClr>
                <a:srgbClr val="999999"/>
              </a:buClr>
              <a:buSzPct val="100000"/>
              <a:buFont typeface="Arial"/>
              <a:buChar char="●"/>
            </a:pPr>
            <a:r>
              <a:rPr sz="2400" lang="en">
                <a:solidFill>
                  <a:srgbClr val="999999"/>
                </a:solidFill>
              </a:rPr>
              <a:t>DNA microarray results for σ</a:t>
            </a:r>
            <a:r>
              <a:rPr baseline="30000" sz="2400" lang="en">
                <a:solidFill>
                  <a:srgbClr val="999999"/>
                </a:solidFill>
              </a:rPr>
              <a:t>B</a:t>
            </a:r>
            <a:r>
              <a:rPr sz="2400" lang="en">
                <a:solidFill>
                  <a:srgbClr val="999999"/>
                </a:solidFill>
              </a:rPr>
              <a:t> show little overlap in regulated genes with σ</a:t>
            </a:r>
            <a:r>
              <a:rPr baseline="30000" sz="2400" lang="en">
                <a:solidFill>
                  <a:srgbClr val="999999"/>
                </a:solidFill>
              </a:rPr>
              <a:t>E</a:t>
            </a:r>
            <a:r>
              <a:rPr sz="2400" lang="en">
                <a:solidFill>
                  <a:srgbClr val="999999"/>
                </a:solidFill>
              </a:rPr>
              <a:t> and σ</a:t>
            </a:r>
            <a:r>
              <a:rPr baseline="30000" sz="2400" lang="en">
                <a:solidFill>
                  <a:srgbClr val="999999"/>
                </a:solidFill>
              </a:rPr>
              <a:t>H</a:t>
            </a:r>
            <a:r>
              <a:rPr sz="2400" lang="en">
                <a:solidFill>
                  <a:srgbClr val="999999"/>
                </a:solidFill>
              </a:rPr>
              <a:t>, but did confirm three new genes regulated by σ</a:t>
            </a:r>
            <a:r>
              <a:rPr baseline="30000" sz="2400" lang="en">
                <a:solidFill>
                  <a:srgbClr val="999999"/>
                </a:solidFill>
              </a:rPr>
              <a:t>B</a:t>
            </a:r>
          </a:p>
          <a:p>
            <a:pPr rtl="0" lvl="0" indent="-381000" marL="457200">
              <a:spcBef>
                <a:spcPts val="0"/>
              </a:spcBef>
              <a:buClr>
                <a:srgbClr val="000000"/>
              </a:buClr>
              <a:buSzPct val="100000"/>
              <a:buFont typeface="Arial"/>
              <a:buChar char="●"/>
            </a:pPr>
            <a:r>
              <a:rPr sz="2400" lang="en">
                <a:solidFill>
                  <a:srgbClr val="000000"/>
                </a:solidFill>
              </a:rPr>
              <a:t>In vitro growth does not follow the trends seen in the in vivo results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y="0" x="0"/>
          <a:ext cy="0" cx="0"/>
          <a:chOff y="0" x="0"/>
          <a:chExt cy="0" cx="0"/>
        </a:xfrm>
      </p:grpSpPr>
      <p:sp>
        <p:nvSpPr>
          <p:cNvPr id="132" name="Shape 132"/>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No differences are seen in vivo between strains in macrophages</a:t>
            </a:r>
          </a:p>
        </p:txBody>
      </p:sp>
      <p:sp>
        <p:nvSpPr>
          <p:cNvPr id="133" name="Shape 133"/>
          <p:cNvSpPr txBox="1"/>
          <p:nvPr>
            <p:ph idx="1" type="body"/>
          </p:nvPr>
        </p:nvSpPr>
        <p:spPr>
          <a:xfrm>
            <a:off y="1200150" x="457200"/>
            <a:ext cy="3725699" cx="8229600"/>
          </a:xfrm>
          <a:prstGeom prst="rect">
            <a:avLst/>
          </a:prstGeom>
        </p:spPr>
        <p:txBody>
          <a:bodyPr bIns="91425" rIns="91425" lIns="91425" tIns="91425" anchor="t" anchorCtr="0">
            <a:noAutofit/>
          </a:bodyPr>
          <a:lstStyle/>
          <a:p>
            <a:pPr>
              <a:spcBef>
                <a:spcPts val="0"/>
              </a:spcBef>
              <a:buNone/>
            </a:pPr>
            <a:r>
              <a:t/>
            </a:r>
            <a:endParaRPr/>
          </a:p>
        </p:txBody>
      </p:sp>
      <p:pic>
        <p:nvPicPr>
          <p:cNvPr id="134" name="Shape 134"/>
          <p:cNvPicPr preferRelativeResize="0"/>
          <p:nvPr/>
        </p:nvPicPr>
        <p:blipFill rotWithShape="1">
          <a:blip r:embed="rId3">
            <a:alphaModFix/>
          </a:blip>
          <a:srcRect t="0" b="67180" r="0" l="0"/>
          <a:stretch/>
        </p:blipFill>
        <p:spPr>
          <a:xfrm>
            <a:off y="1200150" x="1541325"/>
            <a:ext cy="3858025" cx="6061349"/>
          </a:xfrm>
          <a:prstGeom prst="rect">
            <a:avLst/>
          </a:prstGeom>
          <a:noFill/>
          <a:ln>
            <a:noFill/>
          </a:ln>
        </p:spPr>
      </p:pic>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y="0" x="0"/>
          <a:ext cy="0" cx="0"/>
          <a:chOff y="0" x="0"/>
          <a:chExt cy="0" cx="0"/>
        </a:xfrm>
      </p:grpSpPr>
      <p:sp>
        <p:nvSpPr>
          <p:cNvPr id="139" name="Shape 139"/>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No differences in growth between strains are seen in mice </a:t>
            </a:r>
          </a:p>
        </p:txBody>
      </p:sp>
      <p:sp>
        <p:nvSpPr>
          <p:cNvPr id="140" name="Shape 140"/>
          <p:cNvSpPr txBox="1"/>
          <p:nvPr>
            <p:ph idx="1" type="body"/>
          </p:nvPr>
        </p:nvSpPr>
        <p:spPr>
          <a:xfrm>
            <a:off y="1200150" x="457200"/>
            <a:ext cy="3725699" cx="8229600"/>
          </a:xfrm>
          <a:prstGeom prst="rect">
            <a:avLst/>
          </a:prstGeom>
        </p:spPr>
        <p:txBody>
          <a:bodyPr bIns="91425" rIns="91425" lIns="91425" tIns="91425" anchor="t" anchorCtr="0">
            <a:noAutofit/>
          </a:bodyPr>
          <a:lstStyle/>
          <a:p>
            <a:pPr>
              <a:spcBef>
                <a:spcPts val="0"/>
              </a:spcBef>
              <a:buNone/>
            </a:pPr>
            <a:r>
              <a:t/>
            </a:r>
            <a:endParaRPr/>
          </a:p>
        </p:txBody>
      </p:sp>
      <p:pic>
        <p:nvPicPr>
          <p:cNvPr id="141" name="Shape 141"/>
          <p:cNvPicPr preferRelativeResize="0"/>
          <p:nvPr/>
        </p:nvPicPr>
        <p:blipFill rotWithShape="1">
          <a:blip r:embed="rId3">
            <a:alphaModFix/>
          </a:blip>
          <a:srcRect t="32951" b="32145" r="0" l="0"/>
          <a:stretch/>
        </p:blipFill>
        <p:spPr>
          <a:xfrm>
            <a:off y="1172174" x="1778650"/>
            <a:ext cy="3781651" cx="5586711"/>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 name="Shape 29"/>
        <p:cNvGrpSpPr/>
        <p:nvPr/>
      </p:nvGrpSpPr>
      <p:grpSpPr>
        <a:xfrm>
          <a:off y="0" x="0"/>
          <a:ext cy="0" cx="0"/>
          <a:chOff y="0" x="0"/>
          <a:chExt cy="0" cx="0"/>
        </a:xfrm>
      </p:grpSpPr>
      <p:sp>
        <p:nvSpPr>
          <p:cNvPr id="30" name="Shape 30"/>
          <p:cNvSpPr txBox="1"/>
          <p:nvPr>
            <p:ph type="title"/>
          </p:nvPr>
        </p:nvSpPr>
        <p:spPr>
          <a:xfrm>
            <a:off y="3"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OUTLINE</a:t>
            </a:r>
          </a:p>
        </p:txBody>
      </p:sp>
      <p:sp>
        <p:nvSpPr>
          <p:cNvPr id="31" name="Shape 31"/>
          <p:cNvSpPr txBox="1"/>
          <p:nvPr>
            <p:ph idx="1" type="body"/>
          </p:nvPr>
        </p:nvSpPr>
        <p:spPr>
          <a:xfrm>
            <a:off y="769275" x="457200"/>
            <a:ext cy="3917399" cx="8229600"/>
          </a:xfrm>
          <a:prstGeom prst="rect">
            <a:avLst/>
          </a:prstGeom>
        </p:spPr>
        <p:txBody>
          <a:bodyPr bIns="91425" rIns="91425" lIns="91425" tIns="91425" anchor="t" anchorCtr="0">
            <a:noAutofit/>
          </a:bodyPr>
          <a:lstStyle/>
          <a:p>
            <a:pPr rtl="0" lvl="0" indent="-381000" marL="457200">
              <a:spcBef>
                <a:spcPts val="0"/>
              </a:spcBef>
              <a:buClr>
                <a:schemeClr val="dk1"/>
              </a:buClr>
              <a:buSzPct val="100000"/>
              <a:buFont typeface="Arial"/>
              <a:buChar char="●"/>
            </a:pPr>
            <a:r>
              <a:rPr sz="2400" lang="en"/>
              <a:t>σ</a:t>
            </a:r>
            <a:r>
              <a:rPr baseline="30000" sz="2400" lang="en"/>
              <a:t>B</a:t>
            </a:r>
            <a:r>
              <a:rPr sz="2400" lang="en"/>
              <a:t> plays a role in the stress response of </a:t>
            </a:r>
            <a:r>
              <a:rPr sz="2400" lang="en" i="1"/>
              <a:t>M. tuberculosis</a:t>
            </a:r>
          </a:p>
          <a:p>
            <a:pPr rtl="0" lvl="0" indent="-381000" marL="457200">
              <a:spcBef>
                <a:spcPts val="0"/>
              </a:spcBef>
              <a:buClr>
                <a:schemeClr val="dk1"/>
              </a:buClr>
              <a:buSzPct val="100000"/>
              <a:buFont typeface="Arial"/>
              <a:buChar char="●"/>
            </a:pPr>
            <a:r>
              <a:rPr sz="2400" lang="en"/>
              <a:t>In vitro, </a:t>
            </a:r>
            <a:r>
              <a:rPr sz="2400" lang="en" i="1"/>
              <a:t>sigB</a:t>
            </a:r>
            <a:r>
              <a:rPr sz="2400" lang="en"/>
              <a:t> mutants display higher sensitivity to all forms of stress outside of heat stress</a:t>
            </a:r>
          </a:p>
          <a:p>
            <a:pPr rtl="0" lvl="0" indent="-381000" marL="457200">
              <a:spcBef>
                <a:spcPts val="0"/>
              </a:spcBef>
              <a:buClr>
                <a:schemeClr val="dk1"/>
              </a:buClr>
              <a:buSzPct val="100000"/>
              <a:buFont typeface="Arial"/>
              <a:buChar char="●"/>
            </a:pPr>
            <a:r>
              <a:rPr sz="2400" lang="en"/>
              <a:t>DNA microarray results for σ</a:t>
            </a:r>
            <a:r>
              <a:rPr baseline="30000" sz="2400" lang="en"/>
              <a:t>B</a:t>
            </a:r>
            <a:r>
              <a:rPr sz="2400" lang="en"/>
              <a:t> show little overlap in regulated genes with σ</a:t>
            </a:r>
            <a:r>
              <a:rPr baseline="30000" sz="2400" lang="en"/>
              <a:t>E</a:t>
            </a:r>
            <a:r>
              <a:rPr sz="2400" lang="en"/>
              <a:t> and σ</a:t>
            </a:r>
            <a:r>
              <a:rPr baseline="30000" sz="2400" lang="en"/>
              <a:t>H</a:t>
            </a:r>
            <a:r>
              <a:rPr sz="2400" lang="en"/>
              <a:t>, but did confirm three new genes regulated by σ</a:t>
            </a:r>
            <a:r>
              <a:rPr baseline="30000" sz="2400" lang="en"/>
              <a:t>B</a:t>
            </a:r>
          </a:p>
          <a:p>
            <a:pPr lvl="0" indent="-381000" marL="457200">
              <a:spcBef>
                <a:spcPts val="0"/>
              </a:spcBef>
              <a:buClr>
                <a:schemeClr val="dk1"/>
              </a:buClr>
              <a:buSzPct val="100000"/>
              <a:buFont typeface="Arial"/>
              <a:buChar char="●"/>
            </a:pPr>
            <a:r>
              <a:rPr sz="2400" lang="en"/>
              <a:t>In vitro growth does not follow the trends seen in the in vivo results</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y="0" x="0"/>
          <a:ext cy="0" cx="0"/>
          <a:chOff y="0" x="0"/>
          <a:chExt cy="0" cx="0"/>
        </a:xfrm>
      </p:grpSpPr>
      <p:sp>
        <p:nvSpPr>
          <p:cNvPr id="146" name="Shape 146"/>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No differences in growth are seen between strains in guinea pigs</a:t>
            </a:r>
          </a:p>
        </p:txBody>
      </p:sp>
      <p:sp>
        <p:nvSpPr>
          <p:cNvPr id="147" name="Shape 147"/>
          <p:cNvSpPr txBox="1"/>
          <p:nvPr>
            <p:ph idx="1" type="body"/>
          </p:nvPr>
        </p:nvSpPr>
        <p:spPr>
          <a:xfrm>
            <a:off y="1200150" x="457200"/>
            <a:ext cy="3725699" cx="8229600"/>
          </a:xfrm>
          <a:prstGeom prst="rect">
            <a:avLst/>
          </a:prstGeom>
        </p:spPr>
        <p:txBody>
          <a:bodyPr bIns="91425" rIns="91425" lIns="91425" tIns="91425" anchor="t" anchorCtr="0">
            <a:noAutofit/>
          </a:bodyPr>
          <a:lstStyle/>
          <a:p>
            <a:pPr>
              <a:spcBef>
                <a:spcPts val="0"/>
              </a:spcBef>
              <a:buNone/>
            </a:pPr>
            <a:r>
              <a:t/>
            </a:r>
            <a:endParaRPr/>
          </a:p>
        </p:txBody>
      </p:sp>
      <p:pic>
        <p:nvPicPr>
          <p:cNvPr id="148" name="Shape 148"/>
          <p:cNvPicPr preferRelativeResize="0"/>
          <p:nvPr/>
        </p:nvPicPr>
        <p:blipFill rotWithShape="1">
          <a:blip r:embed="rId3">
            <a:alphaModFix/>
          </a:blip>
          <a:srcRect t="68668" b="0" r="0" l="0"/>
          <a:stretch/>
        </p:blipFill>
        <p:spPr>
          <a:xfrm>
            <a:off y="1200150" x="1547731"/>
            <a:ext cy="3675350" cx="6048550"/>
          </a:xfrm>
          <a:prstGeom prst="rect">
            <a:avLst/>
          </a:prstGeom>
          <a:noFill/>
          <a:ln>
            <a:noFill/>
          </a:ln>
        </p:spPr>
      </p:pic>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2" name="Shape 152"/>
        <p:cNvGrpSpPr/>
        <p:nvPr/>
      </p:nvGrpSpPr>
      <p:grpSpPr>
        <a:xfrm>
          <a:off y="0" x="0"/>
          <a:ext cy="0" cx="0"/>
          <a:chOff y="0" x="0"/>
          <a:chExt cy="0" cx="0"/>
        </a:xfrm>
      </p:grpSpPr>
      <p:sp>
        <p:nvSpPr>
          <p:cNvPr id="153" name="Shape 153"/>
          <p:cNvSpPr txBox="1"/>
          <p:nvPr>
            <p:ph type="title"/>
          </p:nvPr>
        </p:nvSpPr>
        <p:spPr>
          <a:xfrm>
            <a:off y="205978" x="457200"/>
            <a:ext cy="857400" cx="8229600"/>
          </a:xfrm>
          <a:prstGeom prst="rect">
            <a:avLst/>
          </a:prstGeom>
        </p:spPr>
        <p:txBody>
          <a:bodyPr bIns="91425" rIns="91425" lIns="91425" tIns="91425" anchor="b" anchorCtr="0">
            <a:noAutofit/>
          </a:bodyPr>
          <a:lstStyle/>
          <a:p>
            <a:pPr algn="ctr" rtl="0" lvl="0">
              <a:spcBef>
                <a:spcPts val="0"/>
              </a:spcBef>
              <a:buNone/>
            </a:pPr>
            <a:r>
              <a:rPr b="0" sz="3000" lang="en">
                <a:solidFill>
                  <a:srgbClr val="1155CC"/>
                </a:solidFill>
              </a:rPr>
              <a:t>The difference in in vivo and in vitro growth of mutants had been previously observed</a:t>
            </a:r>
          </a:p>
        </p:txBody>
      </p:sp>
      <p:sp>
        <p:nvSpPr>
          <p:cNvPr id="154" name="Shape 154"/>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419100" marL="457200">
              <a:spcBef>
                <a:spcPts val="0"/>
              </a:spcBef>
              <a:buClr>
                <a:schemeClr val="dk1"/>
              </a:buClr>
              <a:buSzPct val="100000"/>
              <a:buFont typeface="Arial"/>
              <a:buChar char="●"/>
            </a:pPr>
            <a:r>
              <a:rPr lang="en"/>
              <a:t>In a study analyzing </a:t>
            </a:r>
            <a:r>
              <a:rPr lang="en" i="1"/>
              <a:t>dosR</a:t>
            </a:r>
            <a:r>
              <a:rPr lang="en"/>
              <a:t>, the same difference in in vivo and in vitro survivability was seen (Rustad)</a:t>
            </a:r>
          </a:p>
          <a:p>
            <a:pPr rtl="0" lvl="0" indent="-419100" marL="457200">
              <a:spcBef>
                <a:spcPts val="0"/>
              </a:spcBef>
              <a:buClr>
                <a:schemeClr val="dk1"/>
              </a:buClr>
              <a:buSzPct val="100000"/>
              <a:buFont typeface="Arial"/>
              <a:buChar char="●"/>
            </a:pPr>
            <a:r>
              <a:rPr lang="en"/>
              <a:t>Likely due to poor representation in available animal models</a:t>
            </a:r>
          </a:p>
          <a:p>
            <a:pPr rtl="0" lvl="0" indent="-419100" marL="457200">
              <a:spcBef>
                <a:spcPts val="0"/>
              </a:spcBef>
              <a:buClr>
                <a:schemeClr val="dk1"/>
              </a:buClr>
              <a:buSzPct val="100000"/>
              <a:buFont typeface="Arial"/>
              <a:buChar char="●"/>
            </a:pPr>
            <a:r>
              <a:rPr lang="en"/>
              <a:t>Indicates complexity in regulatory networks</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8" name="Shape 158"/>
        <p:cNvGrpSpPr/>
        <p:nvPr/>
      </p:nvGrpSpPr>
      <p:grpSpPr>
        <a:xfrm>
          <a:off y="0" x="0"/>
          <a:ext cy="0" cx="0"/>
          <a:chOff y="0" x="0"/>
          <a:chExt cy="0" cx="0"/>
        </a:xfrm>
      </p:grpSpPr>
      <p:sp>
        <p:nvSpPr>
          <p:cNvPr id="159" name="Shape 159"/>
          <p:cNvSpPr txBox="1"/>
          <p:nvPr>
            <p:ph type="title"/>
          </p:nvPr>
        </p:nvSpPr>
        <p:spPr>
          <a:xfrm>
            <a:off y="3" x="457200"/>
            <a:ext cy="857400" cx="8229600"/>
          </a:xfrm>
          <a:prstGeom prst="rect">
            <a:avLst/>
          </a:prstGeom>
        </p:spPr>
        <p:txBody>
          <a:bodyPr bIns="91425" rIns="91425" lIns="91425" tIns="91425" anchor="b" anchorCtr="0">
            <a:noAutofit/>
          </a:bodyPr>
          <a:lstStyle/>
          <a:p>
            <a:pPr algn="ctr" rtl="0" lvl="0">
              <a:spcBef>
                <a:spcPts val="0"/>
              </a:spcBef>
              <a:buNone/>
            </a:pPr>
            <a:r>
              <a:rPr b="0" sz="3000" lang="en">
                <a:solidFill>
                  <a:srgbClr val="1155CC"/>
                </a:solidFill>
              </a:rPr>
              <a:t>Summary</a:t>
            </a:r>
          </a:p>
        </p:txBody>
      </p:sp>
      <p:sp>
        <p:nvSpPr>
          <p:cNvPr id="160" name="Shape 160"/>
          <p:cNvSpPr txBox="1"/>
          <p:nvPr>
            <p:ph idx="1" type="body"/>
          </p:nvPr>
        </p:nvSpPr>
        <p:spPr>
          <a:xfrm>
            <a:off y="769275" x="457200"/>
            <a:ext cy="3917399" cx="8229600"/>
          </a:xfrm>
          <a:prstGeom prst="rect">
            <a:avLst/>
          </a:prstGeom>
        </p:spPr>
        <p:txBody>
          <a:bodyPr bIns="91425" rIns="91425" lIns="91425" tIns="91425" anchor="t" anchorCtr="0">
            <a:noAutofit/>
          </a:bodyPr>
          <a:lstStyle/>
          <a:p>
            <a:pPr rtl="0" lvl="0" indent="-381000" marL="457200">
              <a:spcBef>
                <a:spcPts val="0"/>
              </a:spcBef>
              <a:buClr>
                <a:schemeClr val="dk1"/>
              </a:buClr>
              <a:buSzPct val="100000"/>
              <a:buFont typeface="Arial"/>
              <a:buChar char="●"/>
            </a:pPr>
            <a:r>
              <a:rPr sz="2400" lang="en"/>
              <a:t>σ</a:t>
            </a:r>
            <a:r>
              <a:rPr baseline="30000" sz="2400" lang="en"/>
              <a:t>B</a:t>
            </a:r>
            <a:r>
              <a:rPr sz="2400" lang="en"/>
              <a:t> plays a role in the stress response of </a:t>
            </a:r>
            <a:r>
              <a:rPr sz="2400" lang="en" i="1"/>
              <a:t>M. tuberculosis</a:t>
            </a:r>
          </a:p>
          <a:p>
            <a:pPr rtl="0" lvl="0" indent="-381000" marL="457200">
              <a:spcBef>
                <a:spcPts val="0"/>
              </a:spcBef>
              <a:buClr>
                <a:schemeClr val="dk1"/>
              </a:buClr>
              <a:buSzPct val="100000"/>
              <a:buFont typeface="Arial"/>
              <a:buChar char="●"/>
            </a:pPr>
            <a:r>
              <a:rPr sz="2400" lang="en"/>
              <a:t>In vitro, </a:t>
            </a:r>
            <a:r>
              <a:rPr sz="2400" lang="en" i="1"/>
              <a:t>sigB</a:t>
            </a:r>
            <a:r>
              <a:rPr sz="2400" lang="en"/>
              <a:t> mutants display higher sensitivity to all forms of stress outside of heat stress, and results from heat stress were due to low oxygen</a:t>
            </a:r>
          </a:p>
          <a:p>
            <a:pPr rtl="0" lvl="0" indent="-381000" marL="457200">
              <a:spcBef>
                <a:spcPts val="0"/>
              </a:spcBef>
              <a:buClr>
                <a:schemeClr val="dk1"/>
              </a:buClr>
              <a:buSzPct val="100000"/>
              <a:buFont typeface="Arial"/>
              <a:buChar char="●"/>
            </a:pPr>
            <a:r>
              <a:rPr sz="2400" lang="en"/>
              <a:t>DNA microarray results for σ</a:t>
            </a:r>
            <a:r>
              <a:rPr baseline="30000" sz="2400" lang="en"/>
              <a:t>B</a:t>
            </a:r>
            <a:r>
              <a:rPr sz="2400" lang="en"/>
              <a:t> show little overlap in regulated genes with σ</a:t>
            </a:r>
            <a:r>
              <a:rPr baseline="30000" sz="2400" lang="en"/>
              <a:t>E</a:t>
            </a:r>
            <a:r>
              <a:rPr sz="2400" lang="en"/>
              <a:t> and σ</a:t>
            </a:r>
            <a:r>
              <a:rPr baseline="30000" sz="2400" lang="en"/>
              <a:t>H</a:t>
            </a:r>
            <a:r>
              <a:rPr sz="2400" lang="en"/>
              <a:t>, but did confirm three new genes regulated by σ</a:t>
            </a:r>
            <a:r>
              <a:rPr baseline="30000" sz="2400" lang="en"/>
              <a:t>B</a:t>
            </a:r>
          </a:p>
          <a:p>
            <a:pPr rtl="0" lvl="0" indent="-381000" marL="457200">
              <a:spcBef>
                <a:spcPts val="0"/>
              </a:spcBef>
              <a:buClr>
                <a:schemeClr val="dk1"/>
              </a:buClr>
              <a:buSzPct val="100000"/>
              <a:buFont typeface="Arial"/>
              <a:buChar char="●"/>
            </a:pPr>
            <a:r>
              <a:rPr sz="2400" lang="en"/>
              <a:t>In vitro growth does not follow the trends seen in the in vivo results, which was also seen in previous studies</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4" name="Shape 164"/>
        <p:cNvGrpSpPr/>
        <p:nvPr/>
      </p:nvGrpSpPr>
      <p:grpSpPr>
        <a:xfrm>
          <a:off y="0" x="0"/>
          <a:ext cy="0" cx="0"/>
          <a:chOff y="0" x="0"/>
          <a:chExt cy="0" cx="0"/>
        </a:xfrm>
      </p:grpSpPr>
      <p:sp>
        <p:nvSpPr>
          <p:cNvPr id="165" name="Shape 165"/>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Citation</a:t>
            </a:r>
          </a:p>
        </p:txBody>
      </p:sp>
      <p:sp>
        <p:nvSpPr>
          <p:cNvPr id="166" name="Shape 166"/>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spcBef>
                <a:spcPts val="0"/>
              </a:spcBef>
              <a:buNone/>
            </a:pPr>
            <a:r>
              <a:rPr sz="1800" lang="en"/>
              <a:t>Fontán P. A., Voskuil M. I., Gomez M., Tan D., Pardini M., Manganelli R., Fattorini L., Schoolnik G. K., Smith I. (2009 July 10). The Mycobacterium tuberculosis sigma factor sigmaB is required for full response to cell envelope stress and hypoxia in vitro, but it is dispensable for in vivo growth. </a:t>
            </a:r>
            <a:r>
              <a:rPr sz="1800" lang="en" i="1"/>
              <a:t>J. Bacteriol, 191</a:t>
            </a:r>
            <a:r>
              <a:rPr sz="1800" lang="en"/>
              <a:t>, 5628-5633. doi:10.1128/JB.00510-09</a:t>
            </a:r>
          </a:p>
          <a:p>
            <a:pPr rtl="0">
              <a:spcBef>
                <a:spcPts val="0"/>
              </a:spcBef>
              <a:buNone/>
            </a:pPr>
            <a:r>
              <a:t/>
            </a:r>
            <a:endParaRPr sz="1800"/>
          </a:p>
          <a:p>
            <a:pPr rtl="0" lvl="0">
              <a:spcBef>
                <a:spcPts val="0"/>
              </a:spcBef>
              <a:buClr>
                <a:schemeClr val="dk1"/>
              </a:buClr>
              <a:buSzPct val="61111"/>
              <a:buFont typeface="Arial"/>
              <a:buNone/>
            </a:pPr>
            <a:r>
              <a:rPr sz="1800" lang="en">
                <a:solidFill>
                  <a:srgbClr val="403838"/>
                </a:solidFill>
              </a:rPr>
              <a:t> </a:t>
            </a:r>
          </a:p>
          <a:p>
            <a:pPr rtl="0" lvl="0">
              <a:lnSpc>
                <a:spcPct val="124800"/>
              </a:lnSpc>
              <a:spcBef>
                <a:spcPts val="800"/>
              </a:spcBef>
              <a:buClr>
                <a:schemeClr val="dk1"/>
              </a:buClr>
              <a:buSzPct val="61111"/>
              <a:buFont typeface="Arial"/>
              <a:buNone/>
            </a:pPr>
            <a:r>
              <a:rPr sz="1800" lang="en">
                <a:solidFill>
                  <a:srgbClr val="222222"/>
                </a:solidFill>
              </a:rPr>
              <a:t>Rustad, T. R., M. I. Harrell, R. Liao, and D. R. Sherman. (2008). The enduring hypoxic response of Mycobacterium tuberculosis. </a:t>
            </a:r>
            <a:r>
              <a:rPr sz="1800" lang="en" i="1">
                <a:solidFill>
                  <a:srgbClr val="222222"/>
                </a:solidFill>
              </a:rPr>
              <a:t>PLoS One</a:t>
            </a:r>
            <a:r>
              <a:rPr sz="1800" lang="en">
                <a:solidFill>
                  <a:srgbClr val="222222"/>
                </a:solidFill>
              </a:rPr>
              <a:t> 3:e1502.</a:t>
            </a:r>
          </a:p>
          <a:p>
            <a:pPr>
              <a:spcBef>
                <a:spcPts val="0"/>
              </a:spcBef>
              <a:buNone/>
            </a:pPr>
            <a:r>
              <a:t/>
            </a:r>
            <a:endParaRPr sz="1800"/>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y="0" x="0"/>
          <a:ext cy="0" cx="0"/>
          <a:chOff y="0" x="0"/>
          <a:chExt cy="0" cx="0"/>
        </a:xfrm>
      </p:grpSpPr>
      <p:sp>
        <p:nvSpPr>
          <p:cNvPr id="171" name="Shape 171"/>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ACKNOWLEDGMENTS</a:t>
            </a:r>
          </a:p>
        </p:txBody>
      </p:sp>
      <p:sp>
        <p:nvSpPr>
          <p:cNvPr id="172" name="Shape 172"/>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spcBef>
                <a:spcPts val="0"/>
              </a:spcBef>
              <a:buNone/>
            </a:pPr>
            <a:r>
              <a:rPr lang="en"/>
              <a:t>Dr. Kam D. Dahlquist</a:t>
            </a:r>
          </a:p>
          <a:p>
            <a:pPr rtl="0">
              <a:spcBef>
                <a:spcPts val="0"/>
              </a:spcBef>
              <a:buNone/>
            </a:pPr>
            <a:r>
              <a:rPr lang="en"/>
              <a:t>Stephen Louie</a:t>
            </a:r>
          </a:p>
          <a:p>
            <a:pPr>
              <a:spcBef>
                <a:spcPts val="0"/>
              </a:spcBef>
              <a:buNone/>
            </a:pPr>
            <a:r>
              <a:rPr lang="en"/>
              <a:t>Loyola Marymount University</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 name="Shape 35"/>
        <p:cNvGrpSpPr/>
        <p:nvPr/>
      </p:nvGrpSpPr>
      <p:grpSpPr>
        <a:xfrm>
          <a:off y="0" x="0"/>
          <a:ext cy="0" cx="0"/>
          <a:chOff y="0" x="0"/>
          <a:chExt cy="0" cx="0"/>
        </a:xfrm>
      </p:grpSpPr>
      <p:sp>
        <p:nvSpPr>
          <p:cNvPr id="36" name="Shape 36"/>
          <p:cNvSpPr txBox="1"/>
          <p:nvPr>
            <p:ph type="title"/>
          </p:nvPr>
        </p:nvSpPr>
        <p:spPr>
          <a:xfrm>
            <a:off y="3" x="457200"/>
            <a:ext cy="857400" cx="8229600"/>
          </a:xfrm>
          <a:prstGeom prst="rect">
            <a:avLst/>
          </a:prstGeom>
        </p:spPr>
        <p:txBody>
          <a:bodyPr bIns="91425" rIns="91425" lIns="91425" tIns="91425" anchor="b" anchorCtr="0">
            <a:noAutofit/>
          </a:bodyPr>
          <a:lstStyle/>
          <a:p>
            <a:pPr algn="ctr" rtl="0" lvl="0">
              <a:spcBef>
                <a:spcPts val="0"/>
              </a:spcBef>
              <a:buNone/>
            </a:pPr>
            <a:r>
              <a:rPr b="0" sz="3000" lang="en">
                <a:solidFill>
                  <a:srgbClr val="1155CC"/>
                </a:solidFill>
              </a:rPr>
              <a:t>OUTLINE</a:t>
            </a:r>
          </a:p>
        </p:txBody>
      </p:sp>
      <p:sp>
        <p:nvSpPr>
          <p:cNvPr id="37" name="Shape 37"/>
          <p:cNvSpPr txBox="1"/>
          <p:nvPr>
            <p:ph idx="1" type="body"/>
          </p:nvPr>
        </p:nvSpPr>
        <p:spPr>
          <a:xfrm>
            <a:off y="769275" x="457200"/>
            <a:ext cy="3917399" cx="8229600"/>
          </a:xfrm>
          <a:prstGeom prst="rect">
            <a:avLst/>
          </a:prstGeom>
        </p:spPr>
        <p:txBody>
          <a:bodyPr bIns="91425" rIns="91425" lIns="91425" tIns="91425" anchor="t" anchorCtr="0">
            <a:noAutofit/>
          </a:bodyPr>
          <a:lstStyle/>
          <a:p>
            <a:pPr rtl="0" lvl="0" indent="-381000" marL="457200">
              <a:spcBef>
                <a:spcPts val="0"/>
              </a:spcBef>
              <a:buClr>
                <a:srgbClr val="000000"/>
              </a:buClr>
              <a:buSzPct val="100000"/>
              <a:buFont typeface="Arial"/>
              <a:buChar char="●"/>
            </a:pPr>
            <a:r>
              <a:rPr sz="2400" lang="en">
                <a:solidFill>
                  <a:srgbClr val="000000"/>
                </a:solidFill>
              </a:rPr>
              <a:t>σ</a:t>
            </a:r>
            <a:r>
              <a:rPr baseline="30000" sz="2400" lang="en">
                <a:solidFill>
                  <a:srgbClr val="000000"/>
                </a:solidFill>
              </a:rPr>
              <a:t>B</a:t>
            </a:r>
            <a:r>
              <a:rPr sz="2400" lang="en">
                <a:solidFill>
                  <a:srgbClr val="000000"/>
                </a:solidFill>
              </a:rPr>
              <a:t> plays a role in the stress response of </a:t>
            </a:r>
            <a:r>
              <a:rPr sz="2400" lang="en" i="1">
                <a:solidFill>
                  <a:srgbClr val="000000"/>
                </a:solidFill>
              </a:rPr>
              <a:t>M. tuberculosis</a:t>
            </a:r>
          </a:p>
          <a:p>
            <a:pPr rtl="0" lvl="0" indent="-381000" marL="457200">
              <a:spcBef>
                <a:spcPts val="0"/>
              </a:spcBef>
              <a:buClr>
                <a:srgbClr val="999999"/>
              </a:buClr>
              <a:buSzPct val="100000"/>
              <a:buFont typeface="Arial"/>
              <a:buChar char="●"/>
            </a:pPr>
            <a:r>
              <a:rPr sz="2400" lang="en">
                <a:solidFill>
                  <a:srgbClr val="999999"/>
                </a:solidFill>
              </a:rPr>
              <a:t>In vitro, </a:t>
            </a:r>
            <a:r>
              <a:rPr sz="2400" lang="en" i="1">
                <a:solidFill>
                  <a:srgbClr val="999999"/>
                </a:solidFill>
              </a:rPr>
              <a:t>sigB</a:t>
            </a:r>
            <a:r>
              <a:rPr sz="2400" lang="en">
                <a:solidFill>
                  <a:srgbClr val="999999"/>
                </a:solidFill>
              </a:rPr>
              <a:t> mutants display higher sensitivity to all forms of stress outside of heat stress</a:t>
            </a:r>
          </a:p>
          <a:p>
            <a:pPr rtl="0" lvl="0" indent="-381000" marL="457200">
              <a:spcBef>
                <a:spcPts val="0"/>
              </a:spcBef>
              <a:buClr>
                <a:srgbClr val="999999"/>
              </a:buClr>
              <a:buSzPct val="100000"/>
              <a:buFont typeface="Arial"/>
              <a:buChar char="●"/>
            </a:pPr>
            <a:r>
              <a:rPr sz="2400" lang="en">
                <a:solidFill>
                  <a:srgbClr val="999999"/>
                </a:solidFill>
              </a:rPr>
              <a:t>DNA microarray results for σ</a:t>
            </a:r>
            <a:r>
              <a:rPr baseline="30000" sz="2400" lang="en">
                <a:solidFill>
                  <a:srgbClr val="999999"/>
                </a:solidFill>
              </a:rPr>
              <a:t>B</a:t>
            </a:r>
            <a:r>
              <a:rPr sz="2400" lang="en">
                <a:solidFill>
                  <a:srgbClr val="999999"/>
                </a:solidFill>
              </a:rPr>
              <a:t> show little overlap in regulated genes with σ</a:t>
            </a:r>
            <a:r>
              <a:rPr baseline="30000" sz="2400" lang="en">
                <a:solidFill>
                  <a:srgbClr val="999999"/>
                </a:solidFill>
              </a:rPr>
              <a:t>E</a:t>
            </a:r>
            <a:r>
              <a:rPr sz="2400" lang="en">
                <a:solidFill>
                  <a:srgbClr val="999999"/>
                </a:solidFill>
              </a:rPr>
              <a:t> and σ</a:t>
            </a:r>
            <a:r>
              <a:rPr baseline="30000" sz="2400" lang="en">
                <a:solidFill>
                  <a:srgbClr val="999999"/>
                </a:solidFill>
              </a:rPr>
              <a:t>H</a:t>
            </a:r>
            <a:r>
              <a:rPr sz="2400" lang="en">
                <a:solidFill>
                  <a:srgbClr val="999999"/>
                </a:solidFill>
              </a:rPr>
              <a:t>, but did confirm three new genes regulated by σ</a:t>
            </a:r>
            <a:r>
              <a:rPr baseline="30000" sz="2400" lang="en">
                <a:solidFill>
                  <a:srgbClr val="999999"/>
                </a:solidFill>
              </a:rPr>
              <a:t>B</a:t>
            </a:r>
          </a:p>
          <a:p>
            <a:pPr rtl="0" lvl="0" indent="-381000" marL="457200">
              <a:spcBef>
                <a:spcPts val="0"/>
              </a:spcBef>
              <a:buClr>
                <a:srgbClr val="999999"/>
              </a:buClr>
              <a:buSzPct val="100000"/>
              <a:buFont typeface="Arial"/>
              <a:buChar char="●"/>
            </a:pPr>
            <a:r>
              <a:rPr sz="2400" lang="en">
                <a:solidFill>
                  <a:srgbClr val="999999"/>
                </a:solidFill>
              </a:rPr>
              <a:t>In vitro growth does not follow the trends seen in the in vivo results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 name="Shape 41"/>
        <p:cNvGrpSpPr/>
        <p:nvPr/>
      </p:nvGrpSpPr>
      <p:grpSpPr>
        <a:xfrm>
          <a:off y="0" x="0"/>
          <a:ext cy="0" cx="0"/>
          <a:chOff y="0" x="0"/>
          <a:chExt cy="0" cx="0"/>
        </a:xfrm>
      </p:grpSpPr>
      <p:sp>
        <p:nvSpPr>
          <p:cNvPr id="42" name="Shape 42"/>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Sigma factors bind to RNA polymerases and increase promoter specificity</a:t>
            </a:r>
          </a:p>
        </p:txBody>
      </p:sp>
      <p:sp>
        <p:nvSpPr>
          <p:cNvPr id="43" name="Shape 43"/>
          <p:cNvSpPr txBox="1"/>
          <p:nvPr>
            <p:ph idx="1" type="body"/>
          </p:nvPr>
        </p:nvSpPr>
        <p:spPr>
          <a:xfrm>
            <a:off y="926050" x="457200"/>
            <a:ext cy="3725699" cx="8229600"/>
          </a:xfrm>
          <a:prstGeom prst="rect">
            <a:avLst/>
          </a:prstGeom>
        </p:spPr>
        <p:txBody>
          <a:bodyPr bIns="91425" rIns="91425" lIns="91425" tIns="91425" anchor="t" anchorCtr="0">
            <a:noAutofit/>
          </a:bodyPr>
          <a:lstStyle/>
          <a:p>
            <a:pPr rtl="0" lvl="0" indent="-406400" marL="457200">
              <a:spcBef>
                <a:spcPts val="0"/>
              </a:spcBef>
              <a:buClr>
                <a:schemeClr val="dk1"/>
              </a:buClr>
              <a:buSzPct val="100000"/>
              <a:buFont typeface="Arial"/>
              <a:buChar char="●"/>
            </a:pPr>
            <a:r>
              <a:rPr sz="2800" lang="en"/>
              <a:t>A sigma factor (σ</a:t>
            </a:r>
            <a:r>
              <a:rPr baseline="30000" sz="2800" lang="en"/>
              <a:t>B</a:t>
            </a:r>
            <a:r>
              <a:rPr sz="2800" lang="en"/>
              <a:t>) allows the RNA polymerase to bind to the promoter and begin transcription</a:t>
            </a:r>
          </a:p>
          <a:p>
            <a:pPr rtl="0" lvl="0" indent="-406400" marL="457200">
              <a:spcBef>
                <a:spcPts val="0"/>
              </a:spcBef>
              <a:buClr>
                <a:schemeClr val="dk1"/>
              </a:buClr>
              <a:buSzPct val="100000"/>
              <a:buFont typeface="Arial"/>
              <a:buChar char="●"/>
            </a:pPr>
            <a:r>
              <a:rPr sz="2800" lang="en"/>
              <a:t>Different sigma factors are used when the cell is under different environmental stresses</a:t>
            </a:r>
          </a:p>
          <a:p>
            <a:pPr rtl="0" lvl="1" indent="-406400" marL="914400">
              <a:spcBef>
                <a:spcPts val="0"/>
              </a:spcBef>
              <a:buClr>
                <a:schemeClr val="dk1"/>
              </a:buClr>
              <a:buSzPct val="93333"/>
              <a:buFont typeface="Courier New"/>
              <a:buChar char="o"/>
            </a:pPr>
            <a:r>
              <a:rPr lang="en"/>
              <a:t>More sigma factors → more adaptability to stress</a:t>
            </a:r>
          </a:p>
          <a:p>
            <a:pPr rtl="0" lvl="0" indent="-406400" marL="457200">
              <a:spcBef>
                <a:spcPts val="0"/>
              </a:spcBef>
              <a:buClr>
                <a:schemeClr val="dk1"/>
              </a:buClr>
              <a:buSzPct val="100000"/>
              <a:buFont typeface="Arial"/>
              <a:buChar char="●"/>
            </a:pPr>
            <a:r>
              <a:rPr sz="2800" lang="en" i="1"/>
              <a:t>M. tuberculosis</a:t>
            </a:r>
            <a:r>
              <a:rPr sz="2800" lang="en"/>
              <a:t> has 13 sigma factors</a:t>
            </a:r>
          </a:p>
          <a:p>
            <a:pPr rtl="0" lvl="0" indent="-406400" marL="457200">
              <a:spcBef>
                <a:spcPts val="0"/>
              </a:spcBef>
              <a:buClr>
                <a:schemeClr val="dk1"/>
              </a:buClr>
              <a:buSzPct val="100000"/>
              <a:buFont typeface="Arial"/>
              <a:buChar char="●"/>
            </a:pPr>
            <a:r>
              <a:rPr sz="2800" lang="en"/>
              <a:t>σ</a:t>
            </a:r>
            <a:r>
              <a:rPr baseline="30000" sz="2800" lang="en"/>
              <a:t>B</a:t>
            </a:r>
            <a:r>
              <a:rPr sz="2800" lang="en"/>
              <a:t> is closely related to σ</a:t>
            </a:r>
            <a:r>
              <a:rPr baseline="30000" sz="2800" lang="en"/>
              <a:t>A</a:t>
            </a:r>
            <a:r>
              <a:rPr sz="2800" lang="en"/>
              <a:t>, the primary sigma factor</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 name="Shape 47"/>
        <p:cNvGrpSpPr/>
        <p:nvPr/>
      </p:nvGrpSpPr>
      <p:grpSpPr>
        <a:xfrm>
          <a:off y="0" x="0"/>
          <a:ext cy="0" cx="0"/>
          <a:chOff y="0" x="0"/>
          <a:chExt cy="0" cx="0"/>
        </a:xfrm>
      </p:grpSpPr>
      <p:sp>
        <p:nvSpPr>
          <p:cNvPr id="48" name="Shape 48"/>
          <p:cNvSpPr txBox="1"/>
          <p:nvPr>
            <p:ph type="title"/>
          </p:nvPr>
        </p:nvSpPr>
        <p:spPr>
          <a:xfrm>
            <a:off y="215503" x="457200"/>
            <a:ext cy="857400" cx="8229600"/>
          </a:xfrm>
          <a:prstGeom prst="rect">
            <a:avLst/>
          </a:prstGeom>
        </p:spPr>
        <p:txBody>
          <a:bodyPr bIns="91425" rIns="91425" lIns="91425" tIns="91425" anchor="b" anchorCtr="0">
            <a:noAutofit/>
          </a:bodyPr>
          <a:lstStyle/>
          <a:p>
            <a:pPr algn="ctr" rtl="0" lvl="0">
              <a:spcBef>
                <a:spcPts val="0"/>
              </a:spcBef>
              <a:buNone/>
            </a:pPr>
            <a:r>
              <a:rPr b="0" sz="3000" lang="en">
                <a:solidFill>
                  <a:srgbClr val="1155CC"/>
                </a:solidFill>
              </a:rPr>
              <a:t>Transcription of </a:t>
            </a:r>
            <a:r>
              <a:rPr b="0" sz="3000" lang="en" i="1">
                <a:solidFill>
                  <a:srgbClr val="1155CC"/>
                </a:solidFill>
              </a:rPr>
              <a:t>sigB</a:t>
            </a:r>
            <a:r>
              <a:rPr b="0" sz="3000" lang="en">
                <a:solidFill>
                  <a:srgbClr val="1155CC"/>
                </a:solidFill>
              </a:rPr>
              <a:t> is induced during the stress response </a:t>
            </a:r>
            <a:r>
              <a:rPr b="0" sz="3000" lang="en" i="1">
                <a:solidFill>
                  <a:srgbClr val="1155CC"/>
                </a:solidFill>
              </a:rPr>
              <a:t> </a:t>
            </a:r>
          </a:p>
        </p:txBody>
      </p:sp>
      <p:sp>
        <p:nvSpPr>
          <p:cNvPr id="49" name="Shape 49"/>
          <p:cNvSpPr txBox="1"/>
          <p:nvPr>
            <p:ph idx="1" type="body"/>
          </p:nvPr>
        </p:nvSpPr>
        <p:spPr>
          <a:xfrm>
            <a:off y="994575" x="457200"/>
            <a:ext cy="3725699" cx="8229600"/>
          </a:xfrm>
          <a:prstGeom prst="rect">
            <a:avLst/>
          </a:prstGeom>
        </p:spPr>
        <p:txBody>
          <a:bodyPr bIns="91425" rIns="91425" lIns="91425" tIns="91425" anchor="t" anchorCtr="0">
            <a:noAutofit/>
          </a:bodyPr>
          <a:lstStyle/>
          <a:p>
            <a:pPr rtl="0" lvl="0" indent="-381000" marL="457200">
              <a:spcBef>
                <a:spcPts val="0"/>
              </a:spcBef>
              <a:buClr>
                <a:schemeClr val="dk1"/>
              </a:buClr>
              <a:buSzPct val="100000"/>
              <a:buFont typeface="Arial"/>
              <a:buChar char="●"/>
            </a:pPr>
            <a:r>
              <a:rPr sz="2400" lang="en"/>
              <a:t>σ</a:t>
            </a:r>
            <a:r>
              <a:rPr baseline="30000" sz="2400" lang="en"/>
              <a:t>B</a:t>
            </a:r>
            <a:r>
              <a:rPr sz="2400" lang="en"/>
              <a:t> is closely related to σ</a:t>
            </a:r>
            <a:r>
              <a:rPr baseline="30000" sz="2400" lang="en"/>
              <a:t>A</a:t>
            </a:r>
            <a:r>
              <a:rPr sz="2400" lang="en"/>
              <a:t>, the primary sigma factor</a:t>
            </a:r>
          </a:p>
          <a:p>
            <a:pPr rtl="0" lvl="1" indent="-368300" marL="914400">
              <a:spcBef>
                <a:spcPts val="0"/>
              </a:spcBef>
              <a:buClr>
                <a:schemeClr val="dk1"/>
              </a:buClr>
              <a:buSzPct val="100000"/>
              <a:buFont typeface="Courier New"/>
              <a:buChar char="o"/>
            </a:pPr>
            <a:r>
              <a:rPr sz="2200" lang="en"/>
              <a:t>The structural gene for σ</a:t>
            </a:r>
            <a:r>
              <a:rPr baseline="30000" sz="2200" lang="en"/>
              <a:t>B</a:t>
            </a:r>
            <a:r>
              <a:rPr sz="2200" lang="en"/>
              <a:t>, </a:t>
            </a:r>
            <a:r>
              <a:rPr sz="2200" lang="en" i="1"/>
              <a:t>sigB</a:t>
            </a:r>
            <a:r>
              <a:rPr sz="2200" lang="en"/>
              <a:t>, is positively regulated by σ</a:t>
            </a:r>
            <a:r>
              <a:rPr baseline="30000" sz="2200" lang="en"/>
              <a:t>E</a:t>
            </a:r>
            <a:r>
              <a:rPr sz="2200" lang="en"/>
              <a:t>, σ</a:t>
            </a:r>
            <a:r>
              <a:rPr baseline="30000" sz="2200" lang="en"/>
              <a:t>H</a:t>
            </a:r>
            <a:r>
              <a:rPr sz="2200" lang="en"/>
              <a:t>, and σ</a:t>
            </a:r>
            <a:r>
              <a:rPr baseline="30000" sz="2200" lang="en"/>
              <a:t>L</a:t>
            </a:r>
          </a:p>
          <a:p>
            <a:pPr rtl="0" lvl="0" indent="-381000" marL="457200">
              <a:spcBef>
                <a:spcPts val="0"/>
              </a:spcBef>
              <a:buClr>
                <a:schemeClr val="dk1"/>
              </a:buClr>
              <a:buSzPct val="100000"/>
              <a:buFont typeface="Arial"/>
              <a:buChar char="●"/>
            </a:pPr>
            <a:r>
              <a:rPr sz="2400" lang="en"/>
              <a:t>σ</a:t>
            </a:r>
            <a:r>
              <a:rPr baseline="30000" sz="2400" lang="en"/>
              <a:t>E</a:t>
            </a:r>
            <a:r>
              <a:rPr sz="2400" lang="en"/>
              <a:t> regulates the response to cell envelope stress, and σ</a:t>
            </a:r>
            <a:r>
              <a:rPr baseline="30000" sz="2400" lang="en"/>
              <a:t>H</a:t>
            </a:r>
            <a:r>
              <a:rPr sz="2400" lang="en"/>
              <a:t> regulates the response to heat and oxidative stress</a:t>
            </a:r>
          </a:p>
          <a:p>
            <a:pPr rtl="0" lvl="1" indent="-368300" marL="914400">
              <a:spcBef>
                <a:spcPts val="0"/>
              </a:spcBef>
              <a:buClr>
                <a:schemeClr val="dk1"/>
              </a:buClr>
              <a:buSzPct val="100000"/>
              <a:buFont typeface="Courier New"/>
              <a:buChar char="o"/>
            </a:pPr>
            <a:r>
              <a:rPr sz="2200" lang="en"/>
              <a:t>σ</a:t>
            </a:r>
            <a:r>
              <a:rPr baseline="30000" sz="2200" lang="en"/>
              <a:t>B</a:t>
            </a:r>
            <a:r>
              <a:rPr sz="2200" lang="en"/>
              <a:t> is a member of both regulons</a:t>
            </a:r>
          </a:p>
          <a:p>
            <a:pPr rtl="0" lvl="0" indent="-406400" marL="457200">
              <a:spcBef>
                <a:spcPts val="0"/>
              </a:spcBef>
              <a:buClr>
                <a:schemeClr val="dk1"/>
              </a:buClr>
              <a:buSzPct val="116666"/>
              <a:buFont typeface="Arial"/>
              <a:buChar char="●"/>
            </a:pPr>
            <a:r>
              <a:rPr sz="2400" lang="en"/>
              <a:t>Due to </a:t>
            </a:r>
            <a:r>
              <a:rPr sz="2400" lang="en" i="1"/>
              <a:t>sigB</a:t>
            </a:r>
            <a:r>
              <a:rPr sz="2400" lang="en"/>
              <a:t> expression being controlled by many regulatory pathways, it likely plays a central role in the stress response</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y="0" x="0"/>
          <a:ext cy="0" cx="0"/>
          <a:chOff y="0" x="0"/>
          <a:chExt cy="0" cx="0"/>
        </a:xfrm>
      </p:grpSpPr>
      <p:sp>
        <p:nvSpPr>
          <p:cNvPr id="54" name="Shape 54"/>
          <p:cNvSpPr txBox="1"/>
          <p:nvPr>
            <p:ph type="title"/>
          </p:nvPr>
        </p:nvSpPr>
        <p:spPr>
          <a:xfrm>
            <a:off y="215503" x="457200"/>
            <a:ext cy="857400" cx="8229600"/>
          </a:xfrm>
          <a:prstGeom prst="rect">
            <a:avLst/>
          </a:prstGeom>
        </p:spPr>
        <p:txBody>
          <a:bodyPr bIns="91425" rIns="91425" lIns="91425" tIns="91425" anchor="b" anchorCtr="0">
            <a:noAutofit/>
          </a:bodyPr>
          <a:lstStyle/>
          <a:p>
            <a:pPr algn="ctr" rtl="0" lvl="0">
              <a:spcBef>
                <a:spcPts val="600"/>
              </a:spcBef>
              <a:buNone/>
            </a:pPr>
            <a:r>
              <a:rPr b="0" sz="3000" lang="en" i="1">
                <a:solidFill>
                  <a:srgbClr val="1155CC"/>
                </a:solidFill>
              </a:rPr>
              <a:t>sigB</a:t>
            </a:r>
            <a:r>
              <a:rPr b="0" sz="3000" lang="en">
                <a:solidFill>
                  <a:srgbClr val="1155CC"/>
                </a:solidFill>
              </a:rPr>
              <a:t> importance in the stress response was tested both in vivo and in vitro</a:t>
            </a:r>
          </a:p>
        </p:txBody>
      </p:sp>
      <p:sp>
        <p:nvSpPr>
          <p:cNvPr id="55" name="Shape 55"/>
          <p:cNvSpPr txBox="1"/>
          <p:nvPr>
            <p:ph idx="1" type="body"/>
          </p:nvPr>
        </p:nvSpPr>
        <p:spPr>
          <a:xfrm>
            <a:off y="994575" x="457200"/>
            <a:ext cy="3725699" cx="8229600"/>
          </a:xfrm>
          <a:prstGeom prst="rect">
            <a:avLst/>
          </a:prstGeom>
        </p:spPr>
        <p:txBody>
          <a:bodyPr bIns="91425" rIns="91425" lIns="91425" tIns="91425" anchor="t" anchorCtr="0">
            <a:noAutofit/>
          </a:bodyPr>
          <a:lstStyle/>
          <a:p>
            <a:pPr rtl="0" lvl="0" indent="-368300" marL="457200">
              <a:spcBef>
                <a:spcPts val="0"/>
              </a:spcBef>
              <a:buClr>
                <a:schemeClr val="dk1"/>
              </a:buClr>
              <a:buSzPct val="100000"/>
              <a:buFont typeface="Arial"/>
              <a:buChar char="●"/>
            </a:pPr>
            <a:r>
              <a:rPr sz="2200" lang="en"/>
              <a:t>Three strains were used in the tests:</a:t>
            </a:r>
          </a:p>
          <a:p>
            <a:pPr algn="l" rtl="0" lvl="1" marR="0" indent="-355600" marL="914400">
              <a:lnSpc>
                <a:spcPct val="100000"/>
              </a:lnSpc>
              <a:spcBef>
                <a:spcPts val="600"/>
              </a:spcBef>
              <a:spcAft>
                <a:spcPts val="0"/>
              </a:spcAft>
              <a:buClr>
                <a:schemeClr val="dk1"/>
              </a:buClr>
              <a:buSzPct val="100000"/>
              <a:buFont typeface="Courier New"/>
              <a:buChar char="o"/>
            </a:pPr>
            <a:r>
              <a:rPr sz="2000" lang="en"/>
              <a:t>A wild type strain</a:t>
            </a:r>
          </a:p>
          <a:p>
            <a:pPr algn="l" rtl="0" lvl="1" marR="0" indent="-355600" marL="914400">
              <a:lnSpc>
                <a:spcPct val="100000"/>
              </a:lnSpc>
              <a:spcBef>
                <a:spcPts val="600"/>
              </a:spcBef>
              <a:spcAft>
                <a:spcPts val="0"/>
              </a:spcAft>
              <a:buClr>
                <a:schemeClr val="dk1"/>
              </a:buClr>
              <a:buSzPct val="100000"/>
              <a:buFont typeface="Courier New"/>
              <a:buChar char="o"/>
            </a:pPr>
            <a:r>
              <a:rPr sz="2000" lang="en"/>
              <a:t>A </a:t>
            </a:r>
            <a:r>
              <a:rPr sz="2000" lang="en" i="1"/>
              <a:t>sigB</a:t>
            </a:r>
            <a:r>
              <a:rPr sz="2000" lang="en"/>
              <a:t> mutant with a disrupted </a:t>
            </a:r>
            <a:r>
              <a:rPr sz="2000" lang="en" i="1"/>
              <a:t>sigB</a:t>
            </a:r>
            <a:r>
              <a:rPr sz="2000" lang="en"/>
              <a:t> gene</a:t>
            </a:r>
          </a:p>
          <a:p>
            <a:pPr algn="l" rtl="0" lvl="1" marR="0" indent="-355600" marL="914400">
              <a:lnSpc>
                <a:spcPct val="100000"/>
              </a:lnSpc>
              <a:spcBef>
                <a:spcPts val="600"/>
              </a:spcBef>
              <a:spcAft>
                <a:spcPts val="0"/>
              </a:spcAft>
              <a:buClr>
                <a:schemeClr val="dk1"/>
              </a:buClr>
              <a:buSzPct val="100000"/>
              <a:buFont typeface="Courier New"/>
              <a:buChar char="o"/>
            </a:pPr>
            <a:r>
              <a:rPr sz="2000" lang="en"/>
              <a:t>A complemented strain that re-introduces the </a:t>
            </a:r>
            <a:r>
              <a:rPr sz="2000" lang="en" i="1"/>
              <a:t>sigB</a:t>
            </a:r>
            <a:r>
              <a:rPr sz="2000" lang="en"/>
              <a:t> gene elsewhere in the DNA</a:t>
            </a:r>
          </a:p>
          <a:p>
            <a:pPr algn="l" rtl="0" lvl="0" marR="0" indent="-368300" marL="457200">
              <a:lnSpc>
                <a:spcPct val="100000"/>
              </a:lnSpc>
              <a:spcBef>
                <a:spcPts val="600"/>
              </a:spcBef>
              <a:spcAft>
                <a:spcPts val="0"/>
              </a:spcAft>
              <a:buClr>
                <a:schemeClr val="dk1"/>
              </a:buClr>
              <a:buSzPct val="100000"/>
              <a:buFont typeface="Arial"/>
              <a:buChar char="●"/>
            </a:pPr>
            <a:r>
              <a:rPr sz="2200" lang="en"/>
              <a:t>In vitro, cell envelope, heat, and oxidative stress was tested:</a:t>
            </a:r>
          </a:p>
          <a:p>
            <a:pPr algn="l" rtl="0" lvl="1" marR="0" indent="-355600" marL="914400">
              <a:lnSpc>
                <a:spcPct val="100000"/>
              </a:lnSpc>
              <a:spcBef>
                <a:spcPts val="600"/>
              </a:spcBef>
              <a:spcAft>
                <a:spcPts val="0"/>
              </a:spcAft>
              <a:buClr>
                <a:schemeClr val="dk1"/>
              </a:buClr>
              <a:buSzPct val="100000"/>
              <a:buFont typeface="Courier New"/>
              <a:buChar char="o"/>
            </a:pPr>
            <a:r>
              <a:rPr sz="2000" lang="en"/>
              <a:t>Cell envelope stress: application of 0.05% SDS and 5mM diamide</a:t>
            </a:r>
          </a:p>
          <a:p>
            <a:pPr algn="l" rtl="0" lvl="1" marR="0" indent="-355600" marL="914400">
              <a:lnSpc>
                <a:spcPct val="100000"/>
              </a:lnSpc>
              <a:spcBef>
                <a:spcPts val="600"/>
              </a:spcBef>
              <a:spcAft>
                <a:spcPts val="0"/>
              </a:spcAft>
              <a:buClr>
                <a:schemeClr val="dk1"/>
              </a:buClr>
              <a:buSzPct val="100000"/>
              <a:buFont typeface="Courier New"/>
              <a:buChar char="o"/>
            </a:pPr>
            <a:r>
              <a:rPr sz="2000" lang="en"/>
              <a:t>Heat stress: heated to 45</a:t>
            </a:r>
            <a:r>
              <a:rPr sz="2000" lang="en">
                <a:solidFill>
                  <a:srgbClr val="222222"/>
                </a:solidFill>
              </a:rPr>
              <a:t>°C  for 24 hours</a:t>
            </a:r>
          </a:p>
          <a:p>
            <a:pPr algn="l" rtl="0" lvl="1" marR="0" indent="-355600" marL="914400">
              <a:lnSpc>
                <a:spcPct val="100000"/>
              </a:lnSpc>
              <a:spcBef>
                <a:spcPts val="600"/>
              </a:spcBef>
              <a:spcAft>
                <a:spcPts val="0"/>
              </a:spcAft>
              <a:buClr>
                <a:srgbClr val="222222"/>
              </a:buClr>
              <a:buSzPct val="100000"/>
              <a:buFont typeface="Courier New"/>
              <a:buChar char="o"/>
            </a:pPr>
            <a:r>
              <a:rPr sz="2000" lang="en">
                <a:solidFill>
                  <a:srgbClr val="222222"/>
                </a:solidFill>
              </a:rPr>
              <a:t>Oxidative: sealed for 4 days</a:t>
            </a:r>
          </a:p>
          <a:p>
            <a:pPr algn="l" rtl="0" lvl="0" marR="0" indent="-368300" marL="457200">
              <a:lnSpc>
                <a:spcPct val="100000"/>
              </a:lnSpc>
              <a:spcBef>
                <a:spcPts val="600"/>
              </a:spcBef>
              <a:spcAft>
                <a:spcPts val="0"/>
              </a:spcAft>
              <a:buClr>
                <a:srgbClr val="222222"/>
              </a:buClr>
              <a:buSzPct val="100000"/>
              <a:buFont typeface="Arial"/>
              <a:buChar char="●"/>
            </a:pPr>
            <a:r>
              <a:rPr sz="2200" lang="en">
                <a:solidFill>
                  <a:srgbClr val="222222"/>
                </a:solidFill>
              </a:rPr>
              <a:t>In vivo, the three strains were raised in mice, guinea pigs, and macrophage-like cells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 name="Shape 59"/>
        <p:cNvGrpSpPr/>
        <p:nvPr/>
      </p:nvGrpSpPr>
      <p:grpSpPr>
        <a:xfrm>
          <a:off y="0" x="0"/>
          <a:ext cy="0" cx="0"/>
          <a:chOff y="0" x="0"/>
          <a:chExt cy="0" cx="0"/>
        </a:xfrm>
      </p:grpSpPr>
      <p:sp>
        <p:nvSpPr>
          <p:cNvPr id="60" name="Shape 60"/>
          <p:cNvSpPr txBox="1"/>
          <p:nvPr>
            <p:ph type="title"/>
          </p:nvPr>
        </p:nvSpPr>
        <p:spPr>
          <a:xfrm>
            <a:off y="3" x="457200"/>
            <a:ext cy="857400" cx="8229600"/>
          </a:xfrm>
          <a:prstGeom prst="rect">
            <a:avLst/>
          </a:prstGeom>
        </p:spPr>
        <p:txBody>
          <a:bodyPr bIns="91425" rIns="91425" lIns="91425" tIns="91425" anchor="b" anchorCtr="0">
            <a:noAutofit/>
          </a:bodyPr>
          <a:lstStyle/>
          <a:p>
            <a:pPr algn="ctr" rtl="0" lvl="0">
              <a:spcBef>
                <a:spcPts val="0"/>
              </a:spcBef>
              <a:buNone/>
            </a:pPr>
            <a:r>
              <a:rPr b="0" sz="3000" lang="en">
                <a:solidFill>
                  <a:srgbClr val="1155CC"/>
                </a:solidFill>
              </a:rPr>
              <a:t>OUTLINE</a:t>
            </a:r>
          </a:p>
        </p:txBody>
      </p:sp>
      <p:sp>
        <p:nvSpPr>
          <p:cNvPr id="61" name="Shape 61"/>
          <p:cNvSpPr txBox="1"/>
          <p:nvPr>
            <p:ph idx="1" type="body"/>
          </p:nvPr>
        </p:nvSpPr>
        <p:spPr>
          <a:xfrm>
            <a:off y="769275" x="457200"/>
            <a:ext cy="3917399" cx="8229600"/>
          </a:xfrm>
          <a:prstGeom prst="rect">
            <a:avLst/>
          </a:prstGeom>
        </p:spPr>
        <p:txBody>
          <a:bodyPr bIns="91425" rIns="91425" lIns="91425" tIns="91425" anchor="t" anchorCtr="0">
            <a:noAutofit/>
          </a:bodyPr>
          <a:lstStyle/>
          <a:p>
            <a:pPr rtl="0" lvl="0" indent="-381000" marL="457200">
              <a:spcBef>
                <a:spcPts val="0"/>
              </a:spcBef>
              <a:buClr>
                <a:srgbClr val="999999"/>
              </a:buClr>
              <a:buSzPct val="100000"/>
              <a:buFont typeface="Arial"/>
              <a:buChar char="●"/>
            </a:pPr>
            <a:r>
              <a:rPr sz="2400" lang="en">
                <a:solidFill>
                  <a:srgbClr val="999999"/>
                </a:solidFill>
              </a:rPr>
              <a:t>σ</a:t>
            </a:r>
            <a:r>
              <a:rPr baseline="30000" sz="2400" lang="en">
                <a:solidFill>
                  <a:srgbClr val="999999"/>
                </a:solidFill>
              </a:rPr>
              <a:t>B</a:t>
            </a:r>
            <a:r>
              <a:rPr sz="2400" lang="en">
                <a:solidFill>
                  <a:srgbClr val="999999"/>
                </a:solidFill>
              </a:rPr>
              <a:t> plays a role in the stress response of </a:t>
            </a:r>
            <a:r>
              <a:rPr sz="2400" lang="en" i="1">
                <a:solidFill>
                  <a:srgbClr val="999999"/>
                </a:solidFill>
              </a:rPr>
              <a:t>M. tuberculosis</a:t>
            </a:r>
          </a:p>
          <a:p>
            <a:pPr rtl="0" lvl="0" indent="-381000" marL="457200">
              <a:spcBef>
                <a:spcPts val="0"/>
              </a:spcBef>
              <a:buClr>
                <a:srgbClr val="000000"/>
              </a:buClr>
              <a:buSzPct val="100000"/>
              <a:buFont typeface="Arial"/>
              <a:buChar char="●"/>
            </a:pPr>
            <a:r>
              <a:rPr sz="2400" lang="en">
                <a:solidFill>
                  <a:srgbClr val="000000"/>
                </a:solidFill>
              </a:rPr>
              <a:t>In vitro, </a:t>
            </a:r>
            <a:r>
              <a:rPr sz="2400" lang="en" i="1">
                <a:solidFill>
                  <a:srgbClr val="000000"/>
                </a:solidFill>
              </a:rPr>
              <a:t>sigB</a:t>
            </a:r>
            <a:r>
              <a:rPr sz="2400" lang="en">
                <a:solidFill>
                  <a:srgbClr val="000000"/>
                </a:solidFill>
              </a:rPr>
              <a:t> mutants display higher sensitivity to all forms of stress outside of heat stress</a:t>
            </a:r>
          </a:p>
          <a:p>
            <a:pPr rtl="0" lvl="0" indent="-381000" marL="457200">
              <a:spcBef>
                <a:spcPts val="0"/>
              </a:spcBef>
              <a:buClr>
                <a:srgbClr val="999999"/>
              </a:buClr>
              <a:buSzPct val="100000"/>
              <a:buFont typeface="Arial"/>
              <a:buChar char="●"/>
            </a:pPr>
            <a:r>
              <a:rPr sz="2400" lang="en">
                <a:solidFill>
                  <a:srgbClr val="999999"/>
                </a:solidFill>
              </a:rPr>
              <a:t>DNA microarray results for σ</a:t>
            </a:r>
            <a:r>
              <a:rPr baseline="30000" sz="2400" lang="en">
                <a:solidFill>
                  <a:srgbClr val="999999"/>
                </a:solidFill>
              </a:rPr>
              <a:t>B</a:t>
            </a:r>
            <a:r>
              <a:rPr sz="2400" lang="en">
                <a:solidFill>
                  <a:srgbClr val="999999"/>
                </a:solidFill>
              </a:rPr>
              <a:t> show little overlap in regulated genes with σ</a:t>
            </a:r>
            <a:r>
              <a:rPr baseline="30000" sz="2400" lang="en">
                <a:solidFill>
                  <a:srgbClr val="999999"/>
                </a:solidFill>
              </a:rPr>
              <a:t>E</a:t>
            </a:r>
            <a:r>
              <a:rPr sz="2400" lang="en">
                <a:solidFill>
                  <a:srgbClr val="999999"/>
                </a:solidFill>
              </a:rPr>
              <a:t> and σ</a:t>
            </a:r>
            <a:r>
              <a:rPr baseline="30000" sz="2400" lang="en">
                <a:solidFill>
                  <a:srgbClr val="999999"/>
                </a:solidFill>
              </a:rPr>
              <a:t>H</a:t>
            </a:r>
            <a:r>
              <a:rPr sz="2400" lang="en">
                <a:solidFill>
                  <a:srgbClr val="999999"/>
                </a:solidFill>
              </a:rPr>
              <a:t>, but did confirm three new genes regulated by σ</a:t>
            </a:r>
            <a:r>
              <a:rPr baseline="30000" sz="2400" lang="en">
                <a:solidFill>
                  <a:srgbClr val="999999"/>
                </a:solidFill>
              </a:rPr>
              <a:t>B</a:t>
            </a:r>
          </a:p>
          <a:p>
            <a:pPr rtl="0" lvl="0" indent="-381000" marL="457200">
              <a:spcBef>
                <a:spcPts val="0"/>
              </a:spcBef>
              <a:buClr>
                <a:srgbClr val="999999"/>
              </a:buClr>
              <a:buSzPct val="100000"/>
              <a:buFont typeface="Arial"/>
              <a:buChar char="●"/>
            </a:pPr>
            <a:r>
              <a:rPr sz="2400" lang="en">
                <a:solidFill>
                  <a:srgbClr val="999999"/>
                </a:solidFill>
              </a:rPr>
              <a:t>In vitro growth does not follow the trends seen in the in vivo results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y="0" x="0"/>
          <a:ext cy="0" cx="0"/>
          <a:chOff y="0" x="0"/>
          <a:chExt cy="0" cx="0"/>
        </a:xfrm>
      </p:grpSpPr>
      <p:sp>
        <p:nvSpPr>
          <p:cNvPr id="66" name="Shape 66"/>
          <p:cNvSpPr txBox="1"/>
          <p:nvPr>
            <p:ph type="title"/>
          </p:nvPr>
        </p:nvSpPr>
        <p:spPr>
          <a:xfrm>
            <a:off y="205978" x="457200"/>
            <a:ext cy="857400" cx="8229600"/>
          </a:xfrm>
          <a:prstGeom prst="rect">
            <a:avLst/>
          </a:prstGeom>
        </p:spPr>
        <p:txBody>
          <a:bodyPr bIns="91425" rIns="91425" lIns="91425" tIns="91425" anchor="b" anchorCtr="0">
            <a:noAutofit/>
          </a:bodyPr>
          <a:lstStyle/>
          <a:p>
            <a:pPr algn="ctr">
              <a:spcBef>
                <a:spcPts val="0"/>
              </a:spcBef>
              <a:buNone/>
            </a:pPr>
            <a:r>
              <a:rPr b="0" sz="3000" lang="en">
                <a:solidFill>
                  <a:srgbClr val="1155CC"/>
                </a:solidFill>
              </a:rPr>
              <a:t>The </a:t>
            </a:r>
            <a:r>
              <a:rPr b="0" sz="3000" lang="en" i="1">
                <a:solidFill>
                  <a:srgbClr val="1155CC"/>
                </a:solidFill>
              </a:rPr>
              <a:t>sigB</a:t>
            </a:r>
            <a:r>
              <a:rPr b="0" sz="3000" lang="en">
                <a:solidFill>
                  <a:srgbClr val="1155CC"/>
                </a:solidFill>
              </a:rPr>
              <a:t> mutant was more sensitive to SDS than the complemented or wild type strains</a:t>
            </a:r>
          </a:p>
        </p:txBody>
      </p:sp>
      <p:sp>
        <p:nvSpPr>
          <p:cNvPr id="67" name="Shape 67"/>
          <p:cNvSpPr txBox="1"/>
          <p:nvPr>
            <p:ph idx="1" type="body"/>
          </p:nvPr>
        </p:nvSpPr>
        <p:spPr>
          <a:xfrm>
            <a:off y="1280725" x="6804300"/>
            <a:ext cy="3291000" cx="2339700"/>
          </a:xfrm>
          <a:prstGeom prst="rect">
            <a:avLst/>
          </a:prstGeom>
        </p:spPr>
        <p:txBody>
          <a:bodyPr bIns="91425" rIns="91425" lIns="91425" tIns="91425" anchor="t" anchorCtr="0">
            <a:noAutofit/>
          </a:bodyPr>
          <a:lstStyle/>
          <a:p>
            <a:pPr rtl="0" lvl="0" indent="-342900" marL="457200">
              <a:spcBef>
                <a:spcPts val="0"/>
              </a:spcBef>
              <a:buClr>
                <a:schemeClr val="dk1"/>
              </a:buClr>
              <a:buSzPct val="100000"/>
              <a:buFont typeface="Arial"/>
              <a:buChar char="●"/>
            </a:pPr>
            <a:r>
              <a:rPr sz="1800" lang="en"/>
              <a:t>Gray: wild type</a:t>
            </a:r>
          </a:p>
          <a:p>
            <a:pPr rtl="0" lvl="0" indent="-342900" marL="457200">
              <a:spcBef>
                <a:spcPts val="0"/>
              </a:spcBef>
              <a:buClr>
                <a:schemeClr val="dk1"/>
              </a:buClr>
              <a:buSzPct val="100000"/>
              <a:buFont typeface="Arial"/>
              <a:buChar char="●"/>
            </a:pPr>
            <a:r>
              <a:rPr sz="1800" lang="en"/>
              <a:t>Black: </a:t>
            </a:r>
            <a:r>
              <a:rPr sz="1800" lang="en" i="1"/>
              <a:t>sigB</a:t>
            </a:r>
            <a:r>
              <a:rPr sz="1800" lang="en"/>
              <a:t> mutant</a:t>
            </a:r>
          </a:p>
          <a:p>
            <a:pPr rtl="0" lvl="0" indent="-342900" marL="457200">
              <a:spcBef>
                <a:spcPts val="0"/>
              </a:spcBef>
              <a:buClr>
                <a:schemeClr val="dk1"/>
              </a:buClr>
              <a:buSzPct val="100000"/>
              <a:buFont typeface="Arial"/>
              <a:buChar char="●"/>
            </a:pPr>
            <a:r>
              <a:rPr sz="1800" lang="en"/>
              <a:t>White: complemented strain</a:t>
            </a:r>
          </a:p>
          <a:p>
            <a:pPr lvl="0" indent="-355600" marL="457200">
              <a:spcBef>
                <a:spcPts val="0"/>
              </a:spcBef>
              <a:buClr>
                <a:schemeClr val="dk1"/>
              </a:buClr>
              <a:buSzPct val="100000"/>
              <a:buFont typeface="Arial"/>
              <a:buChar char="●"/>
            </a:pPr>
            <a:r>
              <a:rPr sz="2000" lang="en"/>
              <a:t>Lower colony diameter seen in </a:t>
            </a:r>
            <a:r>
              <a:rPr sz="2000" lang="en" i="1"/>
              <a:t>sigB</a:t>
            </a:r>
            <a:r>
              <a:rPr sz="2000" lang="en"/>
              <a:t> mutant</a:t>
            </a:r>
          </a:p>
        </p:txBody>
      </p:sp>
      <p:pic>
        <p:nvPicPr>
          <p:cNvPr id="68" name="Shape 68"/>
          <p:cNvPicPr preferRelativeResize="0"/>
          <p:nvPr/>
        </p:nvPicPr>
        <p:blipFill>
          <a:blip r:embed="rId3">
            <a:alphaModFix/>
          </a:blip>
          <a:stretch>
            <a:fillRect/>
          </a:stretch>
        </p:blipFill>
        <p:spPr>
          <a:xfrm>
            <a:off y="1063373" x="287923"/>
            <a:ext cy="3725700" cx="6098316"/>
          </a:xfrm>
          <a:prstGeom prst="rect">
            <a:avLst/>
          </a:prstGeom>
          <a:noFill/>
          <a:ln>
            <a:noFill/>
          </a:ln>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 name="Shape 72"/>
        <p:cNvGrpSpPr/>
        <p:nvPr/>
      </p:nvGrpSpPr>
      <p:grpSpPr>
        <a:xfrm>
          <a:off y="0" x="0"/>
          <a:ext cy="0" cx="0"/>
          <a:chOff y="0" x="0"/>
          <a:chExt cy="0" cx="0"/>
        </a:xfrm>
      </p:grpSpPr>
      <p:sp>
        <p:nvSpPr>
          <p:cNvPr id="73" name="Shape 73"/>
          <p:cNvSpPr txBox="1"/>
          <p:nvPr>
            <p:ph type="title"/>
          </p:nvPr>
        </p:nvSpPr>
        <p:spPr>
          <a:xfrm>
            <a:off y="215503" x="457200"/>
            <a:ext cy="857400" cx="8229600"/>
          </a:xfrm>
          <a:prstGeom prst="rect">
            <a:avLst/>
          </a:prstGeom>
        </p:spPr>
        <p:txBody>
          <a:bodyPr bIns="91425" rIns="91425" lIns="91425" tIns="91425" anchor="b" anchorCtr="0">
            <a:noAutofit/>
          </a:bodyPr>
          <a:lstStyle/>
          <a:p>
            <a:pPr algn="ctr" rtl="0" lvl="0">
              <a:spcBef>
                <a:spcPts val="600"/>
              </a:spcBef>
              <a:buNone/>
            </a:pPr>
            <a:r>
              <a:rPr b="0" sz="3000" lang="en">
                <a:solidFill>
                  <a:srgbClr val="1155CC"/>
                </a:solidFill>
              </a:rPr>
              <a:t>Heat stress showed no difference in rolling cultures</a:t>
            </a:r>
          </a:p>
        </p:txBody>
      </p:sp>
      <p:sp>
        <p:nvSpPr>
          <p:cNvPr id="74" name="Shape 74"/>
          <p:cNvSpPr txBox="1"/>
          <p:nvPr>
            <p:ph idx="1" type="body"/>
          </p:nvPr>
        </p:nvSpPr>
        <p:spPr>
          <a:xfrm>
            <a:off y="994575" x="457200"/>
            <a:ext cy="3725699" cx="8229600"/>
          </a:xfrm>
          <a:prstGeom prst="rect">
            <a:avLst/>
          </a:prstGeom>
        </p:spPr>
        <p:txBody>
          <a:bodyPr bIns="91425" rIns="91425" lIns="91425" tIns="91425" anchor="t" anchorCtr="0">
            <a:noAutofit/>
          </a:bodyPr>
          <a:lstStyle/>
          <a:p>
            <a:pPr algn="l" rtl="0" lvl="0" marR="0" indent="-406400" marL="457200">
              <a:lnSpc>
                <a:spcPct val="100000"/>
              </a:lnSpc>
              <a:spcBef>
                <a:spcPts val="600"/>
              </a:spcBef>
              <a:spcAft>
                <a:spcPts val="0"/>
              </a:spcAft>
              <a:buClr>
                <a:srgbClr val="222222"/>
              </a:buClr>
              <a:buSzPct val="100000"/>
              <a:buFont typeface="Arial"/>
              <a:buChar char="●"/>
            </a:pPr>
            <a:r>
              <a:rPr sz="2800" lang="en"/>
              <a:t>Standing cultures showed decreased survival in the mutant strain</a:t>
            </a:r>
          </a:p>
          <a:p>
            <a:pPr algn="l" rtl="0" lvl="0" marR="0" indent="-406400" marL="457200">
              <a:lnSpc>
                <a:spcPct val="100000"/>
              </a:lnSpc>
              <a:spcBef>
                <a:spcPts val="600"/>
              </a:spcBef>
              <a:spcAft>
                <a:spcPts val="0"/>
              </a:spcAft>
              <a:buClr>
                <a:schemeClr val="dk1"/>
              </a:buClr>
              <a:buSzPct val="100000"/>
              <a:buFont typeface="Arial"/>
              <a:buChar char="●"/>
            </a:pPr>
            <a:r>
              <a:rPr sz="2800" lang="en"/>
              <a:t>Due to discrepancy, low levels of oxygen in standing culture were suspected</a:t>
            </a:r>
          </a:p>
          <a:p>
            <a:pPr algn="l" rtl="0" lvl="0" marR="0" indent="-406400" marL="457200">
              <a:lnSpc>
                <a:spcPct val="100000"/>
              </a:lnSpc>
              <a:spcBef>
                <a:spcPts val="600"/>
              </a:spcBef>
              <a:spcAft>
                <a:spcPts val="0"/>
              </a:spcAft>
              <a:buClr>
                <a:schemeClr val="dk1"/>
              </a:buClr>
              <a:buSzPct val="100000"/>
              <a:buFont typeface="Arial"/>
              <a:buChar char="●"/>
            </a:pPr>
            <a:r>
              <a:rPr sz="2800" lang="en"/>
              <a:t>Gradual loss of oxygen was tested to prove this hypothesis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