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3" autoAdjust="0"/>
    <p:restoredTop sz="94660"/>
  </p:normalViewPr>
  <p:slideViewPr>
    <p:cSldViewPr>
      <p:cViewPr varScale="1">
        <p:scale>
          <a:sx n="110" d="100"/>
          <a:sy n="110" d="100"/>
        </p:scale>
        <p:origin x="153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71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83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53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3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99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271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7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49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78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04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4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44326-3D9B-4664-91DB-09EBC47EC28E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90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Wild Type vs. </a:t>
            </a:r>
            <a:r>
              <a:rPr lang="el-GR" sz="4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sz="4800" dirty="0" smtClean="0">
                <a:ea typeface="Cambria Math" panose="02040503050406030204" pitchFamily="18" charset="0"/>
              </a:rPr>
              <a:t>cin5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Jeffrey </a:t>
            </a:r>
            <a:r>
              <a:rPr lang="en-US" dirty="0" smtClean="0"/>
              <a:t>Crosson and William </a:t>
            </a:r>
            <a:r>
              <a:rPr lang="en-US" dirty="0" err="1" smtClean="0"/>
              <a:t>Gendron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64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Profile 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94" y="1676400"/>
            <a:ext cx="7421011" cy="480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58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334172"/>
              </p:ext>
            </p:extLst>
          </p:nvPr>
        </p:nvGraphicFramePr>
        <p:xfrm>
          <a:off x="457200" y="1600200"/>
          <a:ext cx="8297778" cy="403182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65926"/>
                <a:gridCol w="2765926"/>
                <a:gridCol w="2765926"/>
              </a:tblGrid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2100" dirty="0" smtClean="0">
                          <a:effectLst/>
                        </a:rPr>
                        <a:t>ANOVA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STRAIN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2378 (38.4%)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2034 (32.86%)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1527 (24.7%)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1198 (19.36%)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0.001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860 (13.9%)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576 (9.31%)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0.0001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460 (7.4%)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288 (4.65%)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B-H </a:t>
                      </a: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1656 (26.8%)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1177 (19.02%)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Bonferroni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228 (3.68%)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119 (1.92%)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P-value </a:t>
            </a:r>
            <a:r>
              <a:rPr lang="en-US" dirty="0" smtClean="0"/>
              <a:t>Comparison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7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NSR1 Comparison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844865"/>
              </p:ext>
            </p:extLst>
          </p:nvPr>
        </p:nvGraphicFramePr>
        <p:xfrm>
          <a:off x="1371276" y="1599454"/>
          <a:ext cx="6602736" cy="468387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792461"/>
                <a:gridCol w="1913837"/>
                <a:gridCol w="1896438"/>
              </a:tblGrid>
              <a:tr h="39103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 dirty="0">
                          <a:effectLst/>
                        </a:rPr>
                        <a:t>ANOVA</a:t>
                      </a:r>
                      <a:endParaRPr lang="en-US" sz="1500" dirty="0">
                        <a:effectLst/>
                      </a:endParaRPr>
                    </a:p>
                  </a:txBody>
                  <a:tcPr marL="77606" marR="77606" marT="77606" marB="77606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>
                          <a:effectLst/>
                        </a:rPr>
                        <a:t>WT</a:t>
                      </a:r>
                      <a:endParaRPr lang="en-US" sz="1500">
                        <a:effectLst/>
                      </a:endParaRPr>
                    </a:p>
                  </a:txBody>
                  <a:tcPr marL="77606" marR="77606" marT="77606" marB="77606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>
                          <a:effectLst/>
                        </a:rPr>
                        <a:t>STRAIN</a:t>
                      </a:r>
                      <a:endParaRPr lang="en-US" sz="1500">
                        <a:effectLst/>
                      </a:endParaRPr>
                    </a:p>
                  </a:txBody>
                  <a:tcPr marL="77606" marR="77606" marT="77606" marB="77606"/>
                </a:tc>
              </a:tr>
              <a:tr h="39103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>
                          <a:effectLst/>
                        </a:rPr>
                        <a:t>Unadjusted</a:t>
                      </a:r>
                      <a:endParaRPr lang="en-US" sz="1500">
                        <a:effectLst/>
                      </a:endParaRPr>
                    </a:p>
                  </a:txBody>
                  <a:tcPr marL="77606" marR="77606" marT="77606" marB="77606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>
                          <a:effectLst/>
                        </a:rPr>
                        <a:t>0.000000014</a:t>
                      </a:r>
                      <a:endParaRPr lang="en-US" sz="1500">
                        <a:effectLst/>
                      </a:endParaRPr>
                    </a:p>
                  </a:txBody>
                  <a:tcPr marL="77606" marR="77606" marT="77606" marB="77606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500">
                          <a:effectLst/>
                        </a:rPr>
                        <a:t> </a:t>
                      </a:r>
                    </a:p>
                  </a:txBody>
                  <a:tcPr marL="77606" marR="77606" marT="77606" marB="77606"/>
                </a:tc>
              </a:tr>
              <a:tr h="39103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>
                          <a:effectLst/>
                        </a:rPr>
                        <a:t>Bonferroni-corrected</a:t>
                      </a:r>
                      <a:endParaRPr lang="en-US" sz="1500">
                        <a:effectLst/>
                      </a:endParaRPr>
                    </a:p>
                  </a:txBody>
                  <a:tcPr marL="77606" marR="77606" marT="77606" marB="77606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>
                          <a:effectLst/>
                        </a:rPr>
                        <a:t>0.000089</a:t>
                      </a:r>
                      <a:endParaRPr lang="en-US" sz="1500">
                        <a:effectLst/>
                      </a:endParaRPr>
                    </a:p>
                  </a:txBody>
                  <a:tcPr marL="77606" marR="77606" marT="77606" marB="77606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500">
                          <a:effectLst/>
                        </a:rPr>
                        <a:t> </a:t>
                      </a:r>
                    </a:p>
                  </a:txBody>
                  <a:tcPr marL="77606" marR="77606" marT="77606" marB="77606"/>
                </a:tc>
              </a:tr>
              <a:tr h="39103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>
                          <a:effectLst/>
                        </a:rPr>
                        <a:t>B&amp;H-corrected</a:t>
                      </a:r>
                      <a:endParaRPr lang="en-US" sz="1500">
                        <a:effectLst/>
                      </a:endParaRPr>
                    </a:p>
                  </a:txBody>
                  <a:tcPr marL="77606" marR="77606" marT="77606" marB="77606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>
                          <a:effectLst/>
                        </a:rPr>
                        <a:t>0.011</a:t>
                      </a:r>
                      <a:endParaRPr lang="en-US" sz="1500">
                        <a:effectLst/>
                      </a:endParaRPr>
                    </a:p>
                  </a:txBody>
                  <a:tcPr marL="77606" marR="77606" marT="77606" marB="77606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500">
                          <a:effectLst/>
                        </a:rPr>
                        <a:t> </a:t>
                      </a:r>
                    </a:p>
                  </a:txBody>
                  <a:tcPr marL="77606" marR="77606" marT="77606" marB="77606"/>
                </a:tc>
              </a:tr>
              <a:tr h="62394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500" u="none" strike="noStrike">
                          <a:effectLst/>
                        </a:rPr>
                        <a:t>Average log fold change at t = 15</a:t>
                      </a:r>
                      <a:endParaRPr lang="da-DK" sz="1500">
                        <a:effectLst/>
                      </a:endParaRPr>
                    </a:p>
                  </a:txBody>
                  <a:tcPr marL="77606" marR="77606" marT="77606" marB="77606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>
                          <a:effectLst/>
                        </a:rPr>
                        <a:t>3.07</a:t>
                      </a:r>
                      <a:endParaRPr lang="en-US" sz="1500">
                        <a:effectLst/>
                      </a:endParaRPr>
                    </a:p>
                  </a:txBody>
                  <a:tcPr marL="77606" marR="77606" marT="77606" marB="77606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500">
                          <a:effectLst/>
                        </a:rPr>
                        <a:t> </a:t>
                      </a:r>
                    </a:p>
                  </a:txBody>
                  <a:tcPr marL="77606" marR="77606" marT="77606" marB="77606"/>
                </a:tc>
              </a:tr>
              <a:tr h="62394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500" u="none" strike="noStrike">
                          <a:effectLst/>
                        </a:rPr>
                        <a:t>Average log fold change at t = 30</a:t>
                      </a:r>
                      <a:endParaRPr lang="da-DK" sz="1500">
                        <a:effectLst/>
                      </a:endParaRPr>
                    </a:p>
                  </a:txBody>
                  <a:tcPr marL="77606" marR="77606" marT="77606" marB="77606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>
                          <a:effectLst/>
                        </a:rPr>
                        <a:t>3.39</a:t>
                      </a:r>
                      <a:endParaRPr lang="en-US" sz="1500">
                        <a:effectLst/>
                      </a:endParaRPr>
                    </a:p>
                  </a:txBody>
                  <a:tcPr marL="77606" marR="77606" marT="77606" marB="77606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500">
                          <a:effectLst/>
                        </a:rPr>
                        <a:t> </a:t>
                      </a:r>
                    </a:p>
                  </a:txBody>
                  <a:tcPr marL="77606" marR="77606" marT="77606" marB="77606"/>
                </a:tc>
              </a:tr>
              <a:tr h="62394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500" u="none" strike="noStrike">
                          <a:effectLst/>
                        </a:rPr>
                        <a:t>Average log fold change at t = 60</a:t>
                      </a:r>
                      <a:endParaRPr lang="da-DK" sz="1500">
                        <a:effectLst/>
                      </a:endParaRPr>
                    </a:p>
                  </a:txBody>
                  <a:tcPr marL="77606" marR="77606" marT="77606" marB="77606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>
                          <a:effectLst/>
                        </a:rPr>
                        <a:t>3.41</a:t>
                      </a:r>
                      <a:endParaRPr lang="en-US" sz="1500">
                        <a:effectLst/>
                      </a:endParaRPr>
                    </a:p>
                  </a:txBody>
                  <a:tcPr marL="77606" marR="77606" marT="77606" marB="77606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500">
                          <a:effectLst/>
                        </a:rPr>
                        <a:t> </a:t>
                      </a:r>
                    </a:p>
                  </a:txBody>
                  <a:tcPr marL="77606" marR="77606" marT="77606" marB="77606"/>
                </a:tc>
              </a:tr>
              <a:tr h="62394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500" u="none" strike="noStrike">
                          <a:effectLst/>
                        </a:rPr>
                        <a:t>Average log fold change at t = 90</a:t>
                      </a:r>
                      <a:endParaRPr lang="da-DK" sz="1500">
                        <a:effectLst/>
                      </a:endParaRPr>
                    </a:p>
                  </a:txBody>
                  <a:tcPr marL="77606" marR="77606" marT="77606" marB="77606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>
                          <a:effectLst/>
                        </a:rPr>
                        <a:t>-1.41</a:t>
                      </a:r>
                      <a:endParaRPr lang="en-US" sz="1500">
                        <a:effectLst/>
                      </a:endParaRPr>
                    </a:p>
                  </a:txBody>
                  <a:tcPr marL="77606" marR="77606" marT="77606" marB="77606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500">
                          <a:effectLst/>
                        </a:rPr>
                        <a:t> </a:t>
                      </a:r>
                    </a:p>
                  </a:txBody>
                  <a:tcPr marL="77606" marR="77606" marT="77606" marB="77606"/>
                </a:tc>
              </a:tr>
              <a:tr h="62394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500" u="none" strike="noStrike" dirty="0">
                          <a:effectLst/>
                        </a:rPr>
                        <a:t>Average log fold change at t = 120</a:t>
                      </a:r>
                      <a:endParaRPr lang="da-DK" sz="1500" dirty="0">
                        <a:effectLst/>
                      </a:endParaRPr>
                    </a:p>
                  </a:txBody>
                  <a:tcPr marL="77606" marR="77606" marT="77606" marB="77606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>
                          <a:effectLst/>
                        </a:rPr>
                        <a:t>-0.57</a:t>
                      </a:r>
                      <a:endParaRPr lang="en-US" sz="1500">
                        <a:effectLst/>
                      </a:endParaRPr>
                    </a:p>
                  </a:txBody>
                  <a:tcPr marL="77606" marR="77606" marT="77606" marB="77606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500" dirty="0">
                          <a:effectLst/>
                        </a:rPr>
                        <a:t> </a:t>
                      </a:r>
                    </a:p>
                  </a:txBody>
                  <a:tcPr marL="77606" marR="77606" marT="77606" marB="77606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71600" y="1600200"/>
            <a:ext cx="10250024" cy="46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544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Profiles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363" y="1752600"/>
            <a:ext cx="6611273" cy="459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252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Profile 45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00200"/>
            <a:ext cx="7449590" cy="484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946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Profile 22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58" y="1600200"/>
            <a:ext cx="7411484" cy="48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208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Profile 9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68" y="1676400"/>
            <a:ext cx="7440063" cy="481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719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Profile 28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42" y="1676400"/>
            <a:ext cx="7459116" cy="482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561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Profile 48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05" y="1676400"/>
            <a:ext cx="7449590" cy="482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662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155</Words>
  <Application>Microsoft Office PowerPoint</Application>
  <PresentationFormat>On-screen Show (4:3)</PresentationFormat>
  <Paragraphs>59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Cambria Math</vt:lpstr>
      <vt:lpstr>Times New Roman</vt:lpstr>
      <vt:lpstr>Office Theme</vt:lpstr>
      <vt:lpstr>Wild Type vs. Δcin5</vt:lpstr>
      <vt:lpstr>P-value Comparison</vt:lpstr>
      <vt:lpstr>NSR1 Comparison</vt:lpstr>
      <vt:lpstr>All Profiles</vt:lpstr>
      <vt:lpstr>Profile 45</vt:lpstr>
      <vt:lpstr>Profile 22</vt:lpstr>
      <vt:lpstr>Profile 9</vt:lpstr>
      <vt:lpstr>Profile 28</vt:lpstr>
      <vt:lpstr>Profile 48</vt:lpstr>
      <vt:lpstr>Profile 0</vt:lpstr>
    </vt:vector>
  </TitlesOfParts>
  <Company>Loyola Marymount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 D. Dahlquist</dc:creator>
  <cp:lastModifiedBy>Jeff Crosson</cp:lastModifiedBy>
  <cp:revision>7</cp:revision>
  <dcterms:created xsi:type="dcterms:W3CDTF">2015-03-26T07:22:14Z</dcterms:created>
  <dcterms:modified xsi:type="dcterms:W3CDTF">2015-04-08T03:40:52Z</dcterms:modified>
</cp:coreProperties>
</file>