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4" r:id="rId1"/>
  </p:sldMasterIdLst>
  <p:notesMasterIdLst>
    <p:notesMasterId r:id="rId13"/>
  </p:notesMasterIdLst>
  <p:sldIdLst>
    <p:sldId id="256" r:id="rId2"/>
    <p:sldId id="266" r:id="rId3"/>
    <p:sldId id="257" r:id="rId4"/>
    <p:sldId id="258" r:id="rId5"/>
    <p:sldId id="265" r:id="rId6"/>
    <p:sldId id="262" r:id="rId7"/>
    <p:sldId id="263" r:id="rId8"/>
    <p:sldId id="264" r:id="rId9"/>
    <p:sldId id="260" r:id="rId10"/>
    <p:sldId id="267"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9" autoAdjust="0"/>
    <p:restoredTop sz="70508" autoAdjust="0"/>
  </p:normalViewPr>
  <p:slideViewPr>
    <p:cSldViewPr snapToGrid="0" snapToObjects="1">
      <p:cViewPr>
        <p:scale>
          <a:sx n="72" d="100"/>
          <a:sy n="72" d="100"/>
        </p:scale>
        <p:origin x="-2200" y="-80"/>
      </p:cViewPr>
      <p:guideLst>
        <p:guide orient="horz" pos="2160"/>
        <p:guide pos="2880"/>
      </p:guideLst>
    </p:cSldViewPr>
  </p:slideViewPr>
  <p:notesTextViewPr>
    <p:cViewPr>
      <p:scale>
        <a:sx n="100" d="100"/>
        <a:sy n="100" d="100"/>
      </p:scale>
      <p:origin x="0" y="432"/>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15E8E-7BC8-5049-9F65-36250CB2DE50}" type="datetimeFigureOut">
              <a:rPr lang="en-US" smtClean="0"/>
              <a:t>12/12/11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442F99-53F4-1045-B477-8CB3A31119D4}" type="slidenum">
              <a:rPr lang="en-US" smtClean="0"/>
              <a:t>‹#›</a:t>
            </a:fld>
            <a:endParaRPr lang="en-US"/>
          </a:p>
        </p:txBody>
      </p:sp>
    </p:spTree>
    <p:extLst>
      <p:ext uri="{BB962C8B-B14F-4D97-AF65-F5344CB8AC3E}">
        <p14:creationId xmlns:p14="http://schemas.microsoft.com/office/powerpoint/2010/main" val="3359242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nature.com/nature/journal/v457/n7232/full/457971a.html%23B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 my name is Pei and this is PJ. Today we will be presenting an innovative concept called travelling-wave nuclear magnetic resonance.</a:t>
            </a:r>
          </a:p>
        </p:txBody>
      </p:sp>
      <p:sp>
        <p:nvSpPr>
          <p:cNvPr id="4" name="Slide Number Placeholder 3"/>
          <p:cNvSpPr>
            <a:spLocks noGrp="1"/>
          </p:cNvSpPr>
          <p:nvPr>
            <p:ph type="sldNum" sz="quarter" idx="10"/>
          </p:nvPr>
        </p:nvSpPr>
        <p:spPr/>
        <p:txBody>
          <a:bodyPr/>
          <a:lstStyle/>
          <a:p>
            <a:fld id="{B3442F99-53F4-1045-B477-8CB3A31119D4}" type="slidenum">
              <a:rPr lang="en-US" smtClean="0"/>
              <a:t>1</a:t>
            </a:fld>
            <a:endParaRPr lang="en-US"/>
          </a:p>
        </p:txBody>
      </p:sp>
    </p:spTree>
    <p:extLst>
      <p:ext uri="{BB962C8B-B14F-4D97-AF65-F5344CB8AC3E}">
        <p14:creationId xmlns:p14="http://schemas.microsoft.com/office/powerpoint/2010/main" val="1353618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 way to improve signal</a:t>
            </a:r>
            <a:r>
              <a:rPr lang="en-US" baseline="0" dirty="0" smtClean="0"/>
              <a:t> homogeneity in traditional MRI</a:t>
            </a:r>
          </a:p>
          <a:p>
            <a:r>
              <a:rPr lang="en-US" dirty="0" smtClean="0"/>
              <a:t>Until now, methods for moderating the effect of RF inhomogeneity at high magnetic-field strengths have generally focused on using multiple RF coils in parallel</a:t>
            </a:r>
            <a:r>
              <a:rPr lang="en-US" baseline="30000" dirty="0" smtClean="0">
                <a:hlinkClick r:id="rId3"/>
              </a:rPr>
              <a:t>3</a:t>
            </a:r>
            <a:r>
              <a:rPr lang="en-US" dirty="0" smtClean="0"/>
              <a:t> for signal excitation. Although this approach shows promise, it is complex and expensive because it requires duplication of costly RF amplifiers and other circuitry.</a:t>
            </a:r>
            <a:endParaRPr lang="en-US" dirty="0" smtClean="0"/>
          </a:p>
          <a:p>
            <a:endParaRPr lang="en-US" dirty="0" smtClean="0"/>
          </a:p>
          <a:p>
            <a:r>
              <a:rPr lang="en-US" dirty="0" smtClean="0"/>
              <a:t>Wave</a:t>
            </a:r>
            <a:r>
              <a:rPr lang="en-US" baseline="0" dirty="0" smtClean="0"/>
              <a:t> impedance matching problem in travelling wave MRI</a:t>
            </a:r>
            <a:endParaRPr lang="en-US" dirty="0" smtClean="0"/>
          </a:p>
          <a:p>
            <a:r>
              <a:rPr lang="en-US" dirty="0" smtClean="0"/>
              <a:t>To reap the benefits of the travelling-wave approach, it is important to minimize the reflection and refraction of radio waves that can occur at boundaries between regions of different wave impedance, such as tissue and air. Brunner </a:t>
            </a:r>
            <a:r>
              <a:rPr lang="en-US" i="1" dirty="0" smtClean="0"/>
              <a:t>et al</a:t>
            </a:r>
            <a:r>
              <a:rPr lang="en-US" dirty="0" smtClean="0"/>
              <a:t>. demonstrate the problems that arise from these effects, but also introduce potential solutions, including the use of wave-impedance matching and absorbers. These involve positioning materials with appropriate electrical properties in the bore of the scanner near to the subject.</a:t>
            </a:r>
            <a:endParaRPr lang="en-US" dirty="0" smtClean="0"/>
          </a:p>
          <a:p>
            <a:endParaRPr lang="en-US" dirty="0" smtClean="0"/>
          </a:p>
          <a:p>
            <a:r>
              <a:rPr lang="en-US" dirty="0" smtClean="0"/>
              <a:t>Noise sensitivity</a:t>
            </a:r>
            <a:r>
              <a:rPr lang="en-US" baseline="0" dirty="0" smtClean="0"/>
              <a:t> problem in </a:t>
            </a:r>
            <a:r>
              <a:rPr lang="en-US" baseline="0" smtClean="0"/>
              <a:t>travelling wave MRI</a:t>
            </a:r>
            <a:endParaRPr lang="en-US" dirty="0" smtClean="0"/>
          </a:p>
          <a:p>
            <a:r>
              <a:rPr lang="en-US" dirty="0" smtClean="0"/>
              <a:t>One potential disadvantage of using the travelling-wave approach for signal detection is that of increased noise pick-up compared with the conventional approach, because the antenna is sensitive to resistive noise sources, such as tissue, or wave absorbers, positioned anywhere in the far field. The high premium placed on the signal-to-noise ratio in MRI means that the optimal technique may involve using the travelling-wave approach for signal excitation and multiple conventional coils for signal detection</a:t>
            </a:r>
            <a:endParaRPr lang="en-US" dirty="0" smtClean="0"/>
          </a:p>
          <a:p>
            <a:endParaRPr lang="en-US" dirty="0" smtClean="0"/>
          </a:p>
          <a:p>
            <a:r>
              <a:rPr lang="en-US" dirty="0" smtClean="0"/>
              <a:t>What’s </a:t>
            </a:r>
            <a:r>
              <a:rPr lang="en-US" dirty="0" smtClean="0"/>
              <a:t>been</a:t>
            </a:r>
            <a:r>
              <a:rPr lang="en-US" baseline="0" dirty="0" smtClean="0"/>
              <a:t> done since </a:t>
            </a:r>
            <a:r>
              <a:rPr lang="en-US" baseline="0" dirty="0" smtClean="0"/>
              <a:t>2009</a:t>
            </a:r>
            <a:endParaRPr lang="en-US" dirty="0" smtClean="0"/>
          </a:p>
          <a:p>
            <a:endParaRPr lang="en-US" dirty="0" smtClean="0"/>
          </a:p>
          <a:p>
            <a:r>
              <a:rPr lang="en-US" dirty="0" smtClean="0"/>
              <a:t>“Cut-off</a:t>
            </a:r>
            <a:r>
              <a:rPr lang="en-US" baseline="0" dirty="0" smtClean="0"/>
              <a:t> free” travelling wave NMR </a:t>
            </a:r>
            <a:r>
              <a:rPr lang="en-US" dirty="0" smtClean="0"/>
              <a:t>Using a central conductor in the waveguide and thereby converting it to a transmission line (TL), which has no cutoff frequency.</a:t>
            </a:r>
          </a:p>
          <a:p>
            <a:endParaRPr lang="en-US" dirty="0"/>
          </a:p>
        </p:txBody>
      </p:sp>
      <p:sp>
        <p:nvSpPr>
          <p:cNvPr id="4" name="Slide Number Placeholder 3"/>
          <p:cNvSpPr>
            <a:spLocks noGrp="1"/>
          </p:cNvSpPr>
          <p:nvPr>
            <p:ph type="sldNum" sz="quarter" idx="10"/>
          </p:nvPr>
        </p:nvSpPr>
        <p:spPr/>
        <p:txBody>
          <a:bodyPr/>
          <a:lstStyle/>
          <a:p>
            <a:fld id="{B3442F99-53F4-1045-B477-8CB3A31119D4}" type="slidenum">
              <a:rPr lang="en-US" smtClean="0"/>
              <a:t>10</a:t>
            </a:fld>
            <a:endParaRPr lang="en-US"/>
          </a:p>
        </p:txBody>
      </p:sp>
    </p:spTree>
    <p:extLst>
      <p:ext uri="{BB962C8B-B14F-4D97-AF65-F5344CB8AC3E}">
        <p14:creationId xmlns:p14="http://schemas.microsoft.com/office/powerpoint/2010/main" val="1481510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7T expensive!; modifying existing</a:t>
            </a:r>
            <a:r>
              <a:rPr lang="en-US" baseline="0" dirty="0" smtClean="0"/>
              <a:t> systems also may not so easy?</a:t>
            </a:r>
            <a:endParaRPr lang="en-US" dirty="0" smtClean="0"/>
          </a:p>
          <a:p>
            <a:endParaRPr lang="en-US" dirty="0" smtClean="0"/>
          </a:p>
          <a:p>
            <a:r>
              <a:rPr lang="en-US" dirty="0" smtClean="0"/>
              <a:t>Cutoff eliminated</a:t>
            </a:r>
            <a:r>
              <a:rPr lang="en-US" baseline="0" dirty="0" smtClean="0"/>
              <a:t> by inserting a central conductor in the waveguide and converting it into a parallel plate transmission line with no cutoff frequency.</a:t>
            </a:r>
          </a:p>
          <a:p>
            <a:endParaRPr lang="en-US" baseline="0" dirty="0" smtClean="0"/>
          </a:p>
          <a:p>
            <a:r>
              <a:rPr lang="en-US" baseline="0" dirty="0" smtClean="0"/>
              <a:t>Significant RF attenuation is expected to occur along the full length of a human body.  </a:t>
            </a:r>
          </a:p>
          <a:p>
            <a:r>
              <a:rPr lang="en-US" baseline="0" dirty="0" smtClean="0"/>
              <a:t>Question! </a:t>
            </a:r>
            <a:r>
              <a:rPr lang="en-US" baseline="0" dirty="0" err="1" smtClean="0"/>
              <a:t>Simulatiions</a:t>
            </a:r>
            <a:r>
              <a:rPr lang="en-US" baseline="0" dirty="0" smtClean="0"/>
              <a:t> showed that the body will absorb approximately 90% of the RF power coupled into the waveguide and thus only 10% makes it to the antenna.  Shorter and slimmer subjects or a wider bore can help with this problem</a:t>
            </a:r>
          </a:p>
          <a:p>
            <a:endParaRPr lang="en-US" baseline="0" dirty="0" smtClean="0"/>
          </a:p>
          <a:p>
            <a:r>
              <a:rPr lang="en-US" baseline="0" dirty="0" smtClean="0"/>
              <a:t>Absorber </a:t>
            </a:r>
            <a:r>
              <a:rPr lang="en-US" baseline="0" dirty="0" err="1" smtClean="0"/>
              <a:t>losses</a:t>
            </a:r>
            <a:r>
              <a:rPr lang="en-US" baseline="0" dirty="0" err="1" smtClean="0">
                <a:sym typeface="Wingdings"/>
              </a:rPr>
              <a:t>increase</a:t>
            </a:r>
            <a:r>
              <a:rPr lang="en-US" baseline="0" dirty="0" smtClean="0">
                <a:sym typeface="Wingdings"/>
              </a:rPr>
              <a:t> higher driving power</a:t>
            </a:r>
          </a:p>
          <a:p>
            <a:endParaRPr lang="en-US" baseline="0" dirty="0" smtClean="0">
              <a:sym typeface="Wingdings"/>
            </a:endParaRPr>
          </a:p>
          <a:p>
            <a:r>
              <a:rPr lang="en-US" baseline="0" dirty="0" smtClean="0">
                <a:sym typeface="Wingdings"/>
              </a:rPr>
              <a:t>Well they point out that use of propagating waves replaces exposure to strong, short-range electric fields that come from the probes in near-field coupling.</a:t>
            </a:r>
            <a:endParaRPr lang="en-US" dirty="0"/>
          </a:p>
        </p:txBody>
      </p:sp>
      <p:sp>
        <p:nvSpPr>
          <p:cNvPr id="4" name="Slide Number Placeholder 3"/>
          <p:cNvSpPr>
            <a:spLocks noGrp="1"/>
          </p:cNvSpPr>
          <p:nvPr>
            <p:ph type="sldNum" sz="quarter" idx="10"/>
          </p:nvPr>
        </p:nvSpPr>
        <p:spPr/>
        <p:txBody>
          <a:bodyPr/>
          <a:lstStyle/>
          <a:p>
            <a:fld id="{B3442F99-53F4-1045-B477-8CB3A31119D4}" type="slidenum">
              <a:rPr lang="en-US" smtClean="0"/>
              <a:t>11</a:t>
            </a:fld>
            <a:endParaRPr lang="en-US"/>
          </a:p>
        </p:txBody>
      </p:sp>
    </p:spTree>
    <p:extLst>
      <p:ext uri="{BB962C8B-B14F-4D97-AF65-F5344CB8AC3E}">
        <p14:creationId xmlns:p14="http://schemas.microsoft.com/office/powerpoint/2010/main" val="170710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I’d like to briefly go over the basics of NMR.  NMR stands for nuclear magnetic resonance.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Hydrogen atoms or protons, which are abundant in the human body, will randomly spin (or </a:t>
            </a:r>
            <a:r>
              <a:rPr lang="en-US" baseline="0" dirty="0" err="1" smtClean="0"/>
              <a:t>precess</a:t>
            </a:r>
            <a:r>
              <a:rPr lang="en-US" baseline="0" dirty="0" smtClean="0"/>
              <a:t>) while in their natural state.  However, when an external magnetic field is applied, the magnetic dipoles of the nuclei will line up either parallel or antiparallel to the applied field and result in a net internal magnetic field in the direction of the applied external field.  In the picture shown, imagine a field B applied vertically, on the z-axis.  The red and yellow arrow represents the net magnetization vector.  Now when a RF signal is applied to perturb this alignment, say for example, off-axis by 90 degrees, the nuclei will </a:t>
            </a:r>
            <a:r>
              <a:rPr lang="en-US" baseline="0" dirty="0" err="1" smtClean="0"/>
              <a:t>precess</a:t>
            </a:r>
            <a:r>
              <a:rPr lang="en-US" baseline="0" dirty="0" smtClean="0"/>
              <a:t> off-axis relative to the axis of alignment.  When the RF signal is turned off, the </a:t>
            </a:r>
            <a:r>
              <a:rPr lang="en-US" baseline="0" dirty="0" err="1" smtClean="0"/>
              <a:t>precessing</a:t>
            </a:r>
            <a:r>
              <a:rPr lang="en-US" baseline="0" dirty="0" smtClean="0"/>
              <a:t> nuclei will “relax” back towards the axis of alignment, giving off RF signals.</a:t>
            </a:r>
          </a:p>
        </p:txBody>
      </p:sp>
      <p:sp>
        <p:nvSpPr>
          <p:cNvPr id="4" name="Slide Number Placeholder 3"/>
          <p:cNvSpPr>
            <a:spLocks noGrp="1"/>
          </p:cNvSpPr>
          <p:nvPr>
            <p:ph type="sldNum" sz="quarter" idx="10"/>
          </p:nvPr>
        </p:nvSpPr>
        <p:spPr/>
        <p:txBody>
          <a:bodyPr/>
          <a:lstStyle/>
          <a:p>
            <a:fld id="{B3442F99-53F4-1045-B477-8CB3A31119D4}" type="slidenum">
              <a:rPr lang="en-US" smtClean="0"/>
              <a:t>2</a:t>
            </a:fld>
            <a:endParaRPr lang="en-US"/>
          </a:p>
        </p:txBody>
      </p:sp>
    </p:spTree>
    <p:extLst>
      <p:ext uri="{BB962C8B-B14F-4D97-AF65-F5344CB8AC3E}">
        <p14:creationId xmlns:p14="http://schemas.microsoft.com/office/powerpoint/2010/main" val="353851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for an overview of MRI:</a:t>
            </a:r>
          </a:p>
          <a:p>
            <a:r>
              <a:rPr lang="en-US" baseline="0" dirty="0" smtClean="0"/>
              <a:t>MRI, or magnetic resonance imaging, is just nuclear magnetic resonance applied to imaging!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an MRI scan, there are three important components.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there is a strong superconducting magnet that aligns the protons along the axis of the body.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Separate magnetic field gradients are also applied along each axis to give three dimensional spatial information.  This is important to the imaging part of MRI.</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is one set of coils around the bore of the magnet that transmits RF pulses to knock the hydrogen atoms out of alignment.  The required RF resonance frequency for this depends on the tissue being imaged and the strength of the magnetic field.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second set of coils sit very close to the subject and detect RF signals given off by the perturbed protons via Faraday induction.</a:t>
            </a:r>
            <a:endParaRPr lang="en-US" dirty="0" smtClean="0"/>
          </a:p>
        </p:txBody>
      </p:sp>
      <p:sp>
        <p:nvSpPr>
          <p:cNvPr id="4" name="Slide Number Placeholder 3"/>
          <p:cNvSpPr>
            <a:spLocks noGrp="1"/>
          </p:cNvSpPr>
          <p:nvPr>
            <p:ph type="sldNum" sz="quarter" idx="10"/>
          </p:nvPr>
        </p:nvSpPr>
        <p:spPr/>
        <p:txBody>
          <a:bodyPr/>
          <a:lstStyle/>
          <a:p>
            <a:fld id="{B3442F99-53F4-1045-B477-8CB3A31119D4}" type="slidenum">
              <a:rPr lang="en-US" smtClean="0"/>
              <a:t>3</a:t>
            </a:fld>
            <a:endParaRPr lang="en-US"/>
          </a:p>
        </p:txBody>
      </p:sp>
    </p:spTree>
    <p:extLst>
      <p:ext uri="{BB962C8B-B14F-4D97-AF65-F5344CB8AC3E}">
        <p14:creationId xmlns:p14="http://schemas.microsoft.com/office/powerpoint/2010/main" val="368714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now for the limitations of traditional MRI that are supposedly</a:t>
            </a:r>
            <a:r>
              <a:rPr lang="en-US" baseline="0" dirty="0" smtClean="0"/>
              <a:t> improved by the travelling wave system:</a:t>
            </a:r>
            <a:endParaRPr lang="en-US" dirty="0" smtClean="0"/>
          </a:p>
          <a:p>
            <a:r>
              <a:rPr lang="en-US" dirty="0" smtClean="0"/>
              <a:t>First, like I said earlier, traditional</a:t>
            </a:r>
            <a:r>
              <a:rPr lang="en-US" baseline="0" dirty="0" smtClean="0"/>
              <a:t> MRI is based upon near-field coupling and Faraday induction in RF resonators that must be in close proximity to the sample.  This means that there is not a lot of extra space surrounding an imaging subject, which in humans results in many cases of claustrophobia.  Also, MRI machines are extremely loud, and the clunking noise can be pretty unsettling.</a:t>
            </a:r>
          </a:p>
          <a:p>
            <a:endParaRPr lang="en-US" baseline="0" dirty="0" smtClean="0"/>
          </a:p>
          <a:p>
            <a:r>
              <a:rPr lang="en-US" dirty="0" smtClean="0"/>
              <a:t>Secondly,</a:t>
            </a:r>
            <a:r>
              <a:rPr lang="en-US" baseline="0" dirty="0" smtClean="0"/>
              <a:t> in a traditional MRI system, stationary RF fields are used to excite NMR.  At field strengths of 1.5 or 3 T, image uniformity is pretty good.  However, when you get to the strength level of modern wide-bore systems of 7 or 9 </a:t>
            </a:r>
            <a:r>
              <a:rPr lang="en-US" baseline="0" dirty="0" err="1" smtClean="0"/>
              <a:t>Teslas</a:t>
            </a:r>
            <a:r>
              <a:rPr lang="en-US" baseline="0" dirty="0" smtClean="0"/>
              <a:t>, image uniformity decreases.  But, high field systems are desired because they generally provide improved SNR and spatial resolution.</a:t>
            </a:r>
          </a:p>
          <a:p>
            <a:endParaRPr lang="en-US" baseline="0" dirty="0" smtClean="0"/>
          </a:p>
          <a:p>
            <a:r>
              <a:rPr lang="en-US" baseline="0" dirty="0" smtClean="0"/>
              <a:t>The reason for greater non-uniformity with increased field strength can be seen in this chart.  Higher field strength increases the RF resonance frequency required to perturb protons.  Thus, the corresponding wavelength of RF signal decreases.  At 1.5 tesla, the corresponding signal wavelength is 70 cm.  This is well above the </a:t>
            </a:r>
            <a:r>
              <a:rPr lang="en-US" baseline="0" dirty="0" err="1" smtClean="0"/>
              <a:t>lengthscale</a:t>
            </a:r>
            <a:r>
              <a:rPr lang="en-US" baseline="0" dirty="0" smtClean="0"/>
              <a:t> of say, a human head if you imagine that length of the cavity in image A is 70 cm and a head is being imaged at the center of the standing wave.  On the other hand, at 7.4 </a:t>
            </a:r>
            <a:r>
              <a:rPr lang="en-US" baseline="0" dirty="0" err="1" smtClean="0"/>
              <a:t>teslas</a:t>
            </a:r>
            <a:r>
              <a:rPr lang="en-US" baseline="0" dirty="0" smtClean="0"/>
              <a:t>, the corresponding signal wavelength goes to about 12 cm.  This is roughly the </a:t>
            </a:r>
            <a:r>
              <a:rPr lang="en-US" baseline="0" dirty="0" err="1" smtClean="0"/>
              <a:t>lengthscale</a:t>
            </a:r>
            <a:r>
              <a:rPr lang="en-US" baseline="0" dirty="0" smtClean="0"/>
              <a:t> of a human head. Now there will be clear edge effects because the standing wavelength is equal to or less than the </a:t>
            </a:r>
            <a:r>
              <a:rPr lang="en-US" baseline="0" dirty="0" err="1" smtClean="0"/>
              <a:t>lengthscale</a:t>
            </a:r>
            <a:r>
              <a:rPr lang="en-US" baseline="0" dirty="0" smtClean="0"/>
              <a:t> of the tissue of interest!</a:t>
            </a:r>
          </a:p>
        </p:txBody>
      </p:sp>
      <p:sp>
        <p:nvSpPr>
          <p:cNvPr id="4" name="Slide Number Placeholder 3"/>
          <p:cNvSpPr>
            <a:spLocks noGrp="1"/>
          </p:cNvSpPr>
          <p:nvPr>
            <p:ph type="sldNum" sz="quarter" idx="10"/>
          </p:nvPr>
        </p:nvSpPr>
        <p:spPr/>
        <p:txBody>
          <a:bodyPr/>
          <a:lstStyle/>
          <a:p>
            <a:fld id="{B3442F99-53F4-1045-B477-8CB3A31119D4}" type="slidenum">
              <a:rPr lang="en-US" smtClean="0"/>
              <a:t>4</a:t>
            </a:fld>
            <a:endParaRPr lang="en-US"/>
          </a:p>
        </p:txBody>
      </p:sp>
    </p:spTree>
    <p:extLst>
      <p:ext uri="{BB962C8B-B14F-4D97-AF65-F5344CB8AC3E}">
        <p14:creationId xmlns:p14="http://schemas.microsoft.com/office/powerpoint/2010/main" val="195751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to review, traditional NMR implementations rely on close coupling between the signal detector and the object under investigation.  </a:t>
            </a:r>
            <a:r>
              <a:rPr lang="en-US" dirty="0" smtClean="0"/>
              <a:t>What Brunner and his colleagues presented in this</a:t>
            </a:r>
            <a:r>
              <a:rPr lang="en-US" baseline="0" dirty="0" smtClean="0"/>
              <a:t> paper is that NMR can also be excited and detected at longer distances of up to a couple of meters by relying on travelling radio-frequency waves sent and received by an antenna.</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The modified system improves on both the space issue and the uniformity issue in traditional MRI using high fields..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RF coils were removed entirely and a conductive lining was added to the bore of the magnet as a waveguide for travelling RF waves. An antenna for transmitting and receiving signals was placed at one end of the bore.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of course</a:t>
            </a:r>
            <a:r>
              <a:rPr lang="en-US" baseline="0" dirty="0" smtClean="0"/>
              <a:t> this new system has its own limitations: c</a:t>
            </a:r>
            <a:r>
              <a:rPr lang="en-US" dirty="0" smtClean="0"/>
              <a:t>onductive</a:t>
            </a:r>
            <a:r>
              <a:rPr lang="en-US" baseline="0" dirty="0" smtClean="0"/>
              <a:t> surfaces surrounding a sample will admit travelling waves of frequencies higher than some cut-off frequency that is roughly inversely proportional to the bore width.  So they needed the bore of the main magnet to be big enough to be less than the required resonance frequency of the system, which was accomplished with a 7 tesla magnet with bore of 58 cm.  The cut-off frequency in this case was just under the required </a:t>
            </a:r>
            <a:r>
              <a:rPr lang="en-US" baseline="0" smtClean="0"/>
              <a:t>resonance frequency of about 300 MHz</a:t>
            </a:r>
            <a:endParaRPr lang="en-US" dirty="0" smtClean="0"/>
          </a:p>
          <a:p>
            <a:endParaRPr lang="en-US" baseline="0" dirty="0" smtClean="0"/>
          </a:p>
          <a:p>
            <a:endParaRPr lang="en-US" baseline="0" dirty="0" smtClean="0"/>
          </a:p>
          <a:p>
            <a:r>
              <a:rPr lang="en-US" baseline="0" dirty="0" smtClean="0"/>
              <a:t>Extra notes: </a:t>
            </a:r>
          </a:p>
          <a:p>
            <a:endParaRPr lang="en-US" baseline="0" dirty="0" smtClean="0"/>
          </a:p>
          <a:p>
            <a:r>
              <a:rPr lang="en-US" baseline="0" dirty="0" smtClean="0"/>
              <a:t>With just air in the bore, they got a cut off frequency of 303 MHz which was greater than the proton resonance frequency (</a:t>
            </a:r>
            <a:r>
              <a:rPr lang="en-US" baseline="0" dirty="0" err="1" smtClean="0"/>
              <a:t>Larmor</a:t>
            </a:r>
            <a:r>
              <a:rPr lang="en-US" baseline="0" dirty="0" smtClean="0"/>
              <a:t> frequency) of 298 MHz---Just a little too high. But, the human body contains a large amount of water, which is a strong dielectric, so having a body in the bore would reduce the cut-off frequency sufficiently to clearly enter the travelling-wave regime.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antenna is used to circularly polarize signal placed on one end of the cylindrical, superconducting 7.0-T magnet with a 58 cm diameter bore.  The bore is lined with an RF screen made from stainless-steel mesh designed to provide high conductance of travelling RF waves at ~300 MHz while blocking audio-frequency currents induced by the surrounding gradient coils.</a:t>
            </a:r>
            <a:endParaRPr lang="en-US" dirty="0" smtClean="0"/>
          </a:p>
        </p:txBody>
      </p:sp>
      <p:sp>
        <p:nvSpPr>
          <p:cNvPr id="4" name="Slide Number Placeholder 3"/>
          <p:cNvSpPr>
            <a:spLocks noGrp="1"/>
          </p:cNvSpPr>
          <p:nvPr>
            <p:ph type="sldNum" sz="quarter" idx="10"/>
          </p:nvPr>
        </p:nvSpPr>
        <p:spPr/>
        <p:txBody>
          <a:bodyPr/>
          <a:lstStyle/>
          <a:p>
            <a:fld id="{B3442F99-53F4-1045-B477-8CB3A31119D4}" type="slidenum">
              <a:rPr lang="en-US" smtClean="0"/>
              <a:t>5</a:t>
            </a:fld>
            <a:endParaRPr lang="en-US"/>
          </a:p>
        </p:txBody>
      </p:sp>
    </p:spTree>
    <p:extLst>
      <p:ext uri="{BB962C8B-B14F-4D97-AF65-F5344CB8AC3E}">
        <p14:creationId xmlns:p14="http://schemas.microsoft.com/office/powerpoint/2010/main" val="244910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system set</a:t>
            </a:r>
            <a:r>
              <a:rPr lang="en-US" baseline="0" dirty="0" smtClean="0"/>
              <a:t> up, they did an NMR spec of an aqueous 10% ethanol solution.</a:t>
            </a:r>
            <a:endParaRPr lang="en-US" dirty="0" smtClean="0"/>
          </a:p>
          <a:p>
            <a:r>
              <a:rPr lang="en-US" dirty="0" smtClean="0"/>
              <a:t>With</a:t>
            </a:r>
            <a:r>
              <a:rPr lang="en-US" baseline="0" dirty="0" smtClean="0"/>
              <a:t> the antenna placed 70 cm from the sample, the resulting s</a:t>
            </a:r>
            <a:r>
              <a:rPr lang="en-US" dirty="0" smtClean="0"/>
              <a:t>pectrum showed</a:t>
            </a:r>
            <a:r>
              <a:rPr lang="en-US" baseline="0" dirty="0" smtClean="0"/>
              <a:t> an </a:t>
            </a:r>
            <a:r>
              <a:rPr lang="en-US" dirty="0" smtClean="0"/>
              <a:t>expected dominant water peak (1) as well as the methyl(3) and methylene(2) resonances of the ethanol molecule.</a:t>
            </a:r>
          </a:p>
          <a:p>
            <a:endParaRPr lang="en-US" dirty="0" smtClean="0"/>
          </a:p>
          <a:p>
            <a:r>
              <a:rPr lang="en-US" dirty="0" smtClean="0"/>
              <a:t>Detection of the methyl</a:t>
            </a:r>
            <a:r>
              <a:rPr lang="en-US" baseline="0" dirty="0" smtClean="0"/>
              <a:t> triplet was compared at increasing antenna distances showed consistent spectrum quality up to 2.6 m.</a:t>
            </a:r>
          </a:p>
          <a:p>
            <a:endParaRPr lang="en-US" baseline="0" dirty="0" smtClean="0"/>
          </a:p>
          <a:p>
            <a:r>
              <a:rPr lang="en-US" baseline="0" dirty="0" smtClean="0"/>
              <a:t>The apparent loss of sensitivity at larger distances reflects decrease in coupling between the antenna and the modes of the bore, so better sensitivity can be achieved with an antenna of greater directivity or using a longer waveguide.</a:t>
            </a:r>
            <a:endParaRPr lang="en-US" dirty="0"/>
          </a:p>
        </p:txBody>
      </p:sp>
      <p:sp>
        <p:nvSpPr>
          <p:cNvPr id="4" name="Slide Number Placeholder 3"/>
          <p:cNvSpPr>
            <a:spLocks noGrp="1"/>
          </p:cNvSpPr>
          <p:nvPr>
            <p:ph type="sldNum" sz="quarter" idx="10"/>
          </p:nvPr>
        </p:nvSpPr>
        <p:spPr/>
        <p:txBody>
          <a:bodyPr/>
          <a:lstStyle/>
          <a:p>
            <a:fld id="{B3442F99-53F4-1045-B477-8CB3A31119D4}" type="slidenum">
              <a:rPr lang="en-US" smtClean="0"/>
              <a:t>6</a:t>
            </a:fld>
            <a:endParaRPr lang="en-US"/>
          </a:p>
        </p:txBody>
      </p:sp>
    </p:spTree>
    <p:extLst>
      <p:ext uri="{BB962C8B-B14F-4D97-AF65-F5344CB8AC3E}">
        <p14:creationId xmlns:p14="http://schemas.microsoft.com/office/powerpoint/2010/main" val="913385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a:t>
            </a:r>
            <a:r>
              <a:rPr lang="en-US" baseline="0" dirty="0" smtClean="0"/>
              <a:t> second set of results shows improved spatial uniformity in a field of view of 50 cm compared to traditional MRI.</a:t>
            </a:r>
          </a:p>
          <a:p>
            <a:endParaRPr lang="en-US" baseline="0" dirty="0" smtClean="0"/>
          </a:p>
          <a:p>
            <a:r>
              <a:rPr lang="en-US" baseline="0" dirty="0" smtClean="0"/>
              <a:t>On the left part A, we see two adjacent bottles filled with mineral oil.  Initially, non-uniformity can be clearly seen in the image intensity profile (dashed line).  This non-uniformity can be attributed to the presence of standing RF waves superimposed on the intended travelling component caused by changes in wave </a:t>
            </a:r>
            <a:r>
              <a:rPr lang="en-US" baseline="0" dirty="0" err="1" smtClean="0"/>
              <a:t>impedence</a:t>
            </a:r>
            <a:r>
              <a:rPr lang="en-US" baseline="0" dirty="0" smtClean="0"/>
              <a:t> via slight reflections at the transitions between the bottles and the empty parts of the bore.</a:t>
            </a:r>
            <a:endParaRPr lang="en-US" dirty="0" smtClean="0"/>
          </a:p>
          <a:p>
            <a:endParaRPr lang="en-US" baseline="0" dirty="0" smtClean="0"/>
          </a:p>
          <a:p>
            <a:r>
              <a:rPr lang="en-US" baseline="0" dirty="0" smtClean="0"/>
              <a:t>Reflections can be mitigated by wave impedance matching and additional loading.  In part b on the left, Brunner used two more bottles added towards the open end of the bore containing a conductive water solution that dissipates incident wave energy.</a:t>
            </a:r>
          </a:p>
          <a:p>
            <a:endParaRPr lang="en-US" baseline="0" dirty="0" smtClean="0"/>
          </a:p>
          <a:p>
            <a:r>
              <a:rPr lang="en-US" baseline="0" dirty="0" smtClean="0"/>
              <a:t>Then on the right, we see in vivo results using this system.  The field of view was 50 cm, but it was limited by the gradient system used and not the travelling wave detection system.  No additional measures were necessary here to match wave </a:t>
            </a:r>
            <a:r>
              <a:rPr lang="en-US" baseline="0" dirty="0" err="1" smtClean="0"/>
              <a:t>impedence</a:t>
            </a:r>
            <a:r>
              <a:rPr lang="en-US" baseline="0" dirty="0" smtClean="0"/>
              <a:t> at the transitions.</a:t>
            </a:r>
          </a:p>
          <a:p>
            <a:r>
              <a:rPr lang="en-US" baseline="0" dirty="0" smtClean="0"/>
              <a:t>Compared to an image taken with a  traditional 7T system, the modified system clearly shows greater coverage and better uniformity.</a:t>
            </a:r>
            <a:endParaRPr lang="en-US" dirty="0"/>
          </a:p>
        </p:txBody>
      </p:sp>
      <p:sp>
        <p:nvSpPr>
          <p:cNvPr id="4" name="Slide Number Placeholder 3"/>
          <p:cNvSpPr>
            <a:spLocks noGrp="1"/>
          </p:cNvSpPr>
          <p:nvPr>
            <p:ph type="sldNum" sz="quarter" idx="10"/>
          </p:nvPr>
        </p:nvSpPr>
        <p:spPr/>
        <p:txBody>
          <a:bodyPr/>
          <a:lstStyle/>
          <a:p>
            <a:fld id="{B3442F99-53F4-1045-B477-8CB3A31119D4}" type="slidenum">
              <a:rPr lang="en-US" smtClean="0"/>
              <a:t>7</a:t>
            </a:fld>
            <a:endParaRPr lang="en-US"/>
          </a:p>
        </p:txBody>
      </p:sp>
    </p:spTree>
    <p:extLst>
      <p:ext uri="{BB962C8B-B14F-4D97-AF65-F5344CB8AC3E}">
        <p14:creationId xmlns:p14="http://schemas.microsoft.com/office/powerpoint/2010/main" val="3761445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delay resulting from signal propagation to and from the resonant</a:t>
            </a:r>
            <a:r>
              <a:rPr lang="en-US" baseline="0" dirty="0" smtClean="0"/>
              <a:t> nuclei will give rise to significant phase differences between signals travelling different distances in larger samples.</a:t>
            </a:r>
          </a:p>
          <a:p>
            <a:r>
              <a:rPr lang="en-US" baseline="0" dirty="0" smtClean="0"/>
              <a:t>On the left, they used a long water-filled cylinder flanked by two antennas on its ends.  Using the same antenna for transmission and reception results in a linear distribution of the image phase.  However, if the transmit and receive antennas are positioned so that the total phase delay is the same across the volume of interest, then you see a constant net phase delay.  This was down by transmission and reception from opposite antennas.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 the right is an image of a human torso phantom. Use of p</a:t>
            </a:r>
            <a:r>
              <a:rPr lang="en-US" dirty="0" smtClean="0"/>
              <a:t>ropagating waves </a:t>
            </a:r>
            <a:r>
              <a:rPr lang="en-US" dirty="0" smtClean="0">
                <a:sym typeface="Wingdings"/>
              </a:rPr>
              <a:t>leads</a:t>
            </a:r>
            <a:r>
              <a:rPr lang="en-US" baseline="0" dirty="0" smtClean="0">
                <a:sym typeface="Wingdings"/>
              </a:rPr>
              <a:t> to </a:t>
            </a:r>
            <a:r>
              <a:rPr lang="en-US" dirty="0" smtClean="0">
                <a:sym typeface="Wingdings"/>
              </a:rPr>
              <a:t>material-dependent diffraction and attenuation.  For example, dielectric perturbations are obvious in the image on</a:t>
            </a:r>
            <a:r>
              <a:rPr lang="en-US" baseline="0" dirty="0" smtClean="0">
                <a:sym typeface="Wingdings"/>
              </a:rPr>
              <a:t> the right.  Like they did with the two mineral oil filled bottles, wave impedance matching can help tailor resulting RF field distributions.</a:t>
            </a:r>
            <a:endParaRPr lang="en-US"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B3442F99-53F4-1045-B477-8CB3A31119D4}" type="slidenum">
              <a:rPr lang="en-US" smtClean="0"/>
              <a:t>8</a:t>
            </a:fld>
            <a:endParaRPr lang="en-US"/>
          </a:p>
        </p:txBody>
      </p:sp>
    </p:spTree>
    <p:extLst>
      <p:ext uri="{BB962C8B-B14F-4D97-AF65-F5344CB8AC3E}">
        <p14:creationId xmlns:p14="http://schemas.microsoft.com/office/powerpoint/2010/main" val="389763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442F99-53F4-1045-B477-8CB3A31119D4}" type="slidenum">
              <a:rPr lang="en-US" smtClean="0"/>
              <a:t>9</a:t>
            </a:fld>
            <a:endParaRPr lang="en-US"/>
          </a:p>
        </p:txBody>
      </p:sp>
    </p:spTree>
    <p:extLst>
      <p:ext uri="{BB962C8B-B14F-4D97-AF65-F5344CB8AC3E}">
        <p14:creationId xmlns:p14="http://schemas.microsoft.com/office/powerpoint/2010/main" val="219122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12/12/11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7E63A33-8271-4DD0-9C48-789913D7C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12/12/11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12/12/11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12/12/11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8E80666-FB37-4B36-9149-507F3B0178E3}" type="datetimeFigureOut">
              <a:rPr lang="en-US" smtClean="0"/>
              <a:pPr/>
              <a:t>12/12/11</a:t>
            </a:fld>
            <a:endParaRPr lang="en-US"/>
          </a:p>
        </p:txBody>
      </p:sp>
      <p:sp>
        <p:nvSpPr>
          <p:cNvPr id="8" name="Slide Number Placeholder 7"/>
          <p:cNvSpPr>
            <a:spLocks noGrp="1"/>
          </p:cNvSpPr>
          <p:nvPr>
            <p:ph type="sldNum" sz="quarter" idx="11"/>
          </p:nvPr>
        </p:nvSpPr>
        <p:spPr/>
        <p:txBody>
          <a:bodyPr/>
          <a:lstStyle/>
          <a:p>
            <a:fld id="{D7E63A33-8271-4DD0-9C48-789913D7C115}"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E80666-FB37-4B36-9149-507F3B0178E3}" type="datetimeFigureOut">
              <a:rPr lang="en-US" smtClean="0"/>
              <a:pPr/>
              <a:t>12/12/11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12/12/11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80666-FB37-4B36-9149-507F3B0178E3}" type="datetimeFigureOut">
              <a:rPr lang="en-US" smtClean="0"/>
              <a:pPr/>
              <a:t>12/12/11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12/12/11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12/12/11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12/12/11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7E63A33-8271-4DD0-9C48-789913D7C115}"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8E80666-FB37-4B36-9149-507F3B0178E3}" type="datetimeFigureOut">
              <a:rPr lang="en-US" smtClean="0"/>
              <a:pPr/>
              <a:t>12/12/11</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D7E63A33-8271-4DD0-9C48-789913D7C115}"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5400" cap="none" dirty="0" smtClean="0"/>
              <a:t>Travelling-wave nuclear magnetic resonance</a:t>
            </a:r>
            <a:br>
              <a:rPr lang="en-US" sz="5400" cap="none" dirty="0" smtClean="0"/>
            </a:br>
            <a:r>
              <a:rPr lang="en-US" sz="5400" cap="none" dirty="0"/>
              <a:t/>
            </a:r>
            <a:br>
              <a:rPr lang="en-US" sz="5400" cap="none" dirty="0"/>
            </a:br>
            <a:r>
              <a:rPr lang="en-US" sz="1800" cap="none" dirty="0" smtClean="0"/>
              <a:t>David O. Brunner, Nicola De </a:t>
            </a:r>
            <a:r>
              <a:rPr lang="en-US" sz="1800" cap="none" dirty="0" err="1" smtClean="0"/>
              <a:t>Zanche</a:t>
            </a:r>
            <a:r>
              <a:rPr lang="en-US" sz="1800" cap="none" dirty="0" smtClean="0"/>
              <a:t>, </a:t>
            </a:r>
            <a:r>
              <a:rPr lang="en-US" sz="1800" cap="none" dirty="0" err="1" smtClean="0"/>
              <a:t>Jürg</a:t>
            </a:r>
            <a:r>
              <a:rPr lang="en-US" sz="1800" cap="none" dirty="0" smtClean="0"/>
              <a:t> </a:t>
            </a:r>
            <a:r>
              <a:rPr lang="en-US" sz="1800" cap="none" dirty="0" err="1" smtClean="0"/>
              <a:t>Fröhlich</a:t>
            </a:r>
            <a:r>
              <a:rPr lang="en-US" sz="1800" cap="none" dirty="0" smtClean="0"/>
              <a:t>, Jan </a:t>
            </a:r>
            <a:r>
              <a:rPr lang="en-US" sz="1800" cap="none" dirty="0" err="1" smtClean="0"/>
              <a:t>Paska</a:t>
            </a:r>
            <a:r>
              <a:rPr lang="en-US" sz="1800" cap="none" dirty="0" smtClean="0"/>
              <a:t> &amp; </a:t>
            </a:r>
            <a:r>
              <a:rPr lang="en-US" sz="1800" cap="none" dirty="0" err="1" smtClean="0"/>
              <a:t>Klaas</a:t>
            </a:r>
            <a:r>
              <a:rPr lang="en-US" sz="1800" cap="none" dirty="0" smtClean="0"/>
              <a:t> P. </a:t>
            </a:r>
            <a:r>
              <a:rPr lang="en-US" sz="1800" cap="none" dirty="0" err="1" smtClean="0"/>
              <a:t>Pruessmann</a:t>
            </a:r>
            <a:endParaRPr lang="en-US" sz="1800" cap="none" dirty="0"/>
          </a:p>
        </p:txBody>
      </p:sp>
      <p:sp>
        <p:nvSpPr>
          <p:cNvPr id="2" name="Subtitle 1"/>
          <p:cNvSpPr>
            <a:spLocks noGrp="1"/>
          </p:cNvSpPr>
          <p:nvPr>
            <p:ph type="subTitle" idx="1"/>
          </p:nvPr>
        </p:nvSpPr>
        <p:spPr/>
        <p:txBody>
          <a:bodyPr/>
          <a:lstStyle/>
          <a:p>
            <a:r>
              <a:rPr lang="en-US" cap="none" dirty="0" smtClean="0"/>
              <a:t>Pei-Ann Lin and PJ Velez</a:t>
            </a:r>
          </a:p>
          <a:p>
            <a:r>
              <a:rPr lang="en-US" cap="none" dirty="0" smtClean="0"/>
              <a:t>December 13, 2011</a:t>
            </a:r>
            <a:endParaRPr lang="en-US" cap="none" dirty="0"/>
          </a:p>
        </p:txBody>
      </p:sp>
    </p:spTree>
    <p:extLst>
      <p:ext uri="{BB962C8B-B14F-4D97-AF65-F5344CB8AC3E}">
        <p14:creationId xmlns:p14="http://schemas.microsoft.com/office/powerpoint/2010/main" val="23896674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5806357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a:t>
            </a:r>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dirty="0" smtClean="0"/>
              <a:t>Nice resolution but 7 Tesla scanner—feasible for widespread use?</a:t>
            </a:r>
          </a:p>
          <a:p>
            <a:pPr marL="342900" indent="-342900">
              <a:buFont typeface="Arial"/>
              <a:buChar char="•"/>
            </a:pPr>
            <a:r>
              <a:rPr lang="en-US" dirty="0" smtClean="0"/>
              <a:t>Waveguides have a cutoff frequency, which can be higher than some </a:t>
            </a:r>
            <a:r>
              <a:rPr lang="en-US" dirty="0" err="1" smtClean="0"/>
              <a:t>Larmor</a:t>
            </a:r>
            <a:r>
              <a:rPr lang="en-US" dirty="0" smtClean="0"/>
              <a:t> frequencies corresponding to the magnetic field strengths commonly used in MRI</a:t>
            </a:r>
          </a:p>
          <a:p>
            <a:pPr marL="342900" indent="-342900">
              <a:buFont typeface="Arial"/>
              <a:buChar char="•"/>
            </a:pPr>
            <a:r>
              <a:rPr lang="en-US" dirty="0" smtClean="0"/>
              <a:t>They covered half of a leg uniformly—what about the length of an entire human body?</a:t>
            </a:r>
          </a:p>
          <a:p>
            <a:pPr marL="342900" indent="-342900">
              <a:buFont typeface="Arial"/>
              <a:buChar char="•"/>
            </a:pPr>
            <a:r>
              <a:rPr lang="en-US" dirty="0" smtClean="0"/>
              <a:t>Absorber losses have negative effects on efficiency and sensitivity compared to resonators</a:t>
            </a:r>
          </a:p>
          <a:p>
            <a:pPr marL="800100" lvl="1" indent="-342900">
              <a:buFont typeface="Arial"/>
              <a:buChar char="•"/>
            </a:pPr>
            <a:r>
              <a:rPr lang="en-US" dirty="0"/>
              <a:t>Thermal noise via absorption of RF power during transmission will contribute to sensitivity </a:t>
            </a:r>
            <a:r>
              <a:rPr lang="en-US" dirty="0" smtClean="0"/>
              <a:t>loss</a:t>
            </a:r>
          </a:p>
          <a:p>
            <a:pPr marL="342900" indent="-342900">
              <a:buFont typeface="Arial"/>
              <a:buChar char="•"/>
            </a:pPr>
            <a:r>
              <a:rPr lang="en-US" dirty="0" smtClean="0"/>
              <a:t>Is safety in human subjects a concern?</a:t>
            </a:r>
            <a:endParaRPr lang="en-US" dirty="0"/>
          </a:p>
        </p:txBody>
      </p:sp>
    </p:spTree>
    <p:extLst>
      <p:ext uri="{BB962C8B-B14F-4D97-AF65-F5344CB8AC3E}">
        <p14:creationId xmlns:p14="http://schemas.microsoft.com/office/powerpoint/2010/main" val="33516396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NMR Basics</a:t>
            </a:r>
            <a:endParaRPr lang="en-US" dirty="0"/>
          </a:p>
        </p:txBody>
      </p:sp>
      <p:sp>
        <p:nvSpPr>
          <p:cNvPr id="3" name="Content Placeholder 2"/>
          <p:cNvSpPr>
            <a:spLocks noGrp="1"/>
          </p:cNvSpPr>
          <p:nvPr>
            <p:ph idx="1"/>
          </p:nvPr>
        </p:nvSpPr>
        <p:spPr/>
        <p:txBody>
          <a:bodyPr/>
          <a:lstStyle/>
          <a:p>
            <a:r>
              <a:rPr lang="en-US" b="0" dirty="0" smtClean="0"/>
              <a:t>NMR = </a:t>
            </a:r>
            <a:r>
              <a:rPr lang="en-US" dirty="0" smtClean="0"/>
              <a:t>N</a:t>
            </a:r>
            <a:r>
              <a:rPr lang="en-US" b="0" dirty="0" smtClean="0"/>
              <a:t>uclear </a:t>
            </a:r>
            <a:r>
              <a:rPr lang="en-US" dirty="0" smtClean="0"/>
              <a:t>M</a:t>
            </a:r>
            <a:r>
              <a:rPr lang="en-US" b="0" dirty="0" smtClean="0"/>
              <a:t>agnetic </a:t>
            </a:r>
            <a:r>
              <a:rPr lang="en-US" dirty="0" smtClean="0"/>
              <a:t>R</a:t>
            </a:r>
            <a:r>
              <a:rPr lang="en-US" b="0" dirty="0" smtClean="0"/>
              <a:t>esonance</a:t>
            </a:r>
          </a:p>
        </p:txBody>
      </p:sp>
      <p:sp>
        <p:nvSpPr>
          <p:cNvPr id="5" name="TextBox 4"/>
          <p:cNvSpPr txBox="1"/>
          <p:nvPr/>
        </p:nvSpPr>
        <p:spPr>
          <a:xfrm>
            <a:off x="-141118" y="3298896"/>
            <a:ext cx="184666" cy="369332"/>
          </a:xfrm>
          <a:prstGeom prst="rect">
            <a:avLst/>
          </a:prstGeom>
          <a:noFill/>
        </p:spPr>
        <p:txBody>
          <a:bodyPr wrap="none" rtlCol="0">
            <a:spAutoFit/>
          </a:bodyPr>
          <a:lstStyle/>
          <a:p>
            <a:endParaRPr lang="en-US" dirty="0"/>
          </a:p>
        </p:txBody>
      </p:sp>
      <p:pic>
        <p:nvPicPr>
          <p:cNvPr id="6" name="Picture 5" descr="Screen shot 2011-12-10 at 2.27.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687" y="2795903"/>
            <a:ext cx="4062812" cy="3479937"/>
          </a:xfrm>
          <a:prstGeom prst="rect">
            <a:avLst/>
          </a:prstGeom>
        </p:spPr>
      </p:pic>
    </p:spTree>
    <p:extLst>
      <p:ext uri="{BB962C8B-B14F-4D97-AF65-F5344CB8AC3E}">
        <p14:creationId xmlns:p14="http://schemas.microsoft.com/office/powerpoint/2010/main" val="10453607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6369379" cy="1371600"/>
          </a:xfrm>
        </p:spPr>
        <p:txBody>
          <a:bodyPr/>
          <a:lstStyle/>
          <a:p>
            <a:r>
              <a:rPr lang="en-US" dirty="0" smtClean="0"/>
              <a:t>MRI basics – </a:t>
            </a:r>
            <a:r>
              <a:rPr lang="en-US" cap="none" dirty="0" smtClean="0"/>
              <a:t>Main components</a:t>
            </a:r>
            <a:endParaRPr lang="en-US" cap="none" dirty="0"/>
          </a:p>
        </p:txBody>
      </p:sp>
      <p:sp>
        <p:nvSpPr>
          <p:cNvPr id="9" name="TextBox 8"/>
          <p:cNvSpPr txBox="1"/>
          <p:nvPr/>
        </p:nvSpPr>
        <p:spPr>
          <a:xfrm>
            <a:off x="582110" y="1622988"/>
            <a:ext cx="4021862" cy="5078314"/>
          </a:xfrm>
          <a:prstGeom prst="rect">
            <a:avLst/>
          </a:prstGeom>
          <a:noFill/>
        </p:spPr>
        <p:txBody>
          <a:bodyPr wrap="square" rtlCol="0">
            <a:spAutoFit/>
          </a:bodyPr>
          <a:lstStyle/>
          <a:p>
            <a:pPr marL="285750" indent="-285750">
              <a:buFont typeface="Arial"/>
              <a:buChar char="•"/>
            </a:pPr>
            <a:r>
              <a:rPr lang="en-US" dirty="0" smtClean="0"/>
              <a:t>MRI = </a:t>
            </a:r>
            <a:r>
              <a:rPr lang="en-US" b="1" dirty="0" smtClean="0"/>
              <a:t>M</a:t>
            </a:r>
            <a:r>
              <a:rPr lang="en-US" dirty="0" smtClean="0"/>
              <a:t>agnetic </a:t>
            </a:r>
            <a:r>
              <a:rPr lang="en-US" b="1" dirty="0" smtClean="0"/>
              <a:t>R</a:t>
            </a:r>
            <a:r>
              <a:rPr lang="en-US" dirty="0" smtClean="0"/>
              <a:t>esonance </a:t>
            </a:r>
            <a:r>
              <a:rPr lang="en-US" b="1" dirty="0" smtClean="0"/>
              <a:t>I</a:t>
            </a:r>
            <a:r>
              <a:rPr lang="en-US" dirty="0" smtClean="0"/>
              <a:t>maging</a:t>
            </a:r>
          </a:p>
          <a:p>
            <a:pPr marL="285750" indent="-285750">
              <a:buFont typeface="Arial"/>
              <a:buChar char="•"/>
            </a:pPr>
            <a:endParaRPr lang="en-US" dirty="0" smtClean="0"/>
          </a:p>
          <a:p>
            <a:pPr marL="285750" indent="-285750">
              <a:buFont typeface="Arial"/>
              <a:buChar char="•"/>
            </a:pPr>
            <a:r>
              <a:rPr lang="en-US" dirty="0" smtClean="0"/>
              <a:t>Main magnet creates intense, stable magnetic field to align nuclei</a:t>
            </a:r>
          </a:p>
          <a:p>
            <a:pPr marL="285750" indent="-285750">
              <a:buFont typeface="Arial"/>
              <a:buChar char="•"/>
            </a:pPr>
            <a:endParaRPr lang="en-US" dirty="0" smtClean="0"/>
          </a:p>
          <a:p>
            <a:pPr marL="285750" indent="-285750">
              <a:buFont typeface="Arial"/>
              <a:buChar char="•"/>
            </a:pPr>
            <a:r>
              <a:rPr lang="en-US" dirty="0" smtClean="0"/>
              <a:t>Magnetic field gradients are applied along three dimensions to give spatial information</a:t>
            </a:r>
          </a:p>
          <a:p>
            <a:pPr marL="285750" indent="-285750">
              <a:buFont typeface="Arial"/>
              <a:buChar char="•"/>
            </a:pPr>
            <a:endParaRPr lang="en-US" dirty="0" smtClean="0"/>
          </a:p>
          <a:p>
            <a:pPr marL="285750" indent="-285750">
              <a:buFont typeface="Arial"/>
              <a:buChar char="•"/>
            </a:pPr>
            <a:r>
              <a:rPr lang="en-US" dirty="0" smtClean="0"/>
              <a:t>One set of coils transmits radiofrequency (RF) pulses</a:t>
            </a:r>
          </a:p>
          <a:p>
            <a:pPr marL="742950" lvl="1" indent="-285750">
              <a:buFont typeface="Arial"/>
              <a:buChar char="•"/>
            </a:pPr>
            <a:r>
              <a:rPr lang="en-US" dirty="0"/>
              <a:t>Resonance frequency depends on the particular tissue being imaged and strength of main magnetic </a:t>
            </a:r>
            <a:r>
              <a:rPr lang="en-US" dirty="0" smtClean="0"/>
              <a:t>field</a:t>
            </a:r>
          </a:p>
          <a:p>
            <a:pPr marL="285750" indent="-285750">
              <a:buFont typeface="Arial"/>
              <a:buChar char="•"/>
            </a:pPr>
            <a:endParaRPr lang="en-US" dirty="0"/>
          </a:p>
          <a:p>
            <a:pPr marL="285750" indent="-285750">
              <a:buFont typeface="Arial"/>
              <a:buChar char="•"/>
            </a:pPr>
            <a:r>
              <a:rPr lang="en-US" dirty="0" smtClean="0"/>
              <a:t>Another set of coils detects the resultant signal via Faraday induction</a:t>
            </a:r>
          </a:p>
        </p:txBody>
      </p:sp>
      <p:pic>
        <p:nvPicPr>
          <p:cNvPr id="10" name="Picture 9"/>
          <p:cNvPicPr>
            <a:picLocks noChangeAspect="1"/>
          </p:cNvPicPr>
          <p:nvPr/>
        </p:nvPicPr>
        <p:blipFill>
          <a:blip r:embed="rId3"/>
          <a:stretch>
            <a:fillRect/>
          </a:stretch>
        </p:blipFill>
        <p:spPr>
          <a:xfrm>
            <a:off x="5118958" y="1737517"/>
            <a:ext cx="3348121" cy="3348121"/>
          </a:xfrm>
          <a:prstGeom prst="rect">
            <a:avLst/>
          </a:prstGeom>
        </p:spPr>
      </p:pic>
    </p:spTree>
    <p:extLst>
      <p:ext uri="{BB962C8B-B14F-4D97-AF65-F5344CB8AC3E}">
        <p14:creationId xmlns:p14="http://schemas.microsoft.com/office/powerpoint/2010/main" val="13521058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949863" cy="1371600"/>
          </a:xfrm>
        </p:spPr>
        <p:txBody>
          <a:bodyPr/>
          <a:lstStyle/>
          <a:p>
            <a:r>
              <a:rPr lang="en-US" dirty="0" smtClean="0"/>
              <a:t>Traditional MRI- </a:t>
            </a:r>
            <a:r>
              <a:rPr lang="en-US" cap="none" dirty="0" smtClean="0"/>
              <a:t>Limitations</a:t>
            </a:r>
            <a:endParaRPr lang="en-US" cap="none" dirty="0"/>
          </a:p>
        </p:txBody>
      </p:sp>
      <p:sp>
        <p:nvSpPr>
          <p:cNvPr id="10" name="TextBox 9"/>
          <p:cNvSpPr txBox="1"/>
          <p:nvPr/>
        </p:nvSpPr>
        <p:spPr>
          <a:xfrm>
            <a:off x="546831" y="1922884"/>
            <a:ext cx="7355776" cy="1754327"/>
          </a:xfrm>
          <a:prstGeom prst="rect">
            <a:avLst/>
          </a:prstGeom>
          <a:noFill/>
        </p:spPr>
        <p:txBody>
          <a:bodyPr wrap="square" rtlCol="0">
            <a:spAutoFit/>
          </a:bodyPr>
          <a:lstStyle/>
          <a:p>
            <a:pPr marL="285750" indent="-285750">
              <a:buFont typeface="Arial"/>
              <a:buChar char="•"/>
            </a:pPr>
            <a:r>
              <a:rPr lang="en-US" dirty="0" smtClean="0"/>
              <a:t>Not much extra space surrounding imaging subject</a:t>
            </a:r>
            <a:endParaRPr lang="en-US" dirty="0"/>
          </a:p>
          <a:p>
            <a:pPr marL="742950" lvl="1" indent="-285750">
              <a:buFont typeface="Arial"/>
              <a:buChar char="•"/>
            </a:pPr>
            <a:r>
              <a:rPr lang="en-US" dirty="0" smtClean="0"/>
              <a:t>Claustrophobia</a:t>
            </a:r>
            <a:endParaRPr lang="en-US" dirty="0"/>
          </a:p>
          <a:p>
            <a:pPr marL="742950" lvl="1" indent="-285750">
              <a:buFont typeface="Arial"/>
              <a:buChar char="•"/>
            </a:pPr>
            <a:r>
              <a:rPr lang="en-US" dirty="0" smtClean="0"/>
              <a:t>Loud</a:t>
            </a:r>
          </a:p>
          <a:p>
            <a:pPr marL="285750" indent="-285750">
              <a:buFont typeface="Arial"/>
              <a:buChar char="•"/>
            </a:pPr>
            <a:r>
              <a:rPr lang="en-US" dirty="0"/>
              <a:t>S</a:t>
            </a:r>
            <a:r>
              <a:rPr lang="en-US" dirty="0" smtClean="0"/>
              <a:t>tationary RF fields are used to excite NMR</a:t>
            </a:r>
          </a:p>
          <a:p>
            <a:pPr marL="742950" lvl="1" indent="-285750">
              <a:buFont typeface="Arial"/>
              <a:buChar char="•"/>
            </a:pPr>
            <a:r>
              <a:rPr lang="en-US" dirty="0" smtClean="0"/>
              <a:t>Higher field strength: trade-off between better SNR/spatial resolution and image uniformity</a:t>
            </a:r>
          </a:p>
        </p:txBody>
      </p:sp>
      <p:pic>
        <p:nvPicPr>
          <p:cNvPr id="13" name="Content Placeholder 7" descr="Screen shot 2011-11-02 at 11.17.2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509" b="-8855"/>
          <a:stretch/>
        </p:blipFill>
        <p:spPr>
          <a:xfrm>
            <a:off x="457199" y="4311184"/>
            <a:ext cx="3688140" cy="2016263"/>
          </a:xfrm>
        </p:spPr>
      </p:pic>
      <p:graphicFrame>
        <p:nvGraphicFramePr>
          <p:cNvPr id="6" name="Table 5"/>
          <p:cNvGraphicFramePr>
            <a:graphicFrameLocks noGrp="1"/>
          </p:cNvGraphicFramePr>
          <p:nvPr>
            <p:extLst>
              <p:ext uri="{D42A27DB-BD31-4B8C-83A1-F6EECF244321}">
                <p14:modId xmlns:p14="http://schemas.microsoft.com/office/powerpoint/2010/main" val="4169892917"/>
              </p:ext>
            </p:extLst>
          </p:nvPr>
        </p:nvGraphicFramePr>
        <p:xfrm>
          <a:off x="4160718" y="3947870"/>
          <a:ext cx="4246344" cy="2456883"/>
        </p:xfrm>
        <a:graphic>
          <a:graphicData uri="http://schemas.openxmlformats.org/drawingml/2006/table">
            <a:tbl>
              <a:tblPr firstRow="1" bandRow="1">
                <a:tableStyleId>{5C22544A-7EE6-4342-B048-85BDC9FD1C3A}</a:tableStyleId>
              </a:tblPr>
              <a:tblGrid>
                <a:gridCol w="1415448"/>
                <a:gridCol w="1415448"/>
                <a:gridCol w="1415448"/>
              </a:tblGrid>
              <a:tr h="635169">
                <a:tc>
                  <a:txBody>
                    <a:bodyPr/>
                    <a:lstStyle/>
                    <a:p>
                      <a:pPr algn="ctr"/>
                      <a:r>
                        <a:rPr lang="en-US" sz="1600" dirty="0" smtClean="0"/>
                        <a:t>Magnetic Field Strength (T)</a:t>
                      </a:r>
                      <a:endParaRPr lang="en-US" sz="1600" dirty="0"/>
                    </a:p>
                  </a:txBody>
                  <a:tcPr/>
                </a:tc>
                <a:tc>
                  <a:txBody>
                    <a:bodyPr/>
                    <a:lstStyle/>
                    <a:p>
                      <a:pPr algn="ctr"/>
                      <a:r>
                        <a:rPr lang="en-US" sz="1600" dirty="0" smtClean="0"/>
                        <a:t>Required RF resonance (</a:t>
                      </a:r>
                      <a:r>
                        <a:rPr lang="en-US" sz="1600" dirty="0" err="1" smtClean="0"/>
                        <a:t>Larmor</a:t>
                      </a:r>
                      <a:r>
                        <a:rPr lang="en-US" sz="1600" dirty="0" smtClean="0"/>
                        <a:t>)</a:t>
                      </a:r>
                      <a:r>
                        <a:rPr lang="en-US" sz="1600" baseline="0" dirty="0" smtClean="0"/>
                        <a:t> frequency</a:t>
                      </a:r>
                      <a:endParaRPr lang="en-US" sz="1600" dirty="0"/>
                    </a:p>
                  </a:txBody>
                  <a:tcPr/>
                </a:tc>
                <a:tc>
                  <a:txBody>
                    <a:bodyPr/>
                    <a:lstStyle/>
                    <a:p>
                      <a:pPr algn="ctr"/>
                      <a:r>
                        <a:rPr lang="en-US" sz="1600" dirty="0" smtClean="0"/>
                        <a:t>Corresponding</a:t>
                      </a:r>
                      <a:r>
                        <a:rPr lang="en-US" sz="1600" baseline="0" dirty="0" smtClean="0"/>
                        <a:t> Signal Wavelength</a:t>
                      </a:r>
                      <a:endParaRPr lang="en-US" sz="1600" dirty="0"/>
                    </a:p>
                  </a:txBody>
                  <a:tcPr/>
                </a:tc>
              </a:tr>
              <a:tr h="351601">
                <a:tc>
                  <a:txBody>
                    <a:bodyPr/>
                    <a:lstStyle/>
                    <a:p>
                      <a:pPr algn="ctr"/>
                      <a:r>
                        <a:rPr lang="en-US" sz="1600" dirty="0" smtClean="0"/>
                        <a:t>1.5</a:t>
                      </a:r>
                      <a:endParaRPr lang="en-US" sz="1600" dirty="0"/>
                    </a:p>
                  </a:txBody>
                  <a:tcPr/>
                </a:tc>
                <a:tc>
                  <a:txBody>
                    <a:bodyPr/>
                    <a:lstStyle/>
                    <a:p>
                      <a:pPr algn="ctr"/>
                      <a:r>
                        <a:rPr lang="en-US" sz="1600" dirty="0" smtClean="0"/>
                        <a:t>64 MHz</a:t>
                      </a:r>
                      <a:endParaRPr lang="en-US" sz="1600" dirty="0"/>
                    </a:p>
                  </a:txBody>
                  <a:tcPr/>
                </a:tc>
                <a:tc>
                  <a:txBody>
                    <a:bodyPr/>
                    <a:lstStyle/>
                    <a:p>
                      <a:pPr algn="ctr"/>
                      <a:r>
                        <a:rPr lang="en-US" sz="1600" dirty="0" smtClean="0"/>
                        <a:t>~70</a:t>
                      </a:r>
                      <a:r>
                        <a:rPr lang="en-US" sz="1600" baseline="0" dirty="0" smtClean="0"/>
                        <a:t> cm</a:t>
                      </a:r>
                      <a:endParaRPr lang="en-US" sz="1600" dirty="0"/>
                    </a:p>
                  </a:txBody>
                  <a:tcPr/>
                </a:tc>
              </a:tr>
              <a:tr h="0">
                <a:tc>
                  <a:txBody>
                    <a:bodyPr/>
                    <a:lstStyle/>
                    <a:p>
                      <a:pPr algn="ctr"/>
                      <a:r>
                        <a:rPr lang="en-US" sz="1600" dirty="0" smtClean="0"/>
                        <a:t>3</a:t>
                      </a:r>
                      <a:endParaRPr lang="en-US" sz="1600" dirty="0"/>
                    </a:p>
                  </a:txBody>
                  <a:tcPr/>
                </a:tc>
                <a:tc>
                  <a:txBody>
                    <a:bodyPr/>
                    <a:lstStyle/>
                    <a:p>
                      <a:pPr algn="ctr"/>
                      <a:r>
                        <a:rPr lang="en-US" sz="1600" dirty="0" smtClean="0"/>
                        <a:t>128</a:t>
                      </a:r>
                      <a:r>
                        <a:rPr lang="en-US" sz="1600" baseline="0" dirty="0" smtClean="0"/>
                        <a:t> MHz</a:t>
                      </a:r>
                      <a:endParaRPr lang="en-US" sz="1600" dirty="0"/>
                    </a:p>
                  </a:txBody>
                  <a:tcPr/>
                </a:tc>
                <a:tc>
                  <a:txBody>
                    <a:bodyPr/>
                    <a:lstStyle/>
                    <a:p>
                      <a:pPr algn="ctr"/>
                      <a:r>
                        <a:rPr lang="en-US" sz="1600" dirty="0" smtClean="0"/>
                        <a:t>~35 cm</a:t>
                      </a:r>
                      <a:endParaRPr lang="en-US" sz="1600" dirty="0"/>
                    </a:p>
                  </a:txBody>
                  <a:tcPr/>
                </a:tc>
              </a:tr>
              <a:tr h="351601">
                <a:tc>
                  <a:txBody>
                    <a:bodyPr/>
                    <a:lstStyle/>
                    <a:p>
                      <a:pPr algn="ctr"/>
                      <a:r>
                        <a:rPr lang="en-US" sz="1600" dirty="0" smtClean="0"/>
                        <a:t>7.4</a:t>
                      </a:r>
                      <a:endParaRPr lang="en-US" sz="1600" dirty="0"/>
                    </a:p>
                  </a:txBody>
                  <a:tcPr/>
                </a:tc>
                <a:tc>
                  <a:txBody>
                    <a:bodyPr/>
                    <a:lstStyle/>
                    <a:p>
                      <a:pPr algn="ctr"/>
                      <a:r>
                        <a:rPr lang="en-US" sz="1600" dirty="0" smtClean="0"/>
                        <a:t>300 MHz</a:t>
                      </a:r>
                      <a:endParaRPr lang="en-US" sz="1600" dirty="0"/>
                    </a:p>
                  </a:txBody>
                  <a:tcPr/>
                </a:tc>
                <a:tc>
                  <a:txBody>
                    <a:bodyPr/>
                    <a:lstStyle/>
                    <a:p>
                      <a:pPr algn="ctr"/>
                      <a:r>
                        <a:rPr lang="en-US" sz="1600" dirty="0" smtClean="0"/>
                        <a:t>~12 cm</a:t>
                      </a:r>
                      <a:endParaRPr lang="en-US" sz="1600" dirty="0"/>
                    </a:p>
                  </a:txBody>
                  <a:tcPr/>
                </a:tc>
              </a:tr>
              <a:tr h="351601">
                <a:tc>
                  <a:txBody>
                    <a:bodyPr/>
                    <a:lstStyle/>
                    <a:p>
                      <a:pPr algn="ctr"/>
                      <a:r>
                        <a:rPr lang="en-US" sz="1600" dirty="0" smtClean="0"/>
                        <a:t>9</a:t>
                      </a:r>
                      <a:endParaRPr lang="en-US" sz="1600" dirty="0"/>
                    </a:p>
                  </a:txBody>
                  <a:tcPr/>
                </a:tc>
                <a:tc>
                  <a:txBody>
                    <a:bodyPr/>
                    <a:lstStyle/>
                    <a:p>
                      <a:pPr algn="ctr"/>
                      <a:r>
                        <a:rPr lang="en-US" sz="1600" dirty="0" smtClean="0"/>
                        <a:t>400</a:t>
                      </a:r>
                      <a:r>
                        <a:rPr lang="en-US" sz="1600" baseline="0" dirty="0" smtClean="0"/>
                        <a:t> MHz</a:t>
                      </a:r>
                      <a:endParaRPr lang="en-US" sz="1600" dirty="0"/>
                    </a:p>
                  </a:txBody>
                  <a:tcPr/>
                </a:tc>
                <a:tc>
                  <a:txBody>
                    <a:bodyPr/>
                    <a:lstStyle/>
                    <a:p>
                      <a:pPr algn="ctr"/>
                      <a:r>
                        <a:rPr lang="en-US" sz="1600" dirty="0" smtClean="0"/>
                        <a:t>~10 cm</a:t>
                      </a:r>
                      <a:endParaRPr lang="en-US" sz="1600" dirty="0"/>
                    </a:p>
                  </a:txBody>
                  <a:tcPr/>
                </a:tc>
              </a:tr>
            </a:tbl>
          </a:graphicData>
        </a:graphic>
      </p:graphicFrame>
    </p:spTree>
    <p:extLst>
      <p:ext uri="{BB962C8B-B14F-4D97-AF65-F5344CB8AC3E}">
        <p14:creationId xmlns:p14="http://schemas.microsoft.com/office/powerpoint/2010/main" val="20183899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872"/>
            <a:ext cx="8908068" cy="1371600"/>
          </a:xfrm>
        </p:spPr>
        <p:txBody>
          <a:bodyPr/>
          <a:lstStyle/>
          <a:p>
            <a:r>
              <a:rPr lang="en-US" dirty="0" smtClean="0"/>
              <a:t>Travelling-wave MRI – </a:t>
            </a:r>
            <a:r>
              <a:rPr lang="en-US" cap="none" dirty="0" smtClean="0"/>
              <a:t>Main Components</a:t>
            </a:r>
            <a:endParaRPr lang="en-US" cap="none" dirty="0"/>
          </a:p>
        </p:txBody>
      </p:sp>
      <p:pic>
        <p:nvPicPr>
          <p:cNvPr id="4" name="Picture 3" descr="Screen shot 2011-11-08 at 3.36.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515" y="3340447"/>
            <a:ext cx="6526078" cy="3141123"/>
          </a:xfrm>
          <a:prstGeom prst="rect">
            <a:avLst/>
          </a:prstGeom>
        </p:spPr>
      </p:pic>
      <p:sp>
        <p:nvSpPr>
          <p:cNvPr id="3" name="TextBox 2"/>
          <p:cNvSpPr txBox="1"/>
          <p:nvPr/>
        </p:nvSpPr>
        <p:spPr>
          <a:xfrm>
            <a:off x="917267" y="1524318"/>
            <a:ext cx="7197014" cy="1754327"/>
          </a:xfrm>
          <a:prstGeom prst="rect">
            <a:avLst/>
          </a:prstGeom>
          <a:noFill/>
        </p:spPr>
        <p:txBody>
          <a:bodyPr wrap="square" rtlCol="0">
            <a:spAutoFit/>
          </a:bodyPr>
          <a:lstStyle/>
          <a:p>
            <a:pPr marL="285750" indent="-285750">
              <a:buFont typeface="Arial"/>
              <a:buChar char="•"/>
            </a:pPr>
            <a:r>
              <a:rPr lang="en-US" dirty="0" smtClean="0"/>
              <a:t>Improving on the space issue:</a:t>
            </a:r>
          </a:p>
          <a:p>
            <a:pPr marL="742950" lvl="1" indent="-285750">
              <a:buFont typeface="Arial"/>
              <a:buChar char="•"/>
            </a:pPr>
            <a:r>
              <a:rPr lang="en-US" dirty="0" smtClean="0"/>
              <a:t>NMR can also be excited and detected at longer distances of up to a couple of meters!</a:t>
            </a:r>
          </a:p>
          <a:p>
            <a:pPr lvl="1"/>
            <a:endParaRPr lang="en-US" dirty="0" smtClean="0"/>
          </a:p>
          <a:p>
            <a:pPr marL="285750" indent="-285750">
              <a:buFont typeface="Arial"/>
              <a:buChar char="•"/>
            </a:pPr>
            <a:r>
              <a:rPr lang="en-US" dirty="0" smtClean="0"/>
              <a:t>Improving on the uniformity issue:</a:t>
            </a:r>
          </a:p>
          <a:p>
            <a:pPr marL="742950" lvl="1" indent="-285750">
              <a:buFont typeface="Arial"/>
              <a:buChar char="•"/>
            </a:pPr>
            <a:r>
              <a:rPr lang="en-US" dirty="0" smtClean="0"/>
              <a:t>No standing RF waves! Use travelling waves instead.</a:t>
            </a:r>
            <a:endParaRPr lang="en-US" dirty="0"/>
          </a:p>
        </p:txBody>
      </p:sp>
    </p:spTree>
    <p:extLst>
      <p:ext uri="{BB962C8B-B14F-4D97-AF65-F5344CB8AC3E}">
        <p14:creationId xmlns:p14="http://schemas.microsoft.com/office/powerpoint/2010/main" val="23282122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53072" cy="1371600"/>
          </a:xfrm>
        </p:spPr>
        <p:txBody>
          <a:bodyPr/>
          <a:lstStyle/>
          <a:p>
            <a:r>
              <a:rPr lang="en-US" dirty="0" smtClean="0"/>
              <a:t>Results – </a:t>
            </a:r>
            <a:r>
              <a:rPr lang="en-US" cap="none" dirty="0" smtClean="0"/>
              <a:t>Flexible detection distance</a:t>
            </a:r>
            <a:endParaRPr lang="en-US" cap="none" dirty="0"/>
          </a:p>
        </p:txBody>
      </p:sp>
      <p:pic>
        <p:nvPicPr>
          <p:cNvPr id="4" name="Picture 3" descr="Screen shot 2011-11-08 at 2.56.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527" y="1987328"/>
            <a:ext cx="3323745" cy="4165025"/>
          </a:xfrm>
          <a:prstGeom prst="rect">
            <a:avLst/>
          </a:prstGeom>
        </p:spPr>
      </p:pic>
      <p:sp>
        <p:nvSpPr>
          <p:cNvPr id="5" name="TextBox 4"/>
          <p:cNvSpPr txBox="1"/>
          <p:nvPr/>
        </p:nvSpPr>
        <p:spPr>
          <a:xfrm>
            <a:off x="564471" y="1852321"/>
            <a:ext cx="3563227" cy="3970318"/>
          </a:xfrm>
          <a:prstGeom prst="rect">
            <a:avLst/>
          </a:prstGeom>
          <a:noFill/>
        </p:spPr>
        <p:txBody>
          <a:bodyPr wrap="square" rtlCol="0">
            <a:spAutoFit/>
          </a:bodyPr>
          <a:lstStyle/>
          <a:p>
            <a:pPr marL="285750" indent="-285750">
              <a:buFont typeface="Arial"/>
              <a:buChar char="•"/>
            </a:pPr>
            <a:r>
              <a:rPr lang="en-US" dirty="0" smtClean="0"/>
              <a:t>Spectroscopy of an aqueous 10% ethanol solution</a:t>
            </a:r>
          </a:p>
          <a:p>
            <a:pPr marL="285750" indent="-285750">
              <a:buFont typeface="Arial"/>
              <a:buChar char="•"/>
            </a:pPr>
            <a:endParaRPr lang="en-US" dirty="0" smtClean="0"/>
          </a:p>
          <a:p>
            <a:pPr marL="285750" indent="-285750">
              <a:buFont typeface="Arial"/>
              <a:buChar char="•"/>
            </a:pPr>
            <a:r>
              <a:rPr lang="en-US" dirty="0" smtClean="0"/>
              <a:t>Reliable detection possible at up to 2.6 m</a:t>
            </a:r>
            <a:endParaRPr lang="en-US" dirty="0"/>
          </a:p>
          <a:p>
            <a:pPr marL="285750" indent="-285750">
              <a:buFont typeface="Arial"/>
              <a:buChar char="•"/>
            </a:pPr>
            <a:endParaRPr lang="en-US" dirty="0" smtClean="0"/>
          </a:p>
          <a:p>
            <a:pPr marL="285750" indent="-285750">
              <a:buFont typeface="Arial"/>
              <a:buChar char="•"/>
            </a:pPr>
            <a:r>
              <a:rPr lang="en-US" dirty="0" smtClean="0"/>
              <a:t>Loss of sensitivity at larger distances reflects decrease in coupling between the antenna and the modes of the bore</a:t>
            </a:r>
          </a:p>
          <a:p>
            <a:pPr marL="742950" lvl="1" indent="-285750">
              <a:buFont typeface="Arial"/>
              <a:buChar char="•"/>
            </a:pPr>
            <a:r>
              <a:rPr lang="en-US" dirty="0" smtClean="0"/>
              <a:t>Higher sensitivity can be achieved with antenna of greater directivity or using a longer waveguide</a:t>
            </a:r>
            <a:endParaRPr lang="en-US" dirty="0"/>
          </a:p>
        </p:txBody>
      </p:sp>
    </p:spTree>
    <p:extLst>
      <p:ext uri="{BB962C8B-B14F-4D97-AF65-F5344CB8AC3E}">
        <p14:creationId xmlns:p14="http://schemas.microsoft.com/office/powerpoint/2010/main" val="36905843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468"/>
            <a:ext cx="8062794" cy="659901"/>
          </a:xfrm>
        </p:spPr>
        <p:txBody>
          <a:bodyPr>
            <a:normAutofit/>
          </a:bodyPr>
          <a:lstStyle/>
          <a:p>
            <a:r>
              <a:rPr lang="en-US" dirty="0" smtClean="0"/>
              <a:t>Results – </a:t>
            </a:r>
            <a:r>
              <a:rPr lang="en-US" cap="none" dirty="0" smtClean="0"/>
              <a:t>Improved spatial uniformity</a:t>
            </a:r>
            <a:endParaRPr lang="en-US" cap="none" dirty="0"/>
          </a:p>
        </p:txBody>
      </p:sp>
      <p:pic>
        <p:nvPicPr>
          <p:cNvPr id="4" name="Picture 3" descr="Screen shot 2011-11-08 at 3.05.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54" y="1471394"/>
            <a:ext cx="2778593" cy="2577731"/>
          </a:xfrm>
          <a:prstGeom prst="rect">
            <a:avLst/>
          </a:prstGeom>
        </p:spPr>
      </p:pic>
      <p:pic>
        <p:nvPicPr>
          <p:cNvPr id="5" name="Picture 4" descr="Screen shot 2011-11-08 at 3.05.1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726" y="2505044"/>
            <a:ext cx="5746658" cy="3876646"/>
          </a:xfrm>
          <a:prstGeom prst="rect">
            <a:avLst/>
          </a:prstGeom>
        </p:spPr>
      </p:pic>
      <p:sp>
        <p:nvSpPr>
          <p:cNvPr id="6" name="TextBox 5"/>
          <p:cNvSpPr txBox="1"/>
          <p:nvPr/>
        </p:nvSpPr>
        <p:spPr>
          <a:xfrm>
            <a:off x="3245712" y="1376010"/>
            <a:ext cx="5274282" cy="923330"/>
          </a:xfrm>
          <a:prstGeom prst="rect">
            <a:avLst/>
          </a:prstGeom>
          <a:noFill/>
        </p:spPr>
        <p:txBody>
          <a:bodyPr wrap="square" rtlCol="0">
            <a:spAutoFit/>
          </a:bodyPr>
          <a:lstStyle/>
          <a:p>
            <a:pPr marL="285750" indent="-285750">
              <a:buFont typeface="Arial"/>
              <a:buChar char="•"/>
            </a:pPr>
            <a:r>
              <a:rPr lang="en-US" dirty="0" smtClean="0"/>
              <a:t>Residual non-uniformity: presence of standing RF wave superimposed on the intended travelling component</a:t>
            </a:r>
            <a:endParaRPr lang="en-US" dirty="0"/>
          </a:p>
        </p:txBody>
      </p:sp>
    </p:spTree>
    <p:extLst>
      <p:ext uri="{BB962C8B-B14F-4D97-AF65-F5344CB8AC3E}">
        <p14:creationId xmlns:p14="http://schemas.microsoft.com/office/powerpoint/2010/main" val="17197514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4520"/>
            <a:ext cx="7833478" cy="677542"/>
          </a:xfrm>
        </p:spPr>
        <p:txBody>
          <a:bodyPr/>
          <a:lstStyle/>
          <a:p>
            <a:r>
              <a:rPr lang="en-US" dirty="0" smtClean="0"/>
              <a:t>Results – </a:t>
            </a:r>
            <a:r>
              <a:rPr lang="en-US" cap="none" dirty="0" smtClean="0"/>
              <a:t>Imaging of “large” sample</a:t>
            </a:r>
            <a:endParaRPr lang="en-US" cap="none" dirty="0"/>
          </a:p>
        </p:txBody>
      </p:sp>
      <p:pic>
        <p:nvPicPr>
          <p:cNvPr id="4" name="Picture 3" descr="Screen shot 2011-11-08 at 3.12.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60" y="2452121"/>
            <a:ext cx="4143453" cy="3304490"/>
          </a:xfrm>
          <a:prstGeom prst="rect">
            <a:avLst/>
          </a:prstGeom>
        </p:spPr>
      </p:pic>
      <p:pic>
        <p:nvPicPr>
          <p:cNvPr id="5" name="Picture 4" descr="Screen shot 2011-11-08 at 3.13.0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090" y="2190252"/>
            <a:ext cx="4312148" cy="4312148"/>
          </a:xfrm>
          <a:prstGeom prst="rect">
            <a:avLst/>
          </a:prstGeom>
        </p:spPr>
      </p:pic>
    </p:spTree>
    <p:extLst>
      <p:ext uri="{BB962C8B-B14F-4D97-AF65-F5344CB8AC3E}">
        <p14:creationId xmlns:p14="http://schemas.microsoft.com/office/powerpoint/2010/main" val="15340241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dirty="0" smtClean="0"/>
              <a:t>Replaced a standing radio wave interaction in traditional MRI with traveling radio wave interaction, which has a range of meters</a:t>
            </a:r>
          </a:p>
          <a:p>
            <a:pPr marL="800100" lvl="1" indent="-342900">
              <a:buFont typeface="Arial"/>
              <a:buChar char="•"/>
            </a:pPr>
            <a:r>
              <a:rPr lang="en-US" dirty="0" smtClean="0"/>
              <a:t>Frees up space around subject</a:t>
            </a:r>
            <a:endParaRPr lang="en-US" b="0" dirty="0" smtClean="0"/>
          </a:p>
          <a:p>
            <a:pPr marL="342900" indent="-342900">
              <a:buFont typeface="Arial"/>
              <a:buChar char="•"/>
            </a:pPr>
            <a:r>
              <a:rPr lang="en-US" dirty="0" smtClean="0"/>
              <a:t>More uniform coverage of larger samples with better resolution</a:t>
            </a:r>
          </a:p>
          <a:p>
            <a:pPr marL="800100" lvl="1" indent="-342900">
              <a:buFont typeface="Arial"/>
              <a:buChar char="•"/>
            </a:pPr>
            <a:r>
              <a:rPr lang="en-US" dirty="0" smtClean="0"/>
              <a:t>Allows for exploration of the highest field strengths available</a:t>
            </a:r>
          </a:p>
          <a:p>
            <a:pPr marL="342900" indent="-342900">
              <a:buFont typeface="Arial"/>
              <a:buChar char="•"/>
            </a:pPr>
            <a:r>
              <a:rPr lang="en-US" dirty="0" smtClean="0"/>
              <a:t>Possibly no need to replace existing equipment completely—just need to add waveguide and antenna</a:t>
            </a:r>
          </a:p>
        </p:txBody>
      </p:sp>
    </p:spTree>
    <p:extLst>
      <p:ext uri="{BB962C8B-B14F-4D97-AF65-F5344CB8AC3E}">
        <p14:creationId xmlns:p14="http://schemas.microsoft.com/office/powerpoint/2010/main" val="339854804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19806</TotalTime>
  <Words>2457</Words>
  <Application>Microsoft Macintosh PowerPoint</Application>
  <PresentationFormat>On-screen Show (4:3)</PresentationFormat>
  <Paragraphs>148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Essential</vt:lpstr>
      <vt:lpstr>Travelling-wave nuclear magnetic resonance  David O. Brunner, Nicola De Zanche, Jürg Fröhlich, Jan Paska &amp; Klaas P. Pruessmann</vt:lpstr>
      <vt:lpstr>NMR Basics</vt:lpstr>
      <vt:lpstr>MRI basics – Main components</vt:lpstr>
      <vt:lpstr>Traditional MRI- Limitations</vt:lpstr>
      <vt:lpstr>Travelling-wave MRI – Main Components</vt:lpstr>
      <vt:lpstr>Results – Flexible detection distance</vt:lpstr>
      <vt:lpstr>Results – Improved spatial uniformity</vt:lpstr>
      <vt:lpstr>Results – Imaging of “large” sample</vt:lpstr>
      <vt:lpstr>Conclusion</vt:lpstr>
      <vt:lpstr>Questions?</vt:lpstr>
      <vt:lpstr>Discussion POINTS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Pei-Ann Lin</dc:creator>
  <cp:lastModifiedBy>Pei-Ann Lin</cp:lastModifiedBy>
  <cp:revision>76</cp:revision>
  <dcterms:created xsi:type="dcterms:W3CDTF">2011-10-29T17:26:51Z</dcterms:created>
  <dcterms:modified xsi:type="dcterms:W3CDTF">2011-12-12T16:29:39Z</dcterms:modified>
</cp:coreProperties>
</file>