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7" r:id="rId2"/>
    <p:sldId id="260" r:id="rId3"/>
    <p:sldId id="275" r:id="rId4"/>
    <p:sldId id="276" r:id="rId5"/>
    <p:sldId id="281" r:id="rId6"/>
    <p:sldId id="282" r:id="rId7"/>
    <p:sldId id="283" r:id="rId8"/>
    <p:sldId id="284" r:id="rId9"/>
    <p:sldId id="285" r:id="rId10"/>
    <p:sldId id="286" r:id="rId11"/>
    <p:sldId id="287" r:id="rId12"/>
    <p:sldId id="288" r:id="rId13"/>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93B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55" autoAdjust="0"/>
  </p:normalViewPr>
  <p:slideViewPr>
    <p:cSldViewPr>
      <p:cViewPr varScale="1">
        <p:scale>
          <a:sx n="46" d="100"/>
          <a:sy n="46" d="100"/>
        </p:scale>
        <p:origin x="-1253" y="-8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txBox="1">
            <a:spLocks noGrp="1"/>
          </p:cNvSpPr>
          <p:nvPr>
            <p:ph type="body" idx="1"/>
          </p:nvPr>
        </p:nvSpPr>
        <p:spPr>
          <a:noFill/>
          <a:ln/>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latin typeface="Times New Roman" pitchFamily="18" charset="0"/>
              </a:rPr>
              <a:t>As many</a:t>
            </a:r>
            <a:r>
              <a:rPr lang="en-US" baseline="0" dirty="0" smtClean="0">
                <a:latin typeface="Times New Roman" pitchFamily="18" charset="0"/>
              </a:rPr>
              <a:t> of you  know metastasis, the process by which primary tumor cells invade the circulator and other parts of the body. There is a need to understand the metastasis mechanism to improve anti-cancer therapies.</a:t>
            </a:r>
          </a:p>
          <a:p>
            <a:r>
              <a:rPr lang="en-US" baseline="0" dirty="0" smtClean="0">
                <a:latin typeface="Times New Roman" pitchFamily="18" charset="0"/>
              </a:rPr>
              <a:t>Chemotherapy, for example, kills cancer cells that are over growing, but because metastasis cells are in a mobile not growing state, so chemotherapy does not kill off these actively invading, that are spreading cancer around the body.</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smtClean="0">
                <a:latin typeface="Times New Roman" pitchFamily="18" charset="0"/>
              </a:rPr>
              <a:t>In order to study metastasis we must isolate invading cells and perform a microarray analysis to reveal its genetic expression profile.</a:t>
            </a:r>
            <a:endParaRPr lang="en-US" dirty="0" smtClean="0">
              <a:latin typeface="Times New Roman" pitchFamily="18" charset="0"/>
            </a:endParaRPr>
          </a:p>
          <a:p>
            <a:r>
              <a:rPr lang="en-US" dirty="0" smtClean="0">
                <a:latin typeface="Times New Roman" pitchFamily="18" charset="0"/>
              </a:rPr>
              <a:t>Currently, there </a:t>
            </a:r>
            <a:r>
              <a:rPr lang="en-US" dirty="0" smtClean="0">
                <a:latin typeface="Times New Roman" pitchFamily="18" charset="0"/>
              </a:rPr>
              <a:t>are different techniques for collecting metastatic </a:t>
            </a:r>
            <a:r>
              <a:rPr lang="en-US" dirty="0" smtClean="0">
                <a:latin typeface="Times New Roman" pitchFamily="18" charset="0"/>
              </a:rPr>
              <a:t>cells,</a:t>
            </a:r>
            <a:r>
              <a:rPr lang="en-US" baseline="0" dirty="0" smtClean="0">
                <a:latin typeface="Times New Roman" pitchFamily="18" charset="0"/>
              </a:rPr>
              <a:t> with their share of problems.</a:t>
            </a: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most popular methods for collecting cells for gene expression are listed, however they all have their down sides.</a:t>
            </a:r>
          </a:p>
          <a:p>
            <a:pPr>
              <a:defRPr/>
            </a:pPr>
            <a:r>
              <a:rPr lang="en-US" dirty="0" smtClean="0"/>
              <a:t>1)Bulk Analysis</a:t>
            </a:r>
          </a:p>
          <a:p>
            <a:pPr>
              <a:defRPr/>
            </a:pPr>
            <a:r>
              <a:rPr lang="en-US" dirty="0" smtClean="0"/>
              <a:t>	involves performing a microarray analysis on a chunk of tumor. However, as you can see in this picture of a rat breast  	tumor many different cells types are included in the analysis. These expression patterns reflect the noninvasive cells 	that make up the bulk of the tumor mass and the expression signature of the </a:t>
            </a:r>
            <a:r>
              <a:rPr lang="en-US" dirty="0" err="1" smtClean="0"/>
              <a:t>invansive</a:t>
            </a:r>
            <a:r>
              <a:rPr lang="en-US" dirty="0" smtClean="0"/>
              <a:t> tumor cells (the most motile 	population essential for metastasis) might be masked</a:t>
            </a:r>
          </a:p>
          <a:p>
            <a:pPr>
              <a:defRPr/>
            </a:pPr>
            <a:r>
              <a:rPr lang="en-US" dirty="0" smtClean="0"/>
              <a:t>	Insight into mechanism of mobility is less likely</a:t>
            </a:r>
          </a:p>
          <a:p>
            <a:pPr>
              <a:defRPr/>
            </a:pPr>
            <a:r>
              <a:rPr lang="en-US" dirty="0" smtClean="0"/>
              <a:t>2)LCM Laser Capture </a:t>
            </a:r>
            <a:r>
              <a:rPr lang="en-US" dirty="0" err="1" smtClean="0"/>
              <a:t>Microdisssection</a:t>
            </a:r>
            <a:endParaRPr lang="en-US" dirty="0" smtClean="0"/>
          </a:p>
          <a:p>
            <a:pPr>
              <a:defRPr/>
            </a:pPr>
            <a:r>
              <a:rPr lang="en-US" dirty="0" smtClean="0"/>
              <a:t>	, as shown to the top right, is the precise isolation of individual cells from a stained tissue using a microscope to 	guide laser transfer of group of cells to plastic film for </a:t>
            </a:r>
            <a:r>
              <a:rPr lang="en-US" dirty="0" err="1" smtClean="0"/>
              <a:t>futher</a:t>
            </a:r>
            <a:r>
              <a:rPr lang="en-US" dirty="0" smtClean="0"/>
              <a:t> studies.</a:t>
            </a:r>
          </a:p>
          <a:p>
            <a:pPr>
              <a:defRPr/>
            </a:pPr>
            <a:r>
              <a:rPr lang="en-US" dirty="0" smtClean="0"/>
              <a:t>	This technique has the potential to be more informative than analyzing bulk samples</a:t>
            </a:r>
          </a:p>
          <a:p>
            <a:pPr>
              <a:defRPr/>
            </a:pPr>
            <a:r>
              <a:rPr lang="en-US" dirty="0" smtClean="0"/>
              <a:t>	However, identification is based on morphology and location, not we don’t know if these cells are migratory and 	invasive</a:t>
            </a:r>
            <a:r>
              <a:rPr lang="en-US" dirty="0" smtClean="0"/>
              <a:t>. fixed</a:t>
            </a:r>
            <a:endParaRPr lang="en-US" dirty="0" smtClean="0"/>
          </a:p>
          <a:p>
            <a:pPr>
              <a:defRPr/>
            </a:pPr>
            <a:r>
              <a:rPr lang="en-US" dirty="0" smtClean="0"/>
              <a:t>3) Growing cells up from metastatic tumors (images of lung tumor from beast tumor. Tumor cells labeled green, not shown)</a:t>
            </a:r>
          </a:p>
          <a:p>
            <a:pPr>
              <a:defRPr/>
            </a:pPr>
            <a:r>
              <a:rPr lang="en-US" dirty="0" smtClean="0"/>
              <a:t>	must be expanded into culture for further cycle of tumor growth for array analysis</a:t>
            </a:r>
          </a:p>
          <a:p>
            <a:pPr>
              <a:defRPr/>
            </a:pPr>
            <a:r>
              <a:rPr lang="en-US" dirty="0" smtClean="0"/>
              <a:t>	-:rely on culturing in vitro which may cause gene expression patterns to change during culturing</a:t>
            </a:r>
          </a:p>
          <a:p>
            <a:pPr>
              <a:defRPr/>
            </a:pPr>
            <a:r>
              <a:rPr lang="en-US" dirty="0" smtClean="0"/>
              <a:t>Wang</a:t>
            </a:r>
            <a:r>
              <a:rPr lang="en-US" baseline="0" dirty="0" smtClean="0"/>
              <a:t> uses a new technique that uses invasive cells’ </a:t>
            </a:r>
            <a:r>
              <a:rPr lang="en-US" baseline="0" dirty="0" err="1" smtClean="0"/>
              <a:t>chemotaxic</a:t>
            </a:r>
            <a:r>
              <a:rPr lang="en-US" baseline="0" dirty="0" smtClean="0"/>
              <a:t> properties to their advantage.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txBox="1">
            <a:spLocks noGrp="1"/>
          </p:cNvSpPr>
          <p:nvPr>
            <p:ph type="body" idx="1"/>
          </p:nvPr>
        </p:nvSpPr>
        <p:spPr>
          <a:noFill/>
          <a:ln/>
        </p:spPr>
        <p:txBody>
          <a:bodyPr/>
          <a:lstStyle/>
          <a:p>
            <a:r>
              <a:rPr lang="en-US" dirty="0" smtClean="0">
                <a:latin typeface="Times New Roman" pitchFamily="18" charset="0"/>
              </a:rPr>
              <a:t>Wang’s group used</a:t>
            </a:r>
            <a:r>
              <a:rPr lang="en-US" baseline="0" dirty="0" smtClean="0">
                <a:latin typeface="Times New Roman" pitchFamily="18" charset="0"/>
              </a:rPr>
              <a:t> the</a:t>
            </a:r>
            <a:r>
              <a:rPr lang="en-US" dirty="0" smtClean="0">
                <a:latin typeface="Times New Roman" pitchFamily="18" charset="0"/>
              </a:rPr>
              <a:t>-EGF </a:t>
            </a:r>
            <a:r>
              <a:rPr lang="en-US" dirty="0" err="1" smtClean="0">
                <a:latin typeface="Times New Roman" pitchFamily="18" charset="0"/>
              </a:rPr>
              <a:t>corelated</a:t>
            </a:r>
            <a:r>
              <a:rPr lang="en-US" dirty="0" smtClean="0">
                <a:latin typeface="Times New Roman" pitchFamily="18" charset="0"/>
              </a:rPr>
              <a:t> with invasion, </a:t>
            </a:r>
            <a:r>
              <a:rPr lang="en-US" dirty="0" err="1" smtClean="0">
                <a:latin typeface="Times New Roman" pitchFamily="18" charset="0"/>
              </a:rPr>
              <a:t>intravasation</a:t>
            </a:r>
            <a:r>
              <a:rPr lang="en-US" dirty="0" smtClean="0">
                <a:latin typeface="Times New Roman" pitchFamily="18" charset="0"/>
              </a:rPr>
              <a:t> and metastasis in animal models</a:t>
            </a:r>
          </a:p>
          <a:p>
            <a:r>
              <a:rPr lang="en-US" dirty="0" smtClean="0">
                <a:latin typeface="Times New Roman" pitchFamily="18" charset="0"/>
              </a:rPr>
              <a:t>-EGF used to mimic tumor invasion induced at borders of tumor</a:t>
            </a:r>
          </a:p>
          <a:p>
            <a:r>
              <a:rPr lang="en-US" dirty="0" smtClean="0">
                <a:latin typeface="Times New Roman" pitchFamily="18" charset="0"/>
              </a:rPr>
              <a:t>-</a:t>
            </a:r>
            <a:r>
              <a:rPr lang="en-US" dirty="0" err="1" smtClean="0">
                <a:latin typeface="Times New Roman" pitchFamily="18" charset="0"/>
              </a:rPr>
              <a:t>Overexpression</a:t>
            </a:r>
            <a:r>
              <a:rPr lang="en-US" dirty="0" smtClean="0">
                <a:latin typeface="Times New Roman" pitchFamily="18" charset="0"/>
              </a:rPr>
              <a:t> of EGF receptor correlated with poor prognosis</a:t>
            </a:r>
          </a:p>
          <a:p>
            <a:r>
              <a:rPr lang="en-US" dirty="0" smtClean="0">
                <a:latin typeface="Times New Roman" pitchFamily="18" charset="0"/>
              </a:rPr>
              <a:t>-EGF gradient seen in tumor microenvironment</a:t>
            </a:r>
          </a:p>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Chemotaxic</a:t>
            </a:r>
            <a:r>
              <a:rPr lang="en-US" dirty="0" smtClean="0"/>
              <a:t> agent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buFont typeface="Times New Roman" pitchFamily="16" charset="0"/>
              <a:buNone/>
              <a:defRPr/>
            </a:pPr>
            <a:r>
              <a:rPr lang="en-US" dirty="0" smtClean="0"/>
              <a:t>As you can see from </a:t>
            </a:r>
            <a:r>
              <a:rPr lang="en-US" dirty="0" err="1" smtClean="0"/>
              <a:t>Layla’s</a:t>
            </a:r>
            <a:r>
              <a:rPr lang="en-US" dirty="0" smtClean="0"/>
              <a:t> discussion, the in vivo invasion assay is an amazing technique that holds so much potential for a greater understanding of the metastasis process.</a:t>
            </a:r>
          </a:p>
          <a:p>
            <a:pPr>
              <a:buFont typeface="Times New Roman" pitchFamily="16" charset="0"/>
              <a:buNone/>
              <a:defRPr/>
            </a:pPr>
            <a:endParaRPr lang="en-US" dirty="0" smtClean="0"/>
          </a:p>
          <a:p>
            <a:pPr>
              <a:buFont typeface="Times New Roman" pitchFamily="16" charset="0"/>
              <a:buNone/>
              <a:defRPr/>
            </a:pPr>
            <a:r>
              <a:rPr lang="en-US" dirty="0" smtClean="0"/>
              <a:t>Wang’s group have found some very interesting findings from analyzing the cells “caught in the act of invasion.”</a:t>
            </a:r>
          </a:p>
          <a:p>
            <a:pPr>
              <a:buFont typeface="Times New Roman" pitchFamily="16" charset="0"/>
              <a:buNone/>
              <a:defRPr/>
            </a:pPr>
            <a:endParaRPr lang="en-US" dirty="0" smtClean="0"/>
          </a:p>
          <a:p>
            <a:pPr>
              <a:buFont typeface="Times New Roman" pitchFamily="16" charset="0"/>
              <a:buNone/>
              <a:defRPr/>
            </a:pPr>
            <a:r>
              <a:rPr lang="en-US" dirty="0" smtClean="0"/>
              <a:t>-During the assay, there was a co-migration of tumor associated macrophages and carcinoma cells in breast tumor, suggesting a mechanism for how macrophages contribute to metastasis.</a:t>
            </a:r>
          </a:p>
          <a:p>
            <a:pPr>
              <a:buFont typeface="Times New Roman" pitchFamily="16" charset="0"/>
              <a:buNone/>
              <a:defRPr/>
            </a:pPr>
            <a:endParaRPr lang="en-US" dirty="0" smtClean="0"/>
          </a:p>
          <a:p>
            <a:pPr>
              <a:buFont typeface="Times New Roman" pitchFamily="16" charset="0"/>
              <a:buNone/>
              <a:defRPr/>
            </a:pPr>
            <a:endParaRPr lang="en-US" dirty="0" smtClean="0"/>
          </a:p>
          <a:p>
            <a:pPr>
              <a:buFont typeface="Times New Roman" pitchFamily="16" charset="0"/>
              <a:buNone/>
              <a:defRPr/>
            </a:pPr>
            <a:r>
              <a:rPr lang="en-US" dirty="0" smtClean="0"/>
              <a:t>----------------------------------------------------------------------</a:t>
            </a:r>
          </a:p>
          <a:p>
            <a:pPr>
              <a:buFont typeface="Times New Roman" pitchFamily="16" charset="0"/>
              <a:buNone/>
              <a:defRPr/>
            </a:pPr>
            <a:r>
              <a:rPr lang="en-US" dirty="0" smtClean="0"/>
              <a:t>-Paracrine interaction &gt; their co-migration in vivo in breast tumors, suggesting a mechanism for how macrophages contribute to metastasis</a:t>
            </a:r>
          </a:p>
          <a:p>
            <a:pPr>
              <a:defRPr/>
            </a:pPr>
            <a:r>
              <a:rPr lang="en-US" dirty="0" smtClean="0"/>
              <a:t>-Model of the contribution of macrophages to metastasis. </a:t>
            </a:r>
          </a:p>
          <a:p>
            <a:pPr>
              <a:defRPr/>
            </a:pPr>
            <a:r>
              <a:rPr lang="en-US" dirty="0" smtClean="0"/>
              <a:t>-</a:t>
            </a:r>
            <a:r>
              <a:rPr lang="en-US" dirty="0" err="1" smtClean="0"/>
              <a:t>Tumorassociated</a:t>
            </a:r>
            <a:r>
              <a:rPr lang="en-US" dirty="0" smtClean="0"/>
              <a:t> macrophages (TAM) accumulate near blood vessels that are associated with carcinoma cells (CC) owing to the local secretion of CSF-1 by the carcinoma cells. </a:t>
            </a:r>
          </a:p>
          <a:p>
            <a:pPr>
              <a:defRPr/>
            </a:pPr>
            <a:r>
              <a:rPr lang="en-US" dirty="0" smtClean="0"/>
              <a:t>-Macrophages secrete EGF in response, which attracts the carcinoma cells to the vessels by </a:t>
            </a:r>
            <a:r>
              <a:rPr lang="en-US" dirty="0" err="1" smtClean="0"/>
              <a:t>chemotaxis</a:t>
            </a:r>
            <a:r>
              <a:rPr lang="en-US" dirty="0" smtClean="0"/>
              <a:t>, leading to </a:t>
            </a:r>
            <a:r>
              <a:rPr lang="en-US" dirty="0" err="1" smtClean="0"/>
              <a:t>intravasation</a:t>
            </a:r>
            <a:r>
              <a:rPr lang="en-US" dirty="0" smtClean="0"/>
              <a:t>. </a:t>
            </a:r>
          </a:p>
          <a:p>
            <a:pPr>
              <a:defRPr/>
            </a:pPr>
            <a:r>
              <a:rPr lang="en-US" dirty="0" smtClean="0"/>
              <a:t>-The recruitment of carcinoma cells and macrophages is predicted to be efficient over long distances, owing to the</a:t>
            </a:r>
          </a:p>
          <a:p>
            <a:pPr>
              <a:defRPr/>
            </a:pPr>
            <a:r>
              <a:rPr lang="en-US" dirty="0" smtClean="0"/>
              <a:t>self-propagating </a:t>
            </a:r>
            <a:r>
              <a:rPr lang="en-US" dirty="0" err="1" smtClean="0"/>
              <a:t>paracrine</a:t>
            </a:r>
            <a:r>
              <a:rPr lang="en-US" dirty="0" smtClean="0"/>
              <a:t> interaction between these cells that leads to relayed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txBox="1">
            <a:spLocks noGrp="1"/>
          </p:cNvSpPr>
          <p:nvPr>
            <p:ph type="body" idx="1"/>
          </p:nvPr>
        </p:nvSpPr>
        <p:spPr>
          <a:noFill/>
          <a:ln/>
        </p:spPr>
        <p:txBody>
          <a:bodyPr/>
          <a:lstStyle/>
          <a:p>
            <a:r>
              <a:rPr lang="en-US" smtClean="0">
                <a:latin typeface="Times New Roman" pitchFamily="18" charset="0"/>
              </a:rPr>
              <a:t>They also found that ZBP1, essential for forming cells polarity, is down regulated in invasive cells. This causes cells to lose its intrinsic polarity and tumor cells more often migrate towards an exogenous chemotatic signal, no matter the direction of the gradient. This provides a potential target for cancer therapies.</a:t>
            </a:r>
          </a:p>
          <a:p>
            <a:endParaRPr lang="en-US" smtClean="0">
              <a:latin typeface="Times New Roman" pitchFamily="18" charset="0"/>
            </a:endParaRPr>
          </a:p>
          <a:p>
            <a:r>
              <a:rPr lang="en-US" smtClean="0">
                <a:latin typeface="Times New Roman" pitchFamily="18" charset="0"/>
              </a:rPr>
              <a:t>-----------------------------------------------------------------------------------------------------</a:t>
            </a:r>
          </a:p>
          <a:p>
            <a:endParaRPr lang="en-US" smtClean="0">
              <a:latin typeface="Times New Roman" pitchFamily="18" charset="0"/>
            </a:endParaRPr>
          </a:p>
          <a:p>
            <a:r>
              <a:rPr lang="en-US" smtClean="0">
                <a:latin typeface="Times New Roman" pitchFamily="18" charset="0"/>
              </a:rPr>
              <a:t>-Array analysis examined theory that genes are differentially regulated in invasive cells</a:t>
            </a:r>
          </a:p>
          <a:p>
            <a:r>
              <a:rPr lang="en-US" smtClean="0">
                <a:latin typeface="Times New Roman" pitchFamily="18" charset="0"/>
              </a:rPr>
              <a:t>-ZBP1- zipcode-binding protein1- binds to mTNA zip code of beta-actin for crawling cells. (beta-actin: isoform of action, which is required for leading edge of cells)</a:t>
            </a:r>
          </a:p>
          <a:p>
            <a:r>
              <a:rPr lang="en-US" smtClean="0">
                <a:latin typeface="Times New Roman" pitchFamily="18" charset="0"/>
              </a:rPr>
              <a:t>-ZBP1 is downregulated in invasive cells- loss of intrinsic polarity, causing cells to more likely to migrate towards a exogenous chemotactic signal, no matter the direction of the gradient.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txBox="1">
            <a:spLocks noGrp="1"/>
          </p:cNvSpPr>
          <p:nvPr>
            <p:ph type="body" idx="1"/>
          </p:nvPr>
        </p:nvSpPr>
        <p:spPr>
          <a:noFill/>
          <a:ln/>
        </p:spPr>
        <p:txBody>
          <a:bodyPr/>
          <a:lstStyle/>
          <a:p>
            <a:r>
              <a:rPr lang="en-US" smtClean="0">
                <a:latin typeface="Times New Roman" pitchFamily="18" charset="0"/>
              </a:rPr>
              <a:t>Previous patterns of expression also show that invasive and metastatic potential of primary tumors can be encoded early in the development of tumor and through out the bulk of the tumor, which seemingly contradicts the traditional view that tumor progression develops through a succession of stable genetic changes in tumor cells that are selected by growth and survival pressues.</a:t>
            </a:r>
          </a:p>
          <a:p>
            <a:endParaRPr lang="en-US" smtClean="0">
              <a:latin typeface="Times New Roman" pitchFamily="18" charset="0"/>
            </a:endParaRPr>
          </a:p>
          <a:p>
            <a:r>
              <a:rPr lang="en-US" smtClean="0">
                <a:latin typeface="Times New Roman" pitchFamily="18" charset="0"/>
              </a:rPr>
              <a:t>-This caused by whole tumor profiling, stable averaging of expression pattern.</a:t>
            </a:r>
          </a:p>
          <a:p>
            <a:endParaRPr lang="en-US" smtClean="0">
              <a:latin typeface="Times New Roman" pitchFamily="18" charset="0"/>
            </a:endParaRPr>
          </a:p>
          <a:p>
            <a:r>
              <a:rPr lang="en-US" smtClean="0">
                <a:latin typeface="Times New Roman" pitchFamily="18" charset="0"/>
              </a:rPr>
              <a:t>After Wang’s group analyzed these invasive carcinoma cells, they found gene patterns in grouped in functional pathways.</a:t>
            </a:r>
          </a:p>
          <a:p>
            <a:endParaRPr lang="en-US" smtClean="0">
              <a:latin typeface="Times New Roman" pitchFamily="18" charset="0"/>
            </a:endParaRPr>
          </a:p>
          <a:p>
            <a:r>
              <a:rPr lang="en-US" smtClean="0">
                <a:latin typeface="Times New Roman" pitchFamily="18" charset="0"/>
              </a:rPr>
              <a:t>New tumor microenvironment model proposed. Tumor progression leads to the development of microenvironments encoded within the tumor that cause gene expression patterns that support invasion.</a:t>
            </a:r>
          </a:p>
          <a:p>
            <a:endParaRPr lang="en-US" smtClean="0">
              <a:latin typeface="Times New Roman" pitchFamily="18" charset="0"/>
            </a:endParaRPr>
          </a:p>
          <a:p>
            <a:r>
              <a:rPr lang="en-US" smtClean="0">
                <a:latin typeface="Times New Roman" pitchFamily="18" charset="0"/>
              </a:rPr>
              <a:t>In other words, expression of gene are synergistic for inducing microenvironment that cause invasion could lead to random apearance.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txBox="1">
            <a:spLocks noGrp="1"/>
          </p:cNvSpPr>
          <p:nvPr>
            <p:ph type="body" idx="1"/>
          </p:nvPr>
        </p:nvSpPr>
        <p:spPr>
          <a:noFill/>
          <a:ln/>
        </p:spPr>
        <p:txBody>
          <a:bodyPr/>
          <a:lstStyle/>
          <a:p>
            <a:r>
              <a:rPr lang="en-US" smtClean="0">
                <a:latin typeface="Times New Roman" pitchFamily="18" charset="0"/>
              </a:rPr>
              <a:t>New methods that involve analyzing live cells with invasion characteristics will be necessary to improve this model and understand its mechanism to improve anti-cancer therapies.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txBox="1">
            <a:spLocks noGrp="1"/>
          </p:cNvSpPr>
          <p:nvPr>
            <p:ph type="body" idx="1"/>
          </p:nvPr>
        </p:nvSpPr>
        <p:spPr>
          <a:noFill/>
          <a:ln/>
        </p:spPr>
        <p:txBody>
          <a:bodyPr/>
          <a:lstStyle/>
          <a:p>
            <a:r>
              <a:rPr lang="en-US" smtClean="0">
                <a:latin typeface="Times New Roman" pitchFamily="18" charset="0"/>
              </a:rPr>
              <a:t>A DNA microarray is a technology used in molecular biology that consists of thousands of microscopic spots of DNA oligonuleotides. These short sections of a gene can hybridize to cDNA or cRNA of a sample, thus generating gene expression profiles. Hybridization is detected and quantified by detection of a fluorophore label targets.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39775" y="627063"/>
            <a:ext cx="8605838" cy="12604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739775" y="2101850"/>
            <a:ext cx="8605838" cy="47609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7000"/>
        </a:lnSpc>
        <a:spcBef>
          <a:spcPct val="0"/>
        </a:spcBef>
        <a:spcAft>
          <a:spcPct val="0"/>
        </a:spcAft>
        <a:buClr>
          <a:srgbClr val="000000"/>
        </a:buClr>
        <a:buSzPct val="45000"/>
        <a:buFont typeface="StarSymbol" charset="0"/>
        <a:defRPr sz="2800" b="1">
          <a:solidFill>
            <a:srgbClr val="000000"/>
          </a:solidFill>
          <a:latin typeface="+mj-lt"/>
          <a:ea typeface="+mj-ea"/>
          <a:cs typeface="+mj-cs"/>
        </a:defRPr>
      </a:lvl1pPr>
      <a:lvl2pPr algn="ctr" defTabSz="457200" rtl="0" eaLnBrk="0" fontAlgn="base" hangingPunct="0">
        <a:lnSpc>
          <a:spcPct val="97000"/>
        </a:lnSpc>
        <a:spcBef>
          <a:spcPct val="0"/>
        </a:spcBef>
        <a:spcAft>
          <a:spcPct val="0"/>
        </a:spcAft>
        <a:buClr>
          <a:srgbClr val="000000"/>
        </a:buClr>
        <a:buSzPct val="45000"/>
        <a:buFont typeface="StarSymbol" charset="0"/>
        <a:defRPr sz="2800" b="1">
          <a:solidFill>
            <a:srgbClr val="000000"/>
          </a:solidFill>
          <a:latin typeface="Times New Roman" pitchFamily="16" charset="0"/>
          <a:ea typeface="Gothic" charset="0"/>
          <a:cs typeface="Gothic" charset="0"/>
        </a:defRPr>
      </a:lvl2pPr>
      <a:lvl3pPr algn="ctr" defTabSz="457200" rtl="0" eaLnBrk="0" fontAlgn="base" hangingPunct="0">
        <a:lnSpc>
          <a:spcPct val="97000"/>
        </a:lnSpc>
        <a:spcBef>
          <a:spcPct val="0"/>
        </a:spcBef>
        <a:spcAft>
          <a:spcPct val="0"/>
        </a:spcAft>
        <a:buClr>
          <a:srgbClr val="000000"/>
        </a:buClr>
        <a:buSzPct val="45000"/>
        <a:buFont typeface="StarSymbol" charset="0"/>
        <a:defRPr sz="2800" b="1">
          <a:solidFill>
            <a:srgbClr val="000000"/>
          </a:solidFill>
          <a:latin typeface="Times New Roman" pitchFamily="16" charset="0"/>
          <a:ea typeface="Gothic" charset="0"/>
          <a:cs typeface="Gothic" charset="0"/>
        </a:defRPr>
      </a:lvl3pPr>
      <a:lvl4pPr algn="ctr" defTabSz="457200" rtl="0" eaLnBrk="0" fontAlgn="base" hangingPunct="0">
        <a:lnSpc>
          <a:spcPct val="97000"/>
        </a:lnSpc>
        <a:spcBef>
          <a:spcPct val="0"/>
        </a:spcBef>
        <a:spcAft>
          <a:spcPct val="0"/>
        </a:spcAft>
        <a:buClr>
          <a:srgbClr val="000000"/>
        </a:buClr>
        <a:buSzPct val="45000"/>
        <a:buFont typeface="StarSymbol" charset="0"/>
        <a:defRPr sz="2800" b="1">
          <a:solidFill>
            <a:srgbClr val="000000"/>
          </a:solidFill>
          <a:latin typeface="Times New Roman" pitchFamily="16" charset="0"/>
          <a:ea typeface="Gothic" charset="0"/>
          <a:cs typeface="Gothic" charset="0"/>
        </a:defRPr>
      </a:lvl4pPr>
      <a:lvl5pPr algn="ctr" defTabSz="457200" rtl="0" eaLnBrk="0" fontAlgn="base" hangingPunct="0">
        <a:lnSpc>
          <a:spcPct val="97000"/>
        </a:lnSpc>
        <a:spcBef>
          <a:spcPct val="0"/>
        </a:spcBef>
        <a:spcAft>
          <a:spcPct val="0"/>
        </a:spcAft>
        <a:buClr>
          <a:srgbClr val="000000"/>
        </a:buClr>
        <a:buSzPct val="45000"/>
        <a:buFont typeface="StarSymbol" charset="0"/>
        <a:defRPr sz="2800" b="1">
          <a:solidFill>
            <a:srgbClr val="000000"/>
          </a:solidFill>
          <a:latin typeface="Times New Roman" pitchFamily="16" charset="0"/>
          <a:ea typeface="Gothic" charset="0"/>
          <a:cs typeface="Gothic"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Gothic" charset="0"/>
          <a:cs typeface="Gothic"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Gothic" charset="0"/>
          <a:cs typeface="Gothic"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Gothic" charset="0"/>
          <a:cs typeface="Gothic"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Gothic" charset="0"/>
          <a:cs typeface="Gothic" charset="0"/>
        </a:defRPr>
      </a:lvl9pPr>
    </p:titleStyle>
    <p:bodyStyle>
      <a:lvl1pPr marL="431800" indent="-323850" algn="l" defTabSz="457200" rtl="0" eaLnBrk="0" fontAlgn="base" hangingPunct="0">
        <a:lnSpc>
          <a:spcPct val="97000"/>
        </a:lnSpc>
        <a:spcBef>
          <a:spcPct val="0"/>
        </a:spcBef>
        <a:spcAft>
          <a:spcPts val="888"/>
        </a:spcAft>
        <a:buClr>
          <a:srgbClr val="000000"/>
        </a:buClr>
        <a:buSzPct val="100000"/>
        <a:buFont typeface="Arial" charset="0"/>
        <a:buChar char="•"/>
        <a:defRPr sz="2000">
          <a:solidFill>
            <a:srgbClr val="000000"/>
          </a:solidFill>
          <a:latin typeface="+mn-lt"/>
          <a:ea typeface="+mn-ea"/>
          <a:cs typeface="+mn-cs"/>
        </a:defRPr>
      </a:lvl1pPr>
      <a:lvl2pPr marL="863600" indent="-287338" algn="l" defTabSz="457200" rtl="0" eaLnBrk="0" fontAlgn="base" hangingPunct="0">
        <a:lnSpc>
          <a:spcPct val="97000"/>
        </a:lnSpc>
        <a:spcBef>
          <a:spcPct val="0"/>
        </a:spcBef>
        <a:spcAft>
          <a:spcPts val="1138"/>
        </a:spcAft>
        <a:buClr>
          <a:srgbClr val="000000"/>
        </a:buClr>
        <a:buSzPct val="75000"/>
        <a:buFont typeface="StarSymbol" charset="0"/>
        <a:buChar char="–"/>
        <a:defRPr sz="2600">
          <a:solidFill>
            <a:srgbClr val="000000"/>
          </a:solidFill>
          <a:latin typeface="+mn-lt"/>
          <a:ea typeface="+mn-ea"/>
          <a:cs typeface="+mn-cs"/>
        </a:defRPr>
      </a:lvl2pPr>
      <a:lvl3pPr marL="1295400" indent="-215900" algn="l" defTabSz="457200" rtl="0" eaLnBrk="0" fontAlgn="base" hangingPunct="0">
        <a:lnSpc>
          <a:spcPct val="97000"/>
        </a:lnSpc>
        <a:spcBef>
          <a:spcPct val="0"/>
        </a:spcBef>
        <a:spcAft>
          <a:spcPts val="850"/>
        </a:spcAft>
        <a:buClr>
          <a:srgbClr val="000000"/>
        </a:buClr>
        <a:buSzPct val="45000"/>
        <a:buFont typeface="StarSymbol" charset="0"/>
        <a:buChar char="●"/>
        <a:defRPr sz="2400">
          <a:solidFill>
            <a:srgbClr val="000000"/>
          </a:solidFill>
          <a:latin typeface="+mn-lt"/>
          <a:ea typeface="+mn-ea"/>
          <a:cs typeface="+mn-cs"/>
        </a:defRPr>
      </a:lvl3pPr>
      <a:lvl4pPr marL="1727200" indent="-215900" algn="l" defTabSz="457200" rtl="0" eaLnBrk="0" fontAlgn="base" hangingPunct="0">
        <a:lnSpc>
          <a:spcPct val="97000"/>
        </a:lnSpc>
        <a:spcBef>
          <a:spcPct val="0"/>
        </a:spcBef>
        <a:spcAft>
          <a:spcPts val="575"/>
        </a:spcAft>
        <a:buClr>
          <a:srgbClr val="000000"/>
        </a:buClr>
        <a:buSzPct val="75000"/>
        <a:buFont typeface="StarSymbol" charset="0"/>
        <a:buChar char="–"/>
        <a:defRPr sz="2000">
          <a:solidFill>
            <a:srgbClr val="000000"/>
          </a:solidFill>
          <a:latin typeface="+mn-lt"/>
          <a:ea typeface="+mn-ea"/>
          <a:cs typeface="+mn-cs"/>
        </a:defRPr>
      </a:lvl4pPr>
      <a:lvl5pPr marL="2159000" indent="-215900" algn="l" defTabSz="457200" rtl="0" eaLnBrk="0" fontAlgn="base" hangingPunct="0">
        <a:lnSpc>
          <a:spcPct val="97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5pPr>
      <a:lvl6pPr marL="2616200" indent="-215900" algn="l" defTabSz="457200" rtl="0" fontAlgn="base" hangingPunct="0">
        <a:lnSpc>
          <a:spcPct val="97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6pPr>
      <a:lvl7pPr marL="3073400" indent="-215900" algn="l" defTabSz="457200" rtl="0" fontAlgn="base" hangingPunct="0">
        <a:lnSpc>
          <a:spcPct val="97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7pPr>
      <a:lvl8pPr marL="3530600" indent="-215900" algn="l" defTabSz="457200" rtl="0" fontAlgn="base" hangingPunct="0">
        <a:lnSpc>
          <a:spcPct val="97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8pPr>
      <a:lvl9pPr marL="3987800" indent="-215900" algn="l" defTabSz="457200" rtl="0" fontAlgn="base" hangingPunct="0">
        <a:lnSpc>
          <a:spcPct val="97000"/>
        </a:lnSpc>
        <a:spcBef>
          <a:spcPct val="0"/>
        </a:spcBef>
        <a:spcAft>
          <a:spcPts val="288"/>
        </a:spcAft>
        <a:buClr>
          <a:srgbClr val="000000"/>
        </a:buClr>
        <a:buSzPct val="45000"/>
        <a:buFont typeface="StarSymbo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Showroom%20Guest\Desktop\trucking.mpg" TargetMode="External"/><Relationship Id="rId1" Type="http://schemas.openxmlformats.org/officeDocument/2006/relationships/video" Target="file:///C:\Users\Showroom%20Guest\Desktop\fig1b.mpg"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einstein.yu.edu/aif/intravital_imaging/introduction.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1570038"/>
            <a:ext cx="8569325" cy="1620837"/>
          </a:xfrm>
        </p:spPr>
        <p:txBody>
          <a:bodyPr/>
          <a:lstStyle/>
          <a:p>
            <a:pPr eaLnBrk="1"/>
            <a:r>
              <a:rPr lang="en-US" sz="4000" smtClean="0">
                <a:solidFill>
                  <a:srgbClr val="FF0000"/>
                </a:solidFill>
              </a:rPr>
              <a:t>Tumor cells caught in the act of invading: their strategy for enhanced cell motility</a:t>
            </a:r>
            <a:r>
              <a:rPr lang="en-US" sz="3600" smtClean="0">
                <a:solidFill>
                  <a:srgbClr val="F93B07"/>
                </a:solidFill>
              </a:rPr>
              <a:t/>
            </a:r>
            <a:br>
              <a:rPr lang="en-US" sz="3600" smtClean="0">
                <a:solidFill>
                  <a:srgbClr val="F93B07"/>
                </a:solidFill>
              </a:rPr>
            </a:br>
            <a:endParaRPr lang="en-US" sz="3600" smtClean="0">
              <a:solidFill>
                <a:srgbClr val="F93B07"/>
              </a:solidFill>
            </a:endParaRPr>
          </a:p>
        </p:txBody>
      </p:sp>
      <p:sp>
        <p:nvSpPr>
          <p:cNvPr id="2051" name="Subtitle 2"/>
          <p:cNvSpPr>
            <a:spLocks noGrp="1"/>
          </p:cNvSpPr>
          <p:nvPr>
            <p:ph type="subTitle" idx="1"/>
          </p:nvPr>
        </p:nvSpPr>
        <p:spPr>
          <a:xfrm>
            <a:off x="1512888" y="3322638"/>
            <a:ext cx="7056437" cy="3124200"/>
          </a:xfrm>
        </p:spPr>
        <p:txBody>
          <a:bodyPr/>
          <a:lstStyle/>
          <a:p>
            <a:pPr eaLnBrk="1"/>
            <a:r>
              <a:rPr lang="en-US" sz="2400" smtClean="0">
                <a:solidFill>
                  <a:schemeClr val="bg2"/>
                </a:solidFill>
              </a:rPr>
              <a:t>Weigang Wang, Sumanta Goswami, Erik Sahai, Jeffrey B. Wyckoff, Jeffrey E. Segall and John S. Condeelis</a:t>
            </a:r>
          </a:p>
          <a:p>
            <a:pPr eaLnBrk="1"/>
            <a:endParaRPr lang="en-US" smtClean="0"/>
          </a:p>
          <a:p>
            <a:pPr eaLnBrk="1"/>
            <a:endParaRPr lang="en-US" smtClean="0"/>
          </a:p>
          <a:p>
            <a:pPr eaLnBrk="1"/>
            <a:r>
              <a:rPr lang="en-US" smtClean="0"/>
              <a:t>Presented by: </a:t>
            </a:r>
          </a:p>
          <a:p>
            <a:pPr eaLnBrk="1"/>
            <a:r>
              <a:rPr lang="en-US" smtClean="0"/>
              <a:t>Layla Barkal and Jessica Perez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39775" y="274638"/>
            <a:ext cx="8605838" cy="1260475"/>
          </a:xfrm>
        </p:spPr>
        <p:txBody>
          <a:bodyPr/>
          <a:lstStyle/>
          <a:p>
            <a:r>
              <a:rPr lang="en-US" smtClean="0">
                <a:solidFill>
                  <a:srgbClr val="FF0000"/>
                </a:solidFill>
              </a:rPr>
              <a:t>References</a:t>
            </a:r>
          </a:p>
        </p:txBody>
      </p:sp>
      <p:sp>
        <p:nvSpPr>
          <p:cNvPr id="11267" name="Content Placeholder 2"/>
          <p:cNvSpPr>
            <a:spLocks noGrp="1"/>
          </p:cNvSpPr>
          <p:nvPr>
            <p:ph idx="1"/>
          </p:nvPr>
        </p:nvSpPr>
        <p:spPr>
          <a:xfrm>
            <a:off x="739775" y="1722438"/>
            <a:ext cx="8605838" cy="5140325"/>
          </a:xfrm>
        </p:spPr>
        <p:txBody>
          <a:bodyPr/>
          <a:lstStyle/>
          <a:p>
            <a:pPr>
              <a:buFont typeface="Arial" charset="0"/>
              <a:buNone/>
            </a:pPr>
            <a:r>
              <a:rPr lang="en-US" smtClean="0"/>
              <a:t>Weigang Wang, Sumanta Goswami, Erik Sahai, Jeffrey B. Wykoff, Jeffrey E. Segall, John S. Condeelis.  “Tumor cells caught in the act of invading: their strategy for enhanced cell motility.” </a:t>
            </a:r>
            <a:r>
              <a:rPr lang="en-US" i="1" smtClean="0"/>
              <a:t>TRENDS</a:t>
            </a:r>
            <a:r>
              <a:rPr lang="en-US" smtClean="0"/>
              <a:t> </a:t>
            </a:r>
            <a:r>
              <a:rPr lang="en-US" i="1" smtClean="0"/>
              <a:t>in Cell Biology</a:t>
            </a:r>
            <a:r>
              <a:rPr lang="en-US" smtClean="0"/>
              <a:t> Vol. 15 No. 3 March 2005.</a:t>
            </a:r>
          </a:p>
          <a:p>
            <a:pPr>
              <a:buFont typeface="Arial" charset="0"/>
              <a:buNone/>
            </a:pPr>
            <a:endParaRPr lang="en-US" smtClean="0"/>
          </a:p>
          <a:p>
            <a:pPr>
              <a:buFont typeface="Arial" charset="0"/>
              <a:buNone/>
            </a:pPr>
            <a:r>
              <a:rPr lang="en-US" smtClean="0"/>
              <a:t>Jeffrey Wykoff, Jeffrey E. Segall, John S. Coneelis. “Th ecollection o fht emotile population of cells from a living tumor.”  </a:t>
            </a:r>
            <a:r>
              <a:rPr lang="en-US" i="1" smtClean="0"/>
              <a:t>Cancer Research</a:t>
            </a:r>
            <a:r>
              <a:rPr lang="en-US" smtClean="0"/>
              <a:t> 60, 5401-5404.</a:t>
            </a:r>
          </a:p>
          <a:p>
            <a:pPr>
              <a:buFont typeface="Arial" charset="0"/>
              <a:buNone/>
            </a:pPr>
            <a:endParaRPr lang="en-US" smtClean="0"/>
          </a:p>
          <a:p>
            <a:pPr>
              <a:buFont typeface="Arial" charset="0"/>
              <a:buNone/>
            </a:pPr>
            <a:r>
              <a:rPr lang="en-US" smtClean="0"/>
              <a:t>John Condeelis and Jeffrey E. Segall.  “Intravital imaging of cell movement in tumors.”  Nature Reviews Cancer 3, 921-930 (December 2003)</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39775" y="350838"/>
            <a:ext cx="8605838" cy="1260475"/>
          </a:xfrm>
        </p:spPr>
        <p:txBody>
          <a:bodyPr/>
          <a:lstStyle/>
          <a:p>
            <a:r>
              <a:rPr lang="en-US" smtClean="0">
                <a:solidFill>
                  <a:srgbClr val="FF0000"/>
                </a:solidFill>
              </a:rPr>
              <a:t>Invasion Movies</a:t>
            </a:r>
          </a:p>
        </p:txBody>
      </p:sp>
      <p:sp>
        <p:nvSpPr>
          <p:cNvPr id="12291" name="Content Placeholder 2"/>
          <p:cNvSpPr>
            <a:spLocks noGrp="1"/>
          </p:cNvSpPr>
          <p:nvPr>
            <p:ph idx="1"/>
          </p:nvPr>
        </p:nvSpPr>
        <p:spPr>
          <a:xfrm>
            <a:off x="773113" y="6827838"/>
            <a:ext cx="8605837" cy="458787"/>
          </a:xfrm>
        </p:spPr>
        <p:txBody>
          <a:bodyPr/>
          <a:lstStyle/>
          <a:p>
            <a:pPr>
              <a:buFont typeface="Arial" charset="0"/>
              <a:buNone/>
            </a:pPr>
            <a:r>
              <a:rPr lang="en-US" dirty="0" smtClean="0">
                <a:solidFill>
                  <a:schemeClr val="accent2"/>
                </a:solidFill>
                <a:hlinkClick r:id="rId4"/>
              </a:rPr>
              <a:t>http://www.einstein.yu.edu/aif/intravital_imaging/introduction.htm</a:t>
            </a:r>
            <a:endParaRPr lang="en-US" dirty="0" smtClean="0">
              <a:solidFill>
                <a:schemeClr val="accent2"/>
              </a:solidFill>
            </a:endParaRPr>
          </a:p>
        </p:txBody>
      </p:sp>
      <p:sp>
        <p:nvSpPr>
          <p:cNvPr id="12292" name="TextBox 5"/>
          <p:cNvSpPr txBox="1">
            <a:spLocks noChangeArrowheads="1"/>
          </p:cNvSpPr>
          <p:nvPr/>
        </p:nvSpPr>
        <p:spPr bwMode="auto">
          <a:xfrm>
            <a:off x="925513" y="5380038"/>
            <a:ext cx="3352800" cy="457200"/>
          </a:xfrm>
          <a:prstGeom prst="rect">
            <a:avLst/>
          </a:prstGeom>
          <a:noFill/>
          <a:ln w="9525">
            <a:noFill/>
            <a:miter lim="800000"/>
            <a:headEnd/>
            <a:tailEnd/>
          </a:ln>
        </p:spPr>
        <p:txBody>
          <a:bodyPr>
            <a:spAutoFit/>
          </a:bodyPr>
          <a:lstStyle/>
          <a:p>
            <a:pPr algn="ctr"/>
            <a:r>
              <a:rPr lang="en-US"/>
              <a:t>Chemotaxis </a:t>
            </a:r>
            <a:r>
              <a:rPr lang="en-US" i="1"/>
              <a:t>in vitro</a:t>
            </a:r>
            <a:endParaRPr lang="en-US"/>
          </a:p>
        </p:txBody>
      </p:sp>
      <p:pic>
        <p:nvPicPr>
          <p:cNvPr id="7" name="fig1b.mpg">
            <a:hlinkClick r:id="" action="ppaction://media"/>
          </p:cNvPr>
          <p:cNvPicPr>
            <a:picLocks noRot="1" noChangeAspect="1"/>
          </p:cNvPicPr>
          <p:nvPr>
            <a:videoFile r:link="rId1"/>
          </p:nvPr>
        </p:nvPicPr>
        <p:blipFill>
          <a:blip r:embed="rId5" cstate="print"/>
          <a:srcRect/>
          <a:stretch>
            <a:fillRect/>
          </a:stretch>
        </p:blipFill>
        <p:spPr bwMode="auto">
          <a:xfrm>
            <a:off x="849313" y="2408238"/>
            <a:ext cx="3352800" cy="2743200"/>
          </a:xfrm>
          <a:prstGeom prst="rect">
            <a:avLst/>
          </a:prstGeom>
          <a:noFill/>
          <a:ln w="9525">
            <a:noFill/>
            <a:miter lim="800000"/>
            <a:headEnd/>
            <a:tailEnd/>
          </a:ln>
        </p:spPr>
      </p:pic>
      <p:sp>
        <p:nvSpPr>
          <p:cNvPr id="12294" name="TextBox 8"/>
          <p:cNvSpPr txBox="1">
            <a:spLocks noChangeArrowheads="1"/>
          </p:cNvSpPr>
          <p:nvPr/>
        </p:nvSpPr>
        <p:spPr bwMode="auto">
          <a:xfrm>
            <a:off x="5573713" y="5303838"/>
            <a:ext cx="3352800" cy="457200"/>
          </a:xfrm>
          <a:prstGeom prst="rect">
            <a:avLst/>
          </a:prstGeom>
          <a:noFill/>
          <a:ln w="9525">
            <a:noFill/>
            <a:miter lim="800000"/>
            <a:headEnd/>
            <a:tailEnd/>
          </a:ln>
        </p:spPr>
        <p:txBody>
          <a:bodyPr>
            <a:spAutoFit/>
          </a:bodyPr>
          <a:lstStyle/>
          <a:p>
            <a:pPr algn="ctr"/>
            <a:r>
              <a:rPr lang="en-US"/>
              <a:t>Invading a blood vessel</a:t>
            </a:r>
          </a:p>
        </p:txBody>
      </p:sp>
      <p:pic>
        <p:nvPicPr>
          <p:cNvPr id="10" name="trucking.mpg">
            <a:hlinkClick r:id="" action="ppaction://media"/>
          </p:cNvPr>
          <p:cNvPicPr>
            <a:picLocks noRot="1" noChangeAspect="1"/>
          </p:cNvPicPr>
          <p:nvPr>
            <a:videoFile r:link="rId2"/>
          </p:nvPr>
        </p:nvPicPr>
        <p:blipFill>
          <a:blip r:embed="rId6" cstate="print"/>
          <a:srcRect/>
          <a:stretch>
            <a:fillRect/>
          </a:stretch>
        </p:blipFill>
        <p:spPr bwMode="auto">
          <a:xfrm>
            <a:off x="5497513" y="2408238"/>
            <a:ext cx="33528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9775" y="274638"/>
            <a:ext cx="8605838" cy="1260475"/>
          </a:xfrm>
        </p:spPr>
        <p:txBody>
          <a:bodyPr/>
          <a:lstStyle/>
          <a:p>
            <a:pPr eaLnBrk="1"/>
            <a:r>
              <a:rPr lang="en-US" sz="3200" smtClean="0">
                <a:solidFill>
                  <a:srgbClr val="FF0000"/>
                </a:solidFill>
              </a:rPr>
              <a:t>DNA Microarray Analysis</a:t>
            </a:r>
          </a:p>
        </p:txBody>
      </p:sp>
      <p:sp>
        <p:nvSpPr>
          <p:cNvPr id="13315" name="Content Placeholder 2"/>
          <p:cNvSpPr>
            <a:spLocks noGrp="1"/>
          </p:cNvSpPr>
          <p:nvPr>
            <p:ph idx="1"/>
          </p:nvPr>
        </p:nvSpPr>
        <p:spPr>
          <a:xfrm>
            <a:off x="739775" y="2408238"/>
            <a:ext cx="3538538" cy="2820987"/>
          </a:xfrm>
        </p:spPr>
        <p:txBody>
          <a:bodyPr/>
          <a:lstStyle/>
          <a:p>
            <a:pPr eaLnBrk="1"/>
            <a:r>
              <a:rPr lang="en-US" sz="2400" smtClean="0"/>
              <a:t>Consists of thousands of DNA oligonuleotides spots that hybridize to cDNA of sample</a:t>
            </a:r>
          </a:p>
          <a:p>
            <a:pPr eaLnBrk="1"/>
            <a:r>
              <a:rPr lang="en-US" sz="2400" smtClean="0"/>
              <a:t>Generates gene expresion profile.</a:t>
            </a:r>
          </a:p>
        </p:txBody>
      </p:sp>
      <p:sp>
        <p:nvSpPr>
          <p:cNvPr id="13316" name="Text Box 4"/>
          <p:cNvSpPr txBox="1">
            <a:spLocks noChangeArrowheads="1"/>
          </p:cNvSpPr>
          <p:nvPr/>
        </p:nvSpPr>
        <p:spPr bwMode="auto">
          <a:xfrm>
            <a:off x="544513" y="6751638"/>
            <a:ext cx="7620000" cy="246062"/>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sz="1600"/>
              <a:t>http://www.thefullwiki.org/DNA_microarray</a:t>
            </a:r>
            <a:endParaRPr lang="en-GB" sz="1600">
              <a:ea typeface="宋体" pitchFamily="2" charset="-122"/>
            </a:endParaRPr>
          </a:p>
        </p:txBody>
      </p:sp>
      <p:pic>
        <p:nvPicPr>
          <p:cNvPr id="13317" name="Picture 2"/>
          <p:cNvPicPr>
            <a:picLocks noChangeAspect="1" noChangeArrowheads="1"/>
          </p:cNvPicPr>
          <p:nvPr/>
        </p:nvPicPr>
        <p:blipFill>
          <a:blip r:embed="rId3" cstate="print"/>
          <a:srcRect r="50702"/>
          <a:stretch>
            <a:fillRect/>
          </a:stretch>
        </p:blipFill>
        <p:spPr bwMode="auto">
          <a:xfrm>
            <a:off x="5040313" y="1874838"/>
            <a:ext cx="2384425" cy="4386262"/>
          </a:xfrm>
          <a:prstGeom prst="rect">
            <a:avLst/>
          </a:prstGeom>
          <a:noFill/>
          <a:ln w="9525">
            <a:noFill/>
            <a:miter lim="800000"/>
            <a:headEnd/>
            <a:tailEnd/>
          </a:ln>
        </p:spPr>
      </p:pic>
      <p:pic>
        <p:nvPicPr>
          <p:cNvPr id="13318" name="Picture 3"/>
          <p:cNvPicPr>
            <a:picLocks noChangeAspect="1" noChangeArrowheads="1"/>
          </p:cNvPicPr>
          <p:nvPr/>
        </p:nvPicPr>
        <p:blipFill>
          <a:blip r:embed="rId4" cstate="print"/>
          <a:srcRect l="2097" t="4240" r="72993" b="50000"/>
          <a:stretch>
            <a:fillRect/>
          </a:stretch>
        </p:blipFill>
        <p:spPr bwMode="auto">
          <a:xfrm>
            <a:off x="8261350" y="2789238"/>
            <a:ext cx="1503363" cy="1676400"/>
          </a:xfrm>
          <a:prstGeom prst="rect">
            <a:avLst/>
          </a:prstGeom>
          <a:noFill/>
          <a:ln w="9525">
            <a:noFill/>
            <a:miter lim="800000"/>
            <a:headEnd/>
            <a:tailEnd/>
          </a:ln>
        </p:spPr>
      </p:pic>
      <p:cxnSp>
        <p:nvCxnSpPr>
          <p:cNvPr id="9" name="Straight Connector 8"/>
          <p:cNvCxnSpPr/>
          <p:nvPr/>
        </p:nvCxnSpPr>
        <p:spPr bwMode="auto">
          <a:xfrm flipV="1">
            <a:off x="6411913" y="2789238"/>
            <a:ext cx="1905000" cy="1066800"/>
          </a:xfrm>
          <a:prstGeom prst="line">
            <a:avLst/>
          </a:prstGeom>
          <a:solidFill>
            <a:srgbClr val="00B8FF"/>
          </a:solidFill>
          <a:ln w="38100" cap="flat" cmpd="sng" algn="ctr">
            <a:solidFill>
              <a:schemeClr val="accent2">
                <a:lumMod val="60000"/>
                <a:lumOff val="40000"/>
              </a:schemeClr>
            </a:solidFill>
            <a:prstDash val="solid"/>
            <a:round/>
            <a:headEnd type="none" w="med" len="med"/>
            <a:tailEnd type="none" w="med" len="med"/>
          </a:ln>
          <a:effectLst/>
        </p:spPr>
      </p:cxnSp>
      <p:cxnSp>
        <p:nvCxnSpPr>
          <p:cNvPr id="10" name="Straight Connector 9"/>
          <p:cNvCxnSpPr/>
          <p:nvPr/>
        </p:nvCxnSpPr>
        <p:spPr bwMode="auto">
          <a:xfrm>
            <a:off x="6411913" y="4008438"/>
            <a:ext cx="1905000" cy="457200"/>
          </a:xfrm>
          <a:prstGeom prst="line">
            <a:avLst/>
          </a:prstGeom>
          <a:solidFill>
            <a:srgbClr val="00B8FF"/>
          </a:solidFill>
          <a:ln w="38100" cap="flat" cmpd="sng" algn="ctr">
            <a:solidFill>
              <a:schemeClr val="accent2">
                <a:lumMod val="60000"/>
                <a:lumOff val="40000"/>
              </a:schemeClr>
            </a:solidFill>
            <a:prstDash val="solid"/>
            <a:round/>
            <a:headEnd type="none" w="med" len="med"/>
            <a:tailEnd type="none" w="med" len="med"/>
          </a:ln>
          <a:effectLst/>
        </p:spPr>
      </p:cxnSp>
      <p:sp>
        <p:nvSpPr>
          <p:cNvPr id="13" name="Rectangle 12"/>
          <p:cNvSpPr/>
          <p:nvPr/>
        </p:nvSpPr>
        <p:spPr bwMode="auto">
          <a:xfrm>
            <a:off x="6259513" y="3856038"/>
            <a:ext cx="152400" cy="152400"/>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latin typeface="Times New Roman" pitchFamily="1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39775" y="274638"/>
            <a:ext cx="8605838" cy="1260475"/>
          </a:xfrm>
        </p:spPr>
        <p:txBody>
          <a:bodyPr/>
          <a:lstStyle/>
          <a:p>
            <a:pPr eaLnBrk="1"/>
            <a:r>
              <a:rPr lang="en-US" sz="3200" smtClean="0">
                <a:solidFill>
                  <a:srgbClr val="FF0000"/>
                </a:solidFill>
              </a:rPr>
              <a:t>Understanding cell motility pathway is key to anti-cancer therapies</a:t>
            </a:r>
          </a:p>
        </p:txBody>
      </p:sp>
      <p:pic>
        <p:nvPicPr>
          <p:cNvPr id="3076" name="Picture 6"/>
          <p:cNvPicPr>
            <a:picLocks noChangeAspect="1" noChangeArrowheads="1"/>
          </p:cNvPicPr>
          <p:nvPr/>
        </p:nvPicPr>
        <p:blipFill>
          <a:blip r:embed="rId3" cstate="print"/>
          <a:srcRect/>
          <a:stretch>
            <a:fillRect/>
          </a:stretch>
        </p:blipFill>
        <p:spPr bwMode="auto">
          <a:xfrm>
            <a:off x="2144712" y="1493837"/>
            <a:ext cx="6362701" cy="4988358"/>
          </a:xfrm>
          <a:prstGeom prst="rect">
            <a:avLst/>
          </a:prstGeom>
          <a:noFill/>
          <a:ln w="9525">
            <a:noFill/>
            <a:miter lim="800000"/>
            <a:headEnd/>
            <a:tailEnd/>
          </a:ln>
        </p:spPr>
      </p:pic>
      <p:sp>
        <p:nvSpPr>
          <p:cNvPr id="3077" name="Text Box 4"/>
          <p:cNvSpPr txBox="1">
            <a:spLocks noChangeArrowheads="1"/>
          </p:cNvSpPr>
          <p:nvPr/>
        </p:nvSpPr>
        <p:spPr bwMode="auto">
          <a:xfrm>
            <a:off x="544513" y="6751638"/>
            <a:ext cx="7620000" cy="246062"/>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sz="1600"/>
              <a:t>http://www.vitatex.com/patents.asp</a:t>
            </a:r>
            <a:endParaRPr lang="en-GB" sz="160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39775" y="198438"/>
            <a:ext cx="8605838" cy="1260475"/>
          </a:xfrm>
        </p:spPr>
        <p:txBody>
          <a:bodyPr/>
          <a:lstStyle/>
          <a:p>
            <a:r>
              <a:rPr lang="en-US" smtClean="0">
                <a:solidFill>
                  <a:srgbClr val="FF0000"/>
                </a:solidFill>
              </a:rPr>
              <a:t>Methods for collecting cells for gene expression profiling of invasive and metastatic tumors</a:t>
            </a:r>
            <a:endParaRPr lang="en-US" smtClean="0"/>
          </a:p>
        </p:txBody>
      </p:sp>
      <p:sp>
        <p:nvSpPr>
          <p:cNvPr id="4099" name="TextBox 3"/>
          <p:cNvSpPr txBox="1">
            <a:spLocks noChangeArrowheads="1"/>
          </p:cNvSpPr>
          <p:nvPr/>
        </p:nvSpPr>
        <p:spPr bwMode="auto">
          <a:xfrm>
            <a:off x="1001713" y="1493838"/>
            <a:ext cx="1981200" cy="461962"/>
          </a:xfrm>
          <a:prstGeom prst="rect">
            <a:avLst/>
          </a:prstGeom>
          <a:noFill/>
          <a:ln w="9525">
            <a:noFill/>
            <a:miter lim="800000"/>
            <a:headEnd/>
            <a:tailEnd/>
          </a:ln>
        </p:spPr>
        <p:txBody>
          <a:bodyPr>
            <a:spAutoFit/>
          </a:bodyPr>
          <a:lstStyle/>
          <a:p>
            <a:r>
              <a:rPr lang="en-US"/>
              <a:t>Bulk Analysis</a:t>
            </a:r>
          </a:p>
        </p:txBody>
      </p:sp>
      <p:pic>
        <p:nvPicPr>
          <p:cNvPr id="4100" name="Picture 2"/>
          <p:cNvPicPr>
            <a:picLocks noChangeAspect="1" noChangeArrowheads="1"/>
          </p:cNvPicPr>
          <p:nvPr/>
        </p:nvPicPr>
        <p:blipFill>
          <a:blip r:embed="rId3" cstate="print"/>
          <a:srcRect l="34375" t="63583" r="38222" b="3441"/>
          <a:stretch>
            <a:fillRect/>
          </a:stretch>
        </p:blipFill>
        <p:spPr bwMode="auto">
          <a:xfrm>
            <a:off x="849313" y="2027238"/>
            <a:ext cx="2286000" cy="4892675"/>
          </a:xfrm>
          <a:prstGeom prst="rect">
            <a:avLst/>
          </a:prstGeom>
          <a:noFill/>
          <a:ln w="9525">
            <a:noFill/>
            <a:miter lim="800000"/>
            <a:headEnd/>
            <a:tailEnd/>
          </a:ln>
        </p:spPr>
      </p:pic>
      <p:sp>
        <p:nvSpPr>
          <p:cNvPr id="4101" name="TextBox 5"/>
          <p:cNvSpPr txBox="1">
            <a:spLocks noChangeArrowheads="1"/>
          </p:cNvSpPr>
          <p:nvPr/>
        </p:nvSpPr>
        <p:spPr bwMode="auto">
          <a:xfrm>
            <a:off x="3744913" y="1570038"/>
            <a:ext cx="5486400" cy="461962"/>
          </a:xfrm>
          <a:prstGeom prst="rect">
            <a:avLst/>
          </a:prstGeom>
          <a:noFill/>
          <a:ln w="9525">
            <a:noFill/>
            <a:miter lim="800000"/>
            <a:headEnd/>
            <a:tailEnd/>
          </a:ln>
        </p:spPr>
        <p:txBody>
          <a:bodyPr>
            <a:spAutoFit/>
          </a:bodyPr>
          <a:lstStyle/>
          <a:p>
            <a:pPr algn="ctr"/>
            <a:r>
              <a:rPr lang="en-US"/>
              <a:t>Laser Capture Microdissection (LCM)</a:t>
            </a:r>
          </a:p>
        </p:txBody>
      </p:sp>
      <p:pic>
        <p:nvPicPr>
          <p:cNvPr id="4102" name="Picture 3"/>
          <p:cNvPicPr>
            <a:picLocks noChangeAspect="1" noChangeArrowheads="1"/>
          </p:cNvPicPr>
          <p:nvPr/>
        </p:nvPicPr>
        <p:blipFill>
          <a:blip r:embed="rId4" cstate="print"/>
          <a:srcRect l="62299" t="31250" r="18375" b="42188"/>
          <a:stretch>
            <a:fillRect/>
          </a:stretch>
        </p:blipFill>
        <p:spPr bwMode="auto">
          <a:xfrm>
            <a:off x="4964113" y="1951038"/>
            <a:ext cx="3276600" cy="2532062"/>
          </a:xfrm>
          <a:prstGeom prst="rect">
            <a:avLst/>
          </a:prstGeom>
          <a:noFill/>
          <a:ln w="9525">
            <a:noFill/>
            <a:miter lim="800000"/>
            <a:headEnd/>
            <a:tailEnd/>
          </a:ln>
        </p:spPr>
      </p:pic>
      <p:sp>
        <p:nvSpPr>
          <p:cNvPr id="4103" name="TextBox 7"/>
          <p:cNvSpPr txBox="1">
            <a:spLocks noChangeArrowheads="1"/>
          </p:cNvSpPr>
          <p:nvPr/>
        </p:nvSpPr>
        <p:spPr bwMode="auto">
          <a:xfrm>
            <a:off x="3744913" y="4618038"/>
            <a:ext cx="5638800" cy="461962"/>
          </a:xfrm>
          <a:prstGeom prst="rect">
            <a:avLst/>
          </a:prstGeom>
          <a:noFill/>
          <a:ln w="9525">
            <a:noFill/>
            <a:miter lim="800000"/>
            <a:headEnd/>
            <a:tailEnd/>
          </a:ln>
        </p:spPr>
        <p:txBody>
          <a:bodyPr>
            <a:spAutoFit/>
          </a:bodyPr>
          <a:lstStyle/>
          <a:p>
            <a:pPr algn="ctr"/>
            <a:r>
              <a:rPr lang="en-US"/>
              <a:t>In vitro culture of metastatic tumors</a:t>
            </a:r>
          </a:p>
        </p:txBody>
      </p:sp>
      <p:pic>
        <p:nvPicPr>
          <p:cNvPr id="4104" name="Picture 4"/>
          <p:cNvPicPr>
            <a:picLocks noChangeAspect="1" noChangeArrowheads="1"/>
          </p:cNvPicPr>
          <p:nvPr/>
        </p:nvPicPr>
        <p:blipFill>
          <a:blip r:embed="rId5" cstate="print"/>
          <a:srcRect/>
          <a:stretch>
            <a:fillRect/>
          </a:stretch>
        </p:blipFill>
        <p:spPr bwMode="auto">
          <a:xfrm>
            <a:off x="5802313" y="5075238"/>
            <a:ext cx="1981200" cy="1933575"/>
          </a:xfrm>
          <a:prstGeom prst="rect">
            <a:avLst/>
          </a:prstGeom>
          <a:noFill/>
          <a:ln w="9525">
            <a:noFill/>
            <a:miter lim="800000"/>
            <a:headEnd/>
            <a:tailEnd/>
          </a:ln>
        </p:spPr>
      </p:pic>
      <p:sp>
        <p:nvSpPr>
          <p:cNvPr id="9" name="TextBox 8"/>
          <p:cNvSpPr txBox="1"/>
          <p:nvPr/>
        </p:nvSpPr>
        <p:spPr>
          <a:xfrm>
            <a:off x="849312" y="6446838"/>
            <a:ext cx="2667000" cy="400110"/>
          </a:xfrm>
          <a:prstGeom prst="rect">
            <a:avLst/>
          </a:prstGeom>
          <a:noFill/>
        </p:spPr>
        <p:txBody>
          <a:bodyPr wrap="square" rtlCol="0">
            <a:spAutoFit/>
          </a:bodyPr>
          <a:lstStyle/>
          <a:p>
            <a:r>
              <a:rPr lang="en-US" sz="2000" b="1" dirty="0" smtClean="0">
                <a:solidFill>
                  <a:schemeClr val="bg1"/>
                </a:solidFill>
              </a:rPr>
              <a:t>Rat Breast Tumor</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39775" y="350838"/>
            <a:ext cx="8605838" cy="1260475"/>
          </a:xfrm>
        </p:spPr>
        <p:txBody>
          <a:bodyPr/>
          <a:lstStyle/>
          <a:p>
            <a:r>
              <a:rPr lang="en-US" smtClean="0">
                <a:solidFill>
                  <a:srgbClr val="FF0000"/>
                </a:solidFill>
              </a:rPr>
              <a:t>Exploiting Chemotaxis</a:t>
            </a:r>
          </a:p>
        </p:txBody>
      </p:sp>
      <p:sp>
        <p:nvSpPr>
          <p:cNvPr id="5123" name="Content Placeholder 5"/>
          <p:cNvSpPr>
            <a:spLocks noGrp="1"/>
          </p:cNvSpPr>
          <p:nvPr>
            <p:ph sz="half" idx="2"/>
          </p:nvPr>
        </p:nvSpPr>
        <p:spPr>
          <a:xfrm>
            <a:off x="544513" y="1874838"/>
            <a:ext cx="4227512" cy="4954587"/>
          </a:xfrm>
        </p:spPr>
        <p:txBody>
          <a:bodyPr/>
          <a:lstStyle/>
          <a:p>
            <a:r>
              <a:rPr lang="en-US" smtClean="0"/>
              <a:t>Metastatic tumor cells undergo chemotaxis</a:t>
            </a:r>
          </a:p>
          <a:p>
            <a:endParaRPr lang="en-US" smtClean="0"/>
          </a:p>
          <a:p>
            <a:r>
              <a:rPr lang="en-US" smtClean="0"/>
              <a:t>Migration toward blood vessels makes chemotaxis a good model for invasion</a:t>
            </a:r>
          </a:p>
          <a:p>
            <a:endParaRPr lang="en-US" smtClean="0"/>
          </a:p>
          <a:p>
            <a:r>
              <a:rPr lang="en-US" smtClean="0"/>
              <a:t>Chemoattractants</a:t>
            </a:r>
          </a:p>
          <a:p>
            <a:pPr lvl="1">
              <a:lnSpc>
                <a:spcPct val="100000"/>
              </a:lnSpc>
              <a:spcAft>
                <a:spcPct val="0"/>
              </a:spcAft>
            </a:pPr>
            <a:r>
              <a:rPr lang="en-US" smtClean="0"/>
              <a:t>EGF</a:t>
            </a:r>
          </a:p>
          <a:p>
            <a:pPr lvl="1">
              <a:lnSpc>
                <a:spcPct val="100000"/>
              </a:lnSpc>
              <a:spcAft>
                <a:spcPct val="0"/>
              </a:spcAft>
            </a:pPr>
            <a:r>
              <a:rPr lang="en-US" smtClean="0"/>
              <a:t>10% FBS</a:t>
            </a:r>
          </a:p>
          <a:p>
            <a:pPr lvl="1">
              <a:lnSpc>
                <a:spcPct val="100000"/>
              </a:lnSpc>
              <a:spcAft>
                <a:spcPct val="0"/>
              </a:spcAft>
            </a:pPr>
            <a:r>
              <a:rPr lang="en-US" smtClean="0"/>
              <a:t>Matrigel</a:t>
            </a:r>
          </a:p>
          <a:p>
            <a:endParaRPr lang="en-US" smtClean="0"/>
          </a:p>
          <a:p>
            <a:endParaRPr lang="en-US" smtClean="0"/>
          </a:p>
          <a:p>
            <a:endParaRPr lang="en-US" smtClean="0"/>
          </a:p>
        </p:txBody>
      </p:sp>
      <p:pic>
        <p:nvPicPr>
          <p:cNvPr id="5124" name="Picture 4"/>
          <p:cNvPicPr>
            <a:picLocks noChangeAspect="1" noChangeArrowheads="1"/>
          </p:cNvPicPr>
          <p:nvPr/>
        </p:nvPicPr>
        <p:blipFill>
          <a:blip r:embed="rId3" cstate="print"/>
          <a:srcRect l="2344" t="28125" r="53906" b="44792"/>
          <a:stretch>
            <a:fillRect/>
          </a:stretch>
        </p:blipFill>
        <p:spPr bwMode="auto">
          <a:xfrm>
            <a:off x="5268913" y="3322638"/>
            <a:ext cx="4267200" cy="1981200"/>
          </a:xfrm>
          <a:prstGeom prst="rect">
            <a:avLst/>
          </a:prstGeom>
          <a:noFill/>
          <a:ln w="9525">
            <a:noFill/>
            <a:miter lim="800000"/>
            <a:headEnd/>
            <a:tailEnd/>
          </a:ln>
        </p:spPr>
      </p:pic>
      <p:cxnSp>
        <p:nvCxnSpPr>
          <p:cNvPr id="5125" name="Curved Connector 23"/>
          <p:cNvCxnSpPr>
            <a:cxnSpLocks noChangeShapeType="1"/>
          </p:cNvCxnSpPr>
          <p:nvPr/>
        </p:nvCxnSpPr>
        <p:spPr bwMode="auto">
          <a:xfrm rot="5400000" flipH="1" flipV="1">
            <a:off x="5154613" y="3284538"/>
            <a:ext cx="762000" cy="228600"/>
          </a:xfrm>
          <a:prstGeom prst="curvedConnector3">
            <a:avLst>
              <a:gd name="adj1" fmla="val 50000"/>
            </a:avLst>
          </a:prstGeom>
          <a:noFill/>
          <a:ln w="19050" algn="ctr">
            <a:solidFill>
              <a:schemeClr val="tx1"/>
            </a:solidFill>
            <a:round/>
            <a:headEnd/>
            <a:tailEnd type="arrow" w="med" len="med"/>
          </a:ln>
        </p:spPr>
      </p:cxnSp>
      <p:sp>
        <p:nvSpPr>
          <p:cNvPr id="5126" name="TextBox 24"/>
          <p:cNvSpPr txBox="1">
            <a:spLocks noChangeArrowheads="1"/>
          </p:cNvSpPr>
          <p:nvPr/>
        </p:nvSpPr>
        <p:spPr bwMode="auto">
          <a:xfrm>
            <a:off x="5421313" y="2447925"/>
            <a:ext cx="1905000" cy="646113"/>
          </a:xfrm>
          <a:prstGeom prst="rect">
            <a:avLst/>
          </a:prstGeom>
          <a:noFill/>
          <a:ln w="9525">
            <a:noFill/>
            <a:miter lim="800000"/>
            <a:headEnd/>
            <a:tailEnd/>
          </a:ln>
        </p:spPr>
        <p:txBody>
          <a:bodyPr>
            <a:spAutoFit/>
          </a:bodyPr>
          <a:lstStyle/>
          <a:p>
            <a:r>
              <a:rPr lang="en-US" sz="1800"/>
              <a:t>Needle filled with Matrigel + EGF</a:t>
            </a:r>
          </a:p>
        </p:txBody>
      </p:sp>
      <p:sp>
        <p:nvSpPr>
          <p:cNvPr id="5127" name="TextBox 25"/>
          <p:cNvSpPr txBox="1">
            <a:spLocks noChangeArrowheads="1"/>
          </p:cNvSpPr>
          <p:nvPr/>
        </p:nvSpPr>
        <p:spPr bwMode="auto">
          <a:xfrm>
            <a:off x="5573713" y="5616575"/>
            <a:ext cx="1676400" cy="646113"/>
          </a:xfrm>
          <a:prstGeom prst="rect">
            <a:avLst/>
          </a:prstGeom>
          <a:noFill/>
          <a:ln w="9525">
            <a:noFill/>
            <a:miter lim="800000"/>
            <a:headEnd/>
            <a:tailEnd/>
          </a:ln>
        </p:spPr>
        <p:txBody>
          <a:bodyPr>
            <a:spAutoFit/>
          </a:bodyPr>
          <a:lstStyle/>
          <a:p>
            <a:r>
              <a:rPr lang="en-US" sz="1800"/>
              <a:t>Metastatic tumor cells</a:t>
            </a:r>
          </a:p>
        </p:txBody>
      </p:sp>
      <p:cxnSp>
        <p:nvCxnSpPr>
          <p:cNvPr id="5128" name="Curved Connector 31"/>
          <p:cNvCxnSpPr>
            <a:cxnSpLocks noChangeShapeType="1"/>
          </p:cNvCxnSpPr>
          <p:nvPr/>
        </p:nvCxnSpPr>
        <p:spPr bwMode="auto">
          <a:xfrm rot="5400000">
            <a:off x="5573713" y="5303838"/>
            <a:ext cx="533400" cy="228600"/>
          </a:xfrm>
          <a:prstGeom prst="curvedConnector3">
            <a:avLst>
              <a:gd name="adj1" fmla="val 50000"/>
            </a:avLst>
          </a:prstGeom>
          <a:noFill/>
          <a:ln w="19050" algn="ctr">
            <a:solidFill>
              <a:schemeClr val="tx1"/>
            </a:solidFill>
            <a:round/>
            <a:headEnd/>
            <a:tailEnd type="arrow" w="med" len="med"/>
          </a:ln>
        </p:spPr>
      </p:cxnSp>
      <p:sp>
        <p:nvSpPr>
          <p:cNvPr id="5129" name="TextBox 32"/>
          <p:cNvSpPr txBox="1">
            <a:spLocks noChangeArrowheads="1"/>
          </p:cNvSpPr>
          <p:nvPr/>
        </p:nvSpPr>
        <p:spPr bwMode="auto">
          <a:xfrm>
            <a:off x="5197475" y="6827838"/>
            <a:ext cx="4643438" cy="338137"/>
          </a:xfrm>
          <a:prstGeom prst="rect">
            <a:avLst/>
          </a:prstGeom>
          <a:noFill/>
          <a:ln w="9525">
            <a:noFill/>
            <a:miter lim="800000"/>
            <a:headEnd/>
            <a:tailEnd/>
          </a:ln>
        </p:spPr>
        <p:txBody>
          <a:bodyPr wrap="none">
            <a:spAutoFit/>
          </a:bodyPr>
          <a:lstStyle/>
          <a:p>
            <a:r>
              <a:rPr lang="en-US" sz="1600" i="1"/>
              <a:t>Cancer Res October 1, 2000 vol. 60 no. 19 5401-5404</a:t>
            </a:r>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39775" y="274638"/>
            <a:ext cx="8605838" cy="1260475"/>
          </a:xfrm>
        </p:spPr>
        <p:txBody>
          <a:bodyPr/>
          <a:lstStyle/>
          <a:p>
            <a:r>
              <a:rPr lang="en-US" smtClean="0">
                <a:solidFill>
                  <a:srgbClr val="FF0000"/>
                </a:solidFill>
              </a:rPr>
              <a:t>The </a:t>
            </a:r>
            <a:r>
              <a:rPr lang="en-US" i="1" smtClean="0">
                <a:solidFill>
                  <a:srgbClr val="FF0000"/>
                </a:solidFill>
              </a:rPr>
              <a:t>in vivo</a:t>
            </a:r>
            <a:r>
              <a:rPr lang="en-US" smtClean="0">
                <a:solidFill>
                  <a:srgbClr val="FF0000"/>
                </a:solidFill>
              </a:rPr>
              <a:t> Invasion Assay</a:t>
            </a:r>
          </a:p>
        </p:txBody>
      </p:sp>
      <p:pic>
        <p:nvPicPr>
          <p:cNvPr id="6147" name="Picture 2"/>
          <p:cNvPicPr>
            <a:picLocks noChangeAspect="1" noChangeArrowheads="1"/>
          </p:cNvPicPr>
          <p:nvPr/>
        </p:nvPicPr>
        <p:blipFill>
          <a:blip r:embed="rId3" cstate="print"/>
          <a:srcRect l="2344" t="17708" r="69531" b="23959"/>
          <a:stretch>
            <a:fillRect/>
          </a:stretch>
        </p:blipFill>
        <p:spPr bwMode="auto">
          <a:xfrm>
            <a:off x="315913" y="1755775"/>
            <a:ext cx="3505200" cy="5453063"/>
          </a:xfrm>
          <a:prstGeom prst="rect">
            <a:avLst/>
          </a:prstGeom>
          <a:noFill/>
          <a:ln w="9525">
            <a:noFill/>
            <a:miter lim="800000"/>
            <a:headEnd/>
            <a:tailEnd/>
          </a:ln>
        </p:spPr>
      </p:pic>
      <p:pic>
        <p:nvPicPr>
          <p:cNvPr id="6148" name="Picture 2"/>
          <p:cNvPicPr>
            <a:picLocks noGrp="1" noChangeAspect="1" noChangeArrowheads="1"/>
          </p:cNvPicPr>
          <p:nvPr>
            <p:ph idx="1"/>
          </p:nvPr>
        </p:nvPicPr>
        <p:blipFill>
          <a:blip r:embed="rId4" cstate="print"/>
          <a:srcRect l="68741" t="40625" r="8418" b="29167"/>
          <a:stretch>
            <a:fillRect/>
          </a:stretch>
        </p:blipFill>
        <p:spPr>
          <a:xfrm>
            <a:off x="5345113" y="4846638"/>
            <a:ext cx="2971800" cy="2209800"/>
          </a:xfrm>
          <a:noFill/>
        </p:spPr>
      </p:pic>
      <p:sp>
        <p:nvSpPr>
          <p:cNvPr id="6149" name="TextBox 5"/>
          <p:cNvSpPr txBox="1">
            <a:spLocks noChangeArrowheads="1"/>
          </p:cNvSpPr>
          <p:nvPr/>
        </p:nvSpPr>
        <p:spPr bwMode="auto">
          <a:xfrm>
            <a:off x="4811713" y="1951038"/>
            <a:ext cx="4953000" cy="2678112"/>
          </a:xfrm>
          <a:prstGeom prst="rect">
            <a:avLst/>
          </a:prstGeom>
          <a:noFill/>
          <a:ln w="9525">
            <a:noFill/>
            <a:miter lim="800000"/>
            <a:headEnd/>
            <a:tailEnd/>
          </a:ln>
        </p:spPr>
        <p:txBody>
          <a:bodyPr>
            <a:spAutoFit/>
          </a:bodyPr>
          <a:lstStyle/>
          <a:p>
            <a:pPr>
              <a:buFont typeface="Arial" charset="0"/>
              <a:buChar char="•"/>
            </a:pPr>
            <a:r>
              <a:rPr lang="en-US"/>
              <a:t>Live mouse</a:t>
            </a:r>
          </a:p>
          <a:p>
            <a:pPr>
              <a:buFont typeface="Arial" charset="0"/>
              <a:buChar char="•"/>
            </a:pPr>
            <a:r>
              <a:rPr lang="en-US"/>
              <a:t>Collecting motile cells from tumor</a:t>
            </a:r>
          </a:p>
          <a:p>
            <a:pPr>
              <a:buFont typeface="Arial" charset="0"/>
              <a:buChar char="•"/>
            </a:pPr>
            <a:r>
              <a:rPr lang="en-US"/>
              <a:t>Only tumor cells: DAPI/GFP check</a:t>
            </a:r>
          </a:p>
          <a:p>
            <a:pPr>
              <a:buFont typeface="Arial" charset="0"/>
              <a:buChar char="•"/>
            </a:pPr>
            <a:r>
              <a:rPr lang="en-US"/>
              <a:t>Non-metastatic tumors have low levels of invading cells</a:t>
            </a:r>
          </a:p>
          <a:p>
            <a:pPr>
              <a:buFont typeface="Arial" charset="0"/>
              <a:buChar char="•"/>
            </a:pPr>
            <a:endParaRPr lang="en-US"/>
          </a:p>
          <a:p>
            <a:r>
              <a:rPr lang="en-US"/>
              <a:t>~100 invading cells in 6 hours</a:t>
            </a:r>
          </a:p>
        </p:txBody>
      </p:sp>
      <p:sp>
        <p:nvSpPr>
          <p:cNvPr id="6150" name="TextBox 6"/>
          <p:cNvSpPr txBox="1">
            <a:spLocks noChangeArrowheads="1"/>
          </p:cNvSpPr>
          <p:nvPr/>
        </p:nvSpPr>
        <p:spPr bwMode="auto">
          <a:xfrm>
            <a:off x="4892675" y="7056438"/>
            <a:ext cx="4643438" cy="338137"/>
          </a:xfrm>
          <a:prstGeom prst="rect">
            <a:avLst/>
          </a:prstGeom>
          <a:noFill/>
          <a:ln w="9525">
            <a:noFill/>
            <a:miter lim="800000"/>
            <a:headEnd/>
            <a:tailEnd/>
          </a:ln>
        </p:spPr>
        <p:txBody>
          <a:bodyPr wrap="none">
            <a:spAutoFit/>
          </a:bodyPr>
          <a:lstStyle/>
          <a:p>
            <a:r>
              <a:rPr lang="en-US" sz="1600" i="1"/>
              <a:t>Cancer Res October 1, 2000 vol. 60 no. 19 5401-5404</a:t>
            </a:r>
            <a:endParaRPr 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39775" y="427038"/>
            <a:ext cx="8605838" cy="1260475"/>
          </a:xfrm>
        </p:spPr>
        <p:txBody>
          <a:bodyPr/>
          <a:lstStyle/>
          <a:p>
            <a:pPr eaLnBrk="1"/>
            <a:r>
              <a:rPr lang="en-US" sz="3200" smtClean="0">
                <a:solidFill>
                  <a:srgbClr val="FF0000"/>
                </a:solidFill>
              </a:rPr>
              <a:t>Results: Imaging during </a:t>
            </a:r>
            <a:r>
              <a:rPr lang="en-US" sz="3200" i="1" smtClean="0">
                <a:solidFill>
                  <a:srgbClr val="FF0000"/>
                </a:solidFill>
              </a:rPr>
              <a:t>in vivo</a:t>
            </a:r>
            <a:r>
              <a:rPr lang="en-US" sz="3200" smtClean="0">
                <a:solidFill>
                  <a:srgbClr val="FF0000"/>
                </a:solidFill>
              </a:rPr>
              <a:t> invasion assay</a:t>
            </a:r>
            <a:br>
              <a:rPr lang="en-US" sz="3200" smtClean="0">
                <a:solidFill>
                  <a:srgbClr val="FF0000"/>
                </a:solidFill>
              </a:rPr>
            </a:br>
            <a:endParaRPr lang="en-US" sz="3200" smtClean="0">
              <a:solidFill>
                <a:srgbClr val="FF0000"/>
              </a:solidFill>
            </a:endParaRPr>
          </a:p>
        </p:txBody>
      </p:sp>
      <p:pic>
        <p:nvPicPr>
          <p:cNvPr id="7171" name="Picture 7"/>
          <p:cNvPicPr>
            <a:picLocks noChangeAspect="1" noChangeArrowheads="1"/>
          </p:cNvPicPr>
          <p:nvPr/>
        </p:nvPicPr>
        <p:blipFill>
          <a:blip r:embed="rId3" cstate="print"/>
          <a:srcRect l="24524" t="21056" r="41174" b="37277"/>
          <a:stretch>
            <a:fillRect/>
          </a:stretch>
        </p:blipFill>
        <p:spPr bwMode="auto">
          <a:xfrm>
            <a:off x="2525713" y="1446213"/>
            <a:ext cx="5105400" cy="3486150"/>
          </a:xfrm>
          <a:prstGeom prst="rect">
            <a:avLst/>
          </a:prstGeom>
          <a:noFill/>
          <a:ln w="9525">
            <a:noFill/>
            <a:miter lim="800000"/>
            <a:headEnd/>
            <a:tailEnd/>
          </a:ln>
        </p:spPr>
      </p:pic>
      <p:sp>
        <p:nvSpPr>
          <p:cNvPr id="7172" name="TextBox 8"/>
          <p:cNvSpPr txBox="1">
            <a:spLocks noChangeArrowheads="1"/>
          </p:cNvSpPr>
          <p:nvPr/>
        </p:nvSpPr>
        <p:spPr bwMode="auto">
          <a:xfrm>
            <a:off x="773113" y="5022850"/>
            <a:ext cx="8382000" cy="2185988"/>
          </a:xfrm>
          <a:prstGeom prst="rect">
            <a:avLst/>
          </a:prstGeom>
          <a:noFill/>
          <a:ln w="9525">
            <a:noFill/>
            <a:miter lim="800000"/>
            <a:headEnd/>
            <a:tailEnd/>
          </a:ln>
        </p:spPr>
        <p:txBody>
          <a:bodyPr>
            <a:spAutoFit/>
          </a:bodyPr>
          <a:lstStyle/>
          <a:p>
            <a:pPr algn="ctr"/>
            <a:r>
              <a:rPr lang="en-US" dirty="0" err="1"/>
              <a:t>Intravital</a:t>
            </a:r>
            <a:r>
              <a:rPr lang="en-US" dirty="0"/>
              <a:t> imaging during </a:t>
            </a:r>
            <a:r>
              <a:rPr lang="en-US" i="1" dirty="0"/>
              <a:t>in vivo </a:t>
            </a:r>
            <a:r>
              <a:rPr lang="en-US" dirty="0"/>
              <a:t>assay shows macrophages and breast tumor cells co-migrating towards </a:t>
            </a:r>
            <a:r>
              <a:rPr lang="en-US" dirty="0" err="1"/>
              <a:t>microneedles</a:t>
            </a:r>
            <a:endParaRPr lang="en-US" dirty="0"/>
          </a:p>
          <a:p>
            <a:pPr algn="ctr"/>
            <a:endParaRPr lang="en-US" sz="1600" dirty="0"/>
          </a:p>
          <a:p>
            <a:pPr algn="ctr"/>
            <a:r>
              <a:rPr lang="en-US" dirty="0"/>
              <a:t>Carcinoma cells secrete CSF-1 </a:t>
            </a:r>
            <a:r>
              <a:rPr lang="en-US" sz="3200" dirty="0"/>
              <a:t>↔</a:t>
            </a:r>
            <a:r>
              <a:rPr lang="en-US" dirty="0"/>
              <a:t> Macrophages secrete EGF</a:t>
            </a:r>
          </a:p>
          <a:p>
            <a:pPr algn="ctr"/>
            <a:endParaRPr lang="en-US" sz="1600" dirty="0"/>
          </a:p>
          <a:p>
            <a:pPr algn="ctr"/>
            <a:r>
              <a:rPr lang="en-US" dirty="0" err="1"/>
              <a:t>Paracrine</a:t>
            </a:r>
            <a:r>
              <a:rPr lang="en-US" dirty="0"/>
              <a:t> interaction – </a:t>
            </a:r>
            <a:r>
              <a:rPr lang="en-US" dirty="0" err="1"/>
              <a:t>chemotaxis</a:t>
            </a:r>
            <a:r>
              <a:rPr lang="en-US" dirty="0"/>
              <a:t> toward EGF or CSF-1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9713" y="274638"/>
            <a:ext cx="9840912" cy="1260475"/>
          </a:xfrm>
        </p:spPr>
        <p:txBody>
          <a:bodyPr/>
          <a:lstStyle/>
          <a:p>
            <a:pPr eaLnBrk="1"/>
            <a:r>
              <a:rPr lang="en-US" sz="3200" smtClean="0">
                <a:solidFill>
                  <a:srgbClr val="FF0000"/>
                </a:solidFill>
              </a:rPr>
              <a:t>Results: Gene expression analysis of invading cells</a:t>
            </a:r>
            <a:br>
              <a:rPr lang="en-US" sz="3200" smtClean="0">
                <a:solidFill>
                  <a:srgbClr val="FF0000"/>
                </a:solidFill>
              </a:rPr>
            </a:br>
            <a:endParaRPr lang="en-US" sz="3200" smtClean="0">
              <a:solidFill>
                <a:srgbClr val="FF0000"/>
              </a:solidFill>
            </a:endParaRPr>
          </a:p>
        </p:txBody>
      </p:sp>
      <p:sp>
        <p:nvSpPr>
          <p:cNvPr id="8195" name="TextBox 4"/>
          <p:cNvSpPr txBox="1">
            <a:spLocks noChangeArrowheads="1"/>
          </p:cNvSpPr>
          <p:nvPr/>
        </p:nvSpPr>
        <p:spPr bwMode="auto">
          <a:xfrm>
            <a:off x="849313" y="3932238"/>
            <a:ext cx="8763000" cy="3046412"/>
          </a:xfrm>
          <a:prstGeom prst="rect">
            <a:avLst/>
          </a:prstGeom>
          <a:noFill/>
          <a:ln w="9525">
            <a:noFill/>
            <a:miter lim="800000"/>
            <a:headEnd/>
            <a:tailEnd/>
          </a:ln>
        </p:spPr>
        <p:txBody>
          <a:bodyPr>
            <a:spAutoFit/>
          </a:bodyPr>
          <a:lstStyle/>
          <a:p>
            <a:r>
              <a:rPr lang="en-US" dirty="0"/>
              <a:t>“…the invasive cells constitute a population that is neither proliferating nor apoptotic but is highly motile…”</a:t>
            </a:r>
          </a:p>
          <a:p>
            <a:endParaRPr lang="en-US" dirty="0"/>
          </a:p>
          <a:p>
            <a:r>
              <a:rPr lang="en-US" dirty="0"/>
              <a:t>Compared to non-invading cells, pathways that regulate protrusion are present</a:t>
            </a:r>
          </a:p>
          <a:p>
            <a:endParaRPr lang="en-US" dirty="0"/>
          </a:p>
          <a:p>
            <a:r>
              <a:rPr lang="en-US" dirty="0"/>
              <a:t>ZBP1  essential for creating polarity of β-</a:t>
            </a:r>
            <a:r>
              <a:rPr lang="en-US" dirty="0" err="1"/>
              <a:t>actin</a:t>
            </a:r>
            <a:r>
              <a:rPr lang="en-US" dirty="0"/>
              <a:t> and is severely down-regulated in invading cells</a:t>
            </a:r>
          </a:p>
        </p:txBody>
      </p:sp>
      <p:sp>
        <p:nvSpPr>
          <p:cNvPr id="8196" name="Text Box 4"/>
          <p:cNvSpPr txBox="1">
            <a:spLocks noChangeArrowheads="1"/>
          </p:cNvSpPr>
          <p:nvPr/>
        </p:nvSpPr>
        <p:spPr bwMode="auto">
          <a:xfrm>
            <a:off x="239713" y="7191375"/>
            <a:ext cx="7620000" cy="246063"/>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US" sz="1600"/>
              <a:t>Nature Reviews Cancer 3, 921-930 (December 2003)</a:t>
            </a:r>
          </a:p>
        </p:txBody>
      </p:sp>
      <p:pic>
        <p:nvPicPr>
          <p:cNvPr id="8197" name="Picture 8"/>
          <p:cNvPicPr>
            <a:picLocks noChangeAspect="1" noChangeArrowheads="1"/>
          </p:cNvPicPr>
          <p:nvPr/>
        </p:nvPicPr>
        <p:blipFill>
          <a:blip r:embed="rId3" cstate="print"/>
          <a:srcRect/>
          <a:stretch>
            <a:fillRect/>
          </a:stretch>
        </p:blipFill>
        <p:spPr bwMode="auto">
          <a:xfrm>
            <a:off x="1970088" y="1570038"/>
            <a:ext cx="6194425"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9713" y="46038"/>
            <a:ext cx="9840912" cy="1260475"/>
          </a:xfrm>
        </p:spPr>
        <p:txBody>
          <a:bodyPr/>
          <a:lstStyle/>
          <a:p>
            <a:pPr eaLnBrk="1"/>
            <a:r>
              <a:rPr lang="en-US" sz="3200" smtClean="0">
                <a:solidFill>
                  <a:srgbClr val="FF0000"/>
                </a:solidFill>
              </a:rPr>
              <a:t>Results: Tumor microenvironment invasion model</a:t>
            </a:r>
          </a:p>
        </p:txBody>
      </p:sp>
      <p:pic>
        <p:nvPicPr>
          <p:cNvPr id="9219" name="Picture 2"/>
          <p:cNvPicPr>
            <a:picLocks noChangeAspect="1" noChangeArrowheads="1"/>
          </p:cNvPicPr>
          <p:nvPr/>
        </p:nvPicPr>
        <p:blipFill>
          <a:blip r:embed="rId3" cstate="print"/>
          <a:srcRect l="62299" t="28125" r="3441" b="32266"/>
          <a:stretch>
            <a:fillRect/>
          </a:stretch>
        </p:blipFill>
        <p:spPr bwMode="auto">
          <a:xfrm>
            <a:off x="1611313" y="1112838"/>
            <a:ext cx="6705600" cy="4359275"/>
          </a:xfrm>
          <a:prstGeom prst="rect">
            <a:avLst/>
          </a:prstGeom>
          <a:noFill/>
          <a:ln w="9525">
            <a:noFill/>
            <a:miter lim="800000"/>
            <a:headEnd/>
            <a:tailEnd/>
          </a:ln>
        </p:spPr>
      </p:pic>
      <p:sp>
        <p:nvSpPr>
          <p:cNvPr id="9220" name="TextBox 3"/>
          <p:cNvSpPr txBox="1">
            <a:spLocks noChangeArrowheads="1"/>
          </p:cNvSpPr>
          <p:nvPr/>
        </p:nvSpPr>
        <p:spPr bwMode="auto">
          <a:xfrm>
            <a:off x="773113" y="5684838"/>
            <a:ext cx="8763000" cy="1570037"/>
          </a:xfrm>
          <a:prstGeom prst="rect">
            <a:avLst/>
          </a:prstGeom>
          <a:noFill/>
          <a:ln w="9525">
            <a:noFill/>
            <a:miter lim="800000"/>
            <a:headEnd/>
            <a:tailEnd/>
          </a:ln>
        </p:spPr>
        <p:txBody>
          <a:bodyPr>
            <a:spAutoFit/>
          </a:bodyPr>
          <a:lstStyle/>
          <a:p>
            <a:r>
              <a:rPr lang="en-US"/>
              <a:t>Profiling of early whole tumors can suggest metastatic potential</a:t>
            </a:r>
          </a:p>
          <a:p>
            <a:endParaRPr lang="en-US"/>
          </a:p>
          <a:p>
            <a:r>
              <a:rPr lang="en-US"/>
              <a:t>Tumor progression creates microenvironments that elicit transient gene expression patterns that support invasion and micrometastases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39775" y="198438"/>
            <a:ext cx="8605838" cy="1260475"/>
          </a:xfrm>
        </p:spPr>
        <p:txBody>
          <a:bodyPr/>
          <a:lstStyle/>
          <a:p>
            <a:pPr eaLnBrk="1"/>
            <a:r>
              <a:rPr lang="en-US" sz="3200" smtClean="0">
                <a:solidFill>
                  <a:srgbClr val="FF0000"/>
                </a:solidFill>
              </a:rPr>
              <a:t>Looking Forward</a:t>
            </a:r>
          </a:p>
        </p:txBody>
      </p:sp>
      <p:sp>
        <p:nvSpPr>
          <p:cNvPr id="10243" name="Content Placeholder 2"/>
          <p:cNvSpPr>
            <a:spLocks noGrp="1"/>
          </p:cNvSpPr>
          <p:nvPr>
            <p:ph idx="1"/>
          </p:nvPr>
        </p:nvSpPr>
        <p:spPr>
          <a:xfrm>
            <a:off x="739775" y="1722438"/>
            <a:ext cx="8605838" cy="5140325"/>
          </a:xfrm>
        </p:spPr>
        <p:txBody>
          <a:bodyPr/>
          <a:lstStyle/>
          <a:p>
            <a:r>
              <a:rPr lang="en-US" sz="2400" smtClean="0"/>
              <a:t>Prediction: localized patterns of gene expression in tumor cells will occur in areas of invasion – </a:t>
            </a:r>
            <a:r>
              <a:rPr lang="en-US" sz="2400" i="1" smtClean="0"/>
              <a:t>in situ hybridization</a:t>
            </a:r>
          </a:p>
          <a:p>
            <a:pPr lvl="1"/>
            <a:endParaRPr lang="en-US" sz="2400" smtClean="0"/>
          </a:p>
          <a:p>
            <a:r>
              <a:rPr lang="en-US" sz="2400" smtClean="0"/>
              <a:t>Functional protein measurements</a:t>
            </a:r>
          </a:p>
          <a:p>
            <a:endParaRPr lang="en-US" sz="2400" smtClean="0"/>
          </a:p>
          <a:p>
            <a:r>
              <a:rPr lang="en-US" sz="2400" smtClean="0"/>
              <a:t>Knock down of proteins</a:t>
            </a:r>
          </a:p>
          <a:p>
            <a:endParaRPr lang="en-US" sz="2400" smtClean="0"/>
          </a:p>
          <a:p>
            <a:r>
              <a:rPr lang="en-US" sz="2400" smtClean="0"/>
              <a:t>Identification of therapeutic targets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1235</Words>
  <Application>Microsoft Office PowerPoint</Application>
  <PresentationFormat>Custom</PresentationFormat>
  <Paragraphs>126</Paragraphs>
  <Slides>12</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Gothic</vt:lpstr>
      <vt:lpstr>Arial</vt:lpstr>
      <vt:lpstr>StarSymbol</vt:lpstr>
      <vt:lpstr>宋体</vt:lpstr>
      <vt:lpstr>Office Theme</vt:lpstr>
      <vt:lpstr>Tumor cells caught in the act of invading: their strategy for enhanced cell motility </vt:lpstr>
      <vt:lpstr>Understanding cell motility pathway is key to anti-cancer therapies</vt:lpstr>
      <vt:lpstr>Methods for collecting cells for gene expression profiling of invasive and metastatic tumors</vt:lpstr>
      <vt:lpstr>Exploiting Chemotaxis</vt:lpstr>
      <vt:lpstr>The in vivo Invasion Assay</vt:lpstr>
      <vt:lpstr>Results: Imaging during in vivo invasion assay </vt:lpstr>
      <vt:lpstr>Results: Gene expression analysis of invading cells </vt:lpstr>
      <vt:lpstr>Results: Tumor microenvironment invasion model</vt:lpstr>
      <vt:lpstr>Looking Forward</vt:lpstr>
      <vt:lpstr>References</vt:lpstr>
      <vt:lpstr>Invasion Movies</vt:lpstr>
      <vt:lpstr>DNA Microarray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cells by multiplex genome engineering and accelerated evolution</dc:title>
  <dc:creator>Jessica</dc:creator>
  <cp:lastModifiedBy>Jessica</cp:lastModifiedBy>
  <cp:revision>68</cp:revision>
  <dcterms:modified xsi:type="dcterms:W3CDTF">2010-11-30T15:52:11Z</dcterms:modified>
</cp:coreProperties>
</file>