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7" r:id="rId22"/>
    <p:sldId id="276" r:id="rId23"/>
    <p:sldId id="303" r:id="rId24"/>
    <p:sldId id="286" r:id="rId25"/>
    <p:sldId id="298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85" r:id="rId43"/>
    <p:sldId id="295" r:id="rId44"/>
    <p:sldId id="296" r:id="rId45"/>
    <p:sldId id="304" r:id="rId46"/>
    <p:sldId id="299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stma\Desktop\Output%20Estimated%20Rates%20Round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9323497532092E-2"/>
          <c:y val="4.044633765041665E-2"/>
          <c:w val="0.91809859091845603"/>
          <c:h val="0.9191073246991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estimated_weights!$B$1</c:f>
              <c:strCache>
                <c:ptCount val="1"/>
                <c:pt idx="0">
                  <c:v>Weights fixed-b</c:v>
                </c:pt>
              </c:strCache>
            </c:strRef>
          </c:tx>
          <c:invertIfNegative val="0"/>
          <c:cat>
            <c:strRef>
              <c:f>estimated_weights!$A$2:$A$36</c:f>
              <c:strCache>
                <c:ptCount val="35"/>
                <c:pt idx="0">
                  <c:v>SFP1-&gt;SWI5</c:v>
                </c:pt>
                <c:pt idx="1">
                  <c:v>YHP1-&gt;GLN3</c:v>
                </c:pt>
                <c:pt idx="2">
                  <c:v>FKH-&gt;SFP1</c:v>
                </c:pt>
                <c:pt idx="3">
                  <c:v>FKH-&gt;YHP1</c:v>
                </c:pt>
                <c:pt idx="4">
                  <c:v>FKH-&gt;ACE2</c:v>
                </c:pt>
                <c:pt idx="5">
                  <c:v>FKH-&gt;ASG1</c:v>
                </c:pt>
                <c:pt idx="6">
                  <c:v>FKH-&gt;SWI5</c:v>
                </c:pt>
                <c:pt idx="7">
                  <c:v>FKH-&gt;SNF6</c:v>
                </c:pt>
                <c:pt idx="8">
                  <c:v>MSN2-&gt;SFP1</c:v>
                </c:pt>
                <c:pt idx="9">
                  <c:v>MSN2-&gt;YHP1</c:v>
                </c:pt>
                <c:pt idx="10">
                  <c:v>MSN2-&gt;YOX1</c:v>
                </c:pt>
                <c:pt idx="11">
                  <c:v>MSN2-&gt;CYC8</c:v>
                </c:pt>
                <c:pt idx="12">
                  <c:v>MSN2-&gt;YLR278C</c:v>
                </c:pt>
                <c:pt idx="13">
                  <c:v>MSN2-&gt;MIG2</c:v>
                </c:pt>
                <c:pt idx="14">
                  <c:v>MSN2-&gt;PDR1</c:v>
                </c:pt>
                <c:pt idx="15">
                  <c:v>MSN2-&gt;CIN5</c:v>
                </c:pt>
                <c:pt idx="16">
                  <c:v>STB5-&gt;SFP1</c:v>
                </c:pt>
                <c:pt idx="17">
                  <c:v>SWI5-&gt;GAT3</c:v>
                </c:pt>
                <c:pt idx="18">
                  <c:v>MIG2-&gt;RIF1</c:v>
                </c:pt>
                <c:pt idx="19">
                  <c:v>CIN5-&gt;SFP1</c:v>
                </c:pt>
                <c:pt idx="20">
                  <c:v>CIN5-&gt;YHP1</c:v>
                </c:pt>
                <c:pt idx="21">
                  <c:v>CIN5-&gt;CYC8</c:v>
                </c:pt>
                <c:pt idx="22">
                  <c:v>CIN5-&gt;STB5</c:v>
                </c:pt>
                <c:pt idx="23">
                  <c:v>CIN5-&gt;ASG1</c:v>
                </c:pt>
                <c:pt idx="24">
                  <c:v>CIN5-&gt;MIG2</c:v>
                </c:pt>
                <c:pt idx="25">
                  <c:v>CIN5-&gt;PDR1</c:v>
                </c:pt>
                <c:pt idx="26">
                  <c:v>HMO1-&gt;YOX1</c:v>
                </c:pt>
                <c:pt idx="27">
                  <c:v>HMO1-&gt;FKH2</c:v>
                </c:pt>
                <c:pt idx="28">
                  <c:v>HMO1-&gt;CYC8</c:v>
                </c:pt>
                <c:pt idx="29">
                  <c:v>HMO1-&gt;YLR278C</c:v>
                </c:pt>
                <c:pt idx="30">
                  <c:v>HMO1-&gt;MSN2</c:v>
                </c:pt>
                <c:pt idx="31">
                  <c:v>HMO1-&gt;SNF6</c:v>
                </c:pt>
                <c:pt idx="32">
                  <c:v>HMO1-&gt;CIN5</c:v>
                </c:pt>
                <c:pt idx="33">
                  <c:v>HMO1-&gt;HMO1</c:v>
                </c:pt>
                <c:pt idx="34">
                  <c:v>ZAP1-&gt;ACE2</c:v>
                </c:pt>
              </c:strCache>
            </c:strRef>
          </c:cat>
          <c:val>
            <c:numRef>
              <c:f>estimated_weights!$B$2:$B$36</c:f>
              <c:numCache>
                <c:formatCode>General</c:formatCode>
                <c:ptCount val="35"/>
                <c:pt idx="0">
                  <c:v>0.44118265609095253</c:v>
                </c:pt>
                <c:pt idx="1">
                  <c:v>0.92853767455171421</c:v>
                </c:pt>
                <c:pt idx="2">
                  <c:v>0.20120613891928116</c:v>
                </c:pt>
                <c:pt idx="3">
                  <c:v>-1.3070763594877806</c:v>
                </c:pt>
                <c:pt idx="4">
                  <c:v>-0.27949417018918926</c:v>
                </c:pt>
                <c:pt idx="5">
                  <c:v>5.961463418952357E-2</c:v>
                </c:pt>
                <c:pt idx="6">
                  <c:v>-0.76603268183248008</c:v>
                </c:pt>
                <c:pt idx="7">
                  <c:v>0.18856271996531124</c:v>
                </c:pt>
                <c:pt idx="8">
                  <c:v>0.32878721568728947</c:v>
                </c:pt>
                <c:pt idx="9">
                  <c:v>-1.3334708289802391</c:v>
                </c:pt>
                <c:pt idx="10">
                  <c:v>-1.0378896867085938</c:v>
                </c:pt>
                <c:pt idx="11">
                  <c:v>0.16720180533761486</c:v>
                </c:pt>
                <c:pt idx="12">
                  <c:v>-0.49196545629720129</c:v>
                </c:pt>
                <c:pt idx="13">
                  <c:v>1.7478283556434646</c:v>
                </c:pt>
                <c:pt idx="14">
                  <c:v>-1.1287184115156623</c:v>
                </c:pt>
                <c:pt idx="15">
                  <c:v>-1.1093370061331691</c:v>
                </c:pt>
                <c:pt idx="16">
                  <c:v>0.21066102580880031</c:v>
                </c:pt>
                <c:pt idx="17">
                  <c:v>0.24432881899020015</c:v>
                </c:pt>
                <c:pt idx="18">
                  <c:v>-0.56246953149873957</c:v>
                </c:pt>
                <c:pt idx="19">
                  <c:v>-0.34825746294306342</c:v>
                </c:pt>
                <c:pt idx="20">
                  <c:v>1.6252667297945724</c:v>
                </c:pt>
                <c:pt idx="21">
                  <c:v>-0.27443955267476711</c:v>
                </c:pt>
                <c:pt idx="22">
                  <c:v>0.41774345572521637</c:v>
                </c:pt>
                <c:pt idx="23">
                  <c:v>7.066799987777557E-2</c:v>
                </c:pt>
                <c:pt idx="24">
                  <c:v>1.7770510502084269</c:v>
                </c:pt>
                <c:pt idx="25">
                  <c:v>0.77953644966486957</c:v>
                </c:pt>
                <c:pt idx="26">
                  <c:v>0.9914399152038964</c:v>
                </c:pt>
                <c:pt idx="27">
                  <c:v>0.18639457764636755</c:v>
                </c:pt>
                <c:pt idx="28">
                  <c:v>0.10565070717112322</c:v>
                </c:pt>
                <c:pt idx="29">
                  <c:v>0.56472785827819127</c:v>
                </c:pt>
                <c:pt idx="30">
                  <c:v>3.611848218708124E-2</c:v>
                </c:pt>
                <c:pt idx="31">
                  <c:v>-0.56218531261565741</c:v>
                </c:pt>
                <c:pt idx="32">
                  <c:v>0.94202729377319783</c:v>
                </c:pt>
                <c:pt idx="33">
                  <c:v>0.25389279458721298</c:v>
                </c:pt>
                <c:pt idx="34">
                  <c:v>0.80783897803707716</c:v>
                </c:pt>
              </c:numCache>
            </c:numRef>
          </c:val>
        </c:ser>
        <c:ser>
          <c:idx val="1"/>
          <c:order val="1"/>
          <c:tx>
            <c:strRef>
              <c:f>estimated_weights!$C$1</c:f>
              <c:strCache>
                <c:ptCount val="1"/>
                <c:pt idx="0">
                  <c:v>weights estimated-b</c:v>
                </c:pt>
              </c:strCache>
            </c:strRef>
          </c:tx>
          <c:invertIfNegative val="0"/>
          <c:cat>
            <c:strRef>
              <c:f>estimated_weights!$A$2:$A$36</c:f>
              <c:strCache>
                <c:ptCount val="35"/>
                <c:pt idx="0">
                  <c:v>SFP1-&gt;SWI5</c:v>
                </c:pt>
                <c:pt idx="1">
                  <c:v>YHP1-&gt;GLN3</c:v>
                </c:pt>
                <c:pt idx="2">
                  <c:v>FKH-&gt;SFP1</c:v>
                </c:pt>
                <c:pt idx="3">
                  <c:v>FKH-&gt;YHP1</c:v>
                </c:pt>
                <c:pt idx="4">
                  <c:v>FKH-&gt;ACE2</c:v>
                </c:pt>
                <c:pt idx="5">
                  <c:v>FKH-&gt;ASG1</c:v>
                </c:pt>
                <c:pt idx="6">
                  <c:v>FKH-&gt;SWI5</c:v>
                </c:pt>
                <c:pt idx="7">
                  <c:v>FKH-&gt;SNF6</c:v>
                </c:pt>
                <c:pt idx="8">
                  <c:v>MSN2-&gt;SFP1</c:v>
                </c:pt>
                <c:pt idx="9">
                  <c:v>MSN2-&gt;YHP1</c:v>
                </c:pt>
                <c:pt idx="10">
                  <c:v>MSN2-&gt;YOX1</c:v>
                </c:pt>
                <c:pt idx="11">
                  <c:v>MSN2-&gt;CYC8</c:v>
                </c:pt>
                <c:pt idx="12">
                  <c:v>MSN2-&gt;YLR278C</c:v>
                </c:pt>
                <c:pt idx="13">
                  <c:v>MSN2-&gt;MIG2</c:v>
                </c:pt>
                <c:pt idx="14">
                  <c:v>MSN2-&gt;PDR1</c:v>
                </c:pt>
                <c:pt idx="15">
                  <c:v>MSN2-&gt;CIN5</c:v>
                </c:pt>
                <c:pt idx="16">
                  <c:v>STB5-&gt;SFP1</c:v>
                </c:pt>
                <c:pt idx="17">
                  <c:v>SWI5-&gt;GAT3</c:v>
                </c:pt>
                <c:pt idx="18">
                  <c:v>MIG2-&gt;RIF1</c:v>
                </c:pt>
                <c:pt idx="19">
                  <c:v>CIN5-&gt;SFP1</c:v>
                </c:pt>
                <c:pt idx="20">
                  <c:v>CIN5-&gt;YHP1</c:v>
                </c:pt>
                <c:pt idx="21">
                  <c:v>CIN5-&gt;CYC8</c:v>
                </c:pt>
                <c:pt idx="22">
                  <c:v>CIN5-&gt;STB5</c:v>
                </c:pt>
                <c:pt idx="23">
                  <c:v>CIN5-&gt;ASG1</c:v>
                </c:pt>
                <c:pt idx="24">
                  <c:v>CIN5-&gt;MIG2</c:v>
                </c:pt>
                <c:pt idx="25">
                  <c:v>CIN5-&gt;PDR1</c:v>
                </c:pt>
                <c:pt idx="26">
                  <c:v>HMO1-&gt;YOX1</c:v>
                </c:pt>
                <c:pt idx="27">
                  <c:v>HMO1-&gt;FKH2</c:v>
                </c:pt>
                <c:pt idx="28">
                  <c:v>HMO1-&gt;CYC8</c:v>
                </c:pt>
                <c:pt idx="29">
                  <c:v>HMO1-&gt;YLR278C</c:v>
                </c:pt>
                <c:pt idx="30">
                  <c:v>HMO1-&gt;MSN2</c:v>
                </c:pt>
                <c:pt idx="31">
                  <c:v>HMO1-&gt;SNF6</c:v>
                </c:pt>
                <c:pt idx="32">
                  <c:v>HMO1-&gt;CIN5</c:v>
                </c:pt>
                <c:pt idx="33">
                  <c:v>HMO1-&gt;HMO1</c:v>
                </c:pt>
                <c:pt idx="34">
                  <c:v>ZAP1-&gt;ACE2</c:v>
                </c:pt>
              </c:strCache>
            </c:strRef>
          </c:cat>
          <c:val>
            <c:numRef>
              <c:f>estimated_weights!$C$2:$C$36</c:f>
              <c:numCache>
                <c:formatCode>General</c:formatCode>
                <c:ptCount val="35"/>
                <c:pt idx="0">
                  <c:v>0.5266661717776373</c:v>
                </c:pt>
                <c:pt idx="1">
                  <c:v>0.9887554510805362</c:v>
                </c:pt>
                <c:pt idx="2">
                  <c:v>0.21733967006892152</c:v>
                </c:pt>
                <c:pt idx="3">
                  <c:v>-0.92146395030816863</c:v>
                </c:pt>
                <c:pt idx="4">
                  <c:v>-1.0101053952456024E-2</c:v>
                </c:pt>
                <c:pt idx="5">
                  <c:v>7.645518085868247E-2</c:v>
                </c:pt>
                <c:pt idx="6">
                  <c:v>-0.76737963699773759</c:v>
                </c:pt>
                <c:pt idx="7">
                  <c:v>0.22938096481056311</c:v>
                </c:pt>
                <c:pt idx="8">
                  <c:v>0.3765747331731083</c:v>
                </c:pt>
                <c:pt idx="9">
                  <c:v>-1.0898004383945967</c:v>
                </c:pt>
                <c:pt idx="10">
                  <c:v>-0.82716563241728303</c:v>
                </c:pt>
                <c:pt idx="11">
                  <c:v>0.17780457788916498</c:v>
                </c:pt>
                <c:pt idx="12">
                  <c:v>-0.57206586163076623</c:v>
                </c:pt>
                <c:pt idx="13">
                  <c:v>2.3195393948514562</c:v>
                </c:pt>
                <c:pt idx="14">
                  <c:v>-0.94389536577834343</c:v>
                </c:pt>
                <c:pt idx="15">
                  <c:v>-0.36726998974929631</c:v>
                </c:pt>
                <c:pt idx="16">
                  <c:v>0.21571154743458179</c:v>
                </c:pt>
                <c:pt idx="17">
                  <c:v>0.25518864002255537</c:v>
                </c:pt>
                <c:pt idx="18">
                  <c:v>0.17484732988272444</c:v>
                </c:pt>
                <c:pt idx="19">
                  <c:v>-0.32127726578938343</c:v>
                </c:pt>
                <c:pt idx="20">
                  <c:v>1.5331986668909852</c:v>
                </c:pt>
                <c:pt idx="21">
                  <c:v>-0.26653533344905839</c:v>
                </c:pt>
                <c:pt idx="22">
                  <c:v>0.45398309988668495</c:v>
                </c:pt>
                <c:pt idx="23">
                  <c:v>7.0433486631989145E-2</c:v>
                </c:pt>
                <c:pt idx="24">
                  <c:v>-3.9195919827712915</c:v>
                </c:pt>
                <c:pt idx="25">
                  <c:v>0.8832848606266207</c:v>
                </c:pt>
                <c:pt idx="26">
                  <c:v>1.0685596702964963</c:v>
                </c:pt>
                <c:pt idx="27">
                  <c:v>0.26299696266014527</c:v>
                </c:pt>
                <c:pt idx="28">
                  <c:v>0.18838835524725067</c:v>
                </c:pt>
                <c:pt idx="29">
                  <c:v>0.63636381353144</c:v>
                </c:pt>
                <c:pt idx="30">
                  <c:v>-8.5739920689218083E-2</c:v>
                </c:pt>
                <c:pt idx="31">
                  <c:v>-0.60862816018990906</c:v>
                </c:pt>
                <c:pt idx="32">
                  <c:v>1.2569435430184093</c:v>
                </c:pt>
                <c:pt idx="33">
                  <c:v>-7.3596907442439866E-2</c:v>
                </c:pt>
                <c:pt idx="34">
                  <c:v>0.78995930566605277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309552"/>
        <c:axId val="330302104"/>
      </c:barChart>
      <c:catAx>
        <c:axId val="33030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30302104"/>
        <c:crosses val="autoZero"/>
        <c:auto val="1"/>
        <c:lblAlgn val="ctr"/>
        <c:lblOffset val="100"/>
        <c:noMultiLvlLbl val="0"/>
      </c:catAx>
      <c:valAx>
        <c:axId val="330302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30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73983499502834"/>
          <c:y val="0.74013510606256183"/>
          <c:w val="0.22773570539177485"/>
          <c:h val="0.1098937223011058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07437154662846E-2"/>
          <c:y val="4.7907312556804187E-2"/>
          <c:w val="0.92024362564028428"/>
          <c:h val="0.74541871586440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fixed b</c:v>
                </c:pt>
              </c:strCache>
            </c:strRef>
          </c:tx>
          <c:invertIfNegative val="0"/>
          <c:cat>
            <c:strRef>
              <c:f>Sheet2!$B$2:$B$21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ASG1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Sheet2!$C$2:$C$21</c:f>
              <c:numCache>
                <c:formatCode>General</c:formatCode>
                <c:ptCount val="20"/>
                <c:pt idx="0">
                  <c:v>0.1765184198843803</c:v>
                </c:pt>
                <c:pt idx="1">
                  <c:v>0.28210715736660852</c:v>
                </c:pt>
                <c:pt idx="2">
                  <c:v>0.2171986832308791</c:v>
                </c:pt>
                <c:pt idx="3">
                  <c:v>3.0025030789924696E-2</c:v>
                </c:pt>
                <c:pt idx="4">
                  <c:v>5.678287315218751E-2</c:v>
                </c:pt>
                <c:pt idx="5">
                  <c:v>1.3479373759113827E-2</c:v>
                </c:pt>
                <c:pt idx="6">
                  <c:v>0.13578561930870053</c:v>
                </c:pt>
                <c:pt idx="7">
                  <c:v>0.30191467042833708</c:v>
                </c:pt>
                <c:pt idx="8">
                  <c:v>0.94180648343016815</c:v>
                </c:pt>
                <c:pt idx="9">
                  <c:v>1.33389850812951E-2</c:v>
                </c:pt>
                <c:pt idx="10">
                  <c:v>3.5570322185664312E-2</c:v>
                </c:pt>
                <c:pt idx="11">
                  <c:v>3.6925321834232638E-2</c:v>
                </c:pt>
                <c:pt idx="12">
                  <c:v>0.14519228419866953</c:v>
                </c:pt>
                <c:pt idx="13">
                  <c:v>9.8822165231911771E-2</c:v>
                </c:pt>
                <c:pt idx="14">
                  <c:v>2.9546963724700843E-2</c:v>
                </c:pt>
                <c:pt idx="15">
                  <c:v>7.2892987967332373E-2</c:v>
                </c:pt>
                <c:pt idx="16">
                  <c:v>0.21281374427039845</c:v>
                </c:pt>
                <c:pt idx="17">
                  <c:v>0.42972558130198973</c:v>
                </c:pt>
                <c:pt idx="18">
                  <c:v>0.14408224541148323</c:v>
                </c:pt>
                <c:pt idx="19">
                  <c:v>8.5855021923249814E-2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estimated b</c:v>
                </c:pt>
              </c:strCache>
            </c:strRef>
          </c:tx>
          <c:invertIfNegative val="0"/>
          <c:cat>
            <c:strRef>
              <c:f>Sheet2!$B$2:$B$21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ASG1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Sheet2!$D$2:$D$21</c:f>
              <c:numCache>
                <c:formatCode>General</c:formatCode>
                <c:ptCount val="20"/>
                <c:pt idx="0">
                  <c:v>0.15518901503986757</c:v>
                </c:pt>
                <c:pt idx="1">
                  <c:v>0.27786127397523691</c:v>
                </c:pt>
                <c:pt idx="2">
                  <c:v>0.22484319299772276</c:v>
                </c:pt>
                <c:pt idx="3">
                  <c:v>2.8026264400140957E-2</c:v>
                </c:pt>
                <c:pt idx="4">
                  <c:v>5.0943475047018898E-2</c:v>
                </c:pt>
                <c:pt idx="5">
                  <c:v>1.5760415346455288E-2</c:v>
                </c:pt>
                <c:pt idx="6">
                  <c:v>4.4388511738687839E-2</c:v>
                </c:pt>
                <c:pt idx="7">
                  <c:v>0.30716285916357405</c:v>
                </c:pt>
                <c:pt idx="8">
                  <c:v>0.70622317391458445</c:v>
                </c:pt>
                <c:pt idx="9">
                  <c:v>1.4469477624119062E-2</c:v>
                </c:pt>
                <c:pt idx="10">
                  <c:v>3.3870873415431317E-2</c:v>
                </c:pt>
                <c:pt idx="11">
                  <c:v>4.0176246870013733E-2</c:v>
                </c:pt>
                <c:pt idx="12">
                  <c:v>1.9874302786899591</c:v>
                </c:pt>
                <c:pt idx="13">
                  <c:v>9.6594763451735399E-2</c:v>
                </c:pt>
                <c:pt idx="14">
                  <c:v>2.9375634573557952E-2</c:v>
                </c:pt>
                <c:pt idx="15">
                  <c:v>6.8909176803832128E-2</c:v>
                </c:pt>
                <c:pt idx="16">
                  <c:v>0.19680874994616745</c:v>
                </c:pt>
                <c:pt idx="17">
                  <c:v>0.42357886242311005</c:v>
                </c:pt>
                <c:pt idx="18">
                  <c:v>0.16525230995075874</c:v>
                </c:pt>
                <c:pt idx="19">
                  <c:v>8.5604700498311148E-2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306808"/>
        <c:axId val="330304064"/>
      </c:barChart>
      <c:catAx>
        <c:axId val="33030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0304064"/>
        <c:crosses val="autoZero"/>
        <c:auto val="1"/>
        <c:lblAlgn val="ctr"/>
        <c:lblOffset val="100"/>
        <c:noMultiLvlLbl val="0"/>
      </c:catAx>
      <c:valAx>
        <c:axId val="33030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306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40971610602093"/>
          <c:y val="0.19759243686772168"/>
          <c:w val="0.14555299953115208"/>
          <c:h val="0.1560553474505007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9DA2-57C3-413C-B42F-F0991D0C8DB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14 Output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</a:t>
            </a:r>
            <a:r>
              <a:rPr lang="en-US" dirty="0" err="1" smtClean="0"/>
              <a:t>Horstmann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6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GLN3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4241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HMO1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2298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MIG2 expression with a non-estimated 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32875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MSN2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360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PDR1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184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RIF1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0009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SFP1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875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SNF6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6103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STB5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966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SWI5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85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the following parameters: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fix_b</a:t>
            </a:r>
            <a:r>
              <a:rPr lang="en-US" dirty="0"/>
              <a:t> to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err="1"/>
              <a:t>fix_P</a:t>
            </a:r>
            <a:r>
              <a:rPr lang="en-US" dirty="0"/>
              <a:t> to 0</a:t>
            </a:r>
          </a:p>
          <a:p>
            <a:r>
              <a:rPr lang="en-US" dirty="0" err="1"/>
              <a:t>iestimate</a:t>
            </a:r>
            <a:r>
              <a:rPr lang="en-US" dirty="0"/>
              <a:t> to 1</a:t>
            </a:r>
          </a:p>
          <a:p>
            <a:r>
              <a:rPr lang="en-US" dirty="0"/>
              <a:t> alpha to 0.01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YHP1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6557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YLR278C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4049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YOX1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5190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ZAP1 expression </a:t>
            </a:r>
            <a:r>
              <a:rPr lang="en-US" dirty="0"/>
              <a:t>with a non-estimated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4236886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the following parameters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fix_b</a:t>
            </a:r>
            <a:r>
              <a:rPr lang="en-US" dirty="0"/>
              <a:t> to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fix_P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iestimate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alpha to 0.01</a:t>
            </a:r>
          </a:p>
        </p:txBody>
      </p:sp>
    </p:spTree>
    <p:extLst>
      <p:ext uri="{BB962C8B-B14F-4D97-AF65-F5344CB8AC3E}">
        <p14:creationId xmlns:p14="http://schemas.microsoft.com/office/powerpoint/2010/main" val="2138144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expression with </a:t>
            </a:r>
            <a:r>
              <a:rPr lang="en-US" dirty="0" smtClean="0"/>
              <a:t>an estimated B-value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322971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ACE2 expression with </a:t>
            </a:r>
            <a:r>
              <a:rPr lang="en-US" dirty="0" smtClean="0"/>
              <a:t>an estimated </a:t>
            </a:r>
            <a:r>
              <a:rPr lang="en-US" dirty="0"/>
              <a:t>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431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ASG1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439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CIN5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4536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CYC8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1227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expression with a non-estimated B-value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1506"/>
            <a:ext cx="5334000" cy="3943350"/>
          </a:xfrm>
        </p:spPr>
      </p:pic>
    </p:spTree>
    <p:extLst>
      <p:ext uri="{BB962C8B-B14F-4D97-AF65-F5344CB8AC3E}">
        <p14:creationId xmlns:p14="http://schemas.microsoft.com/office/powerpoint/2010/main" val="165082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FKH2 </a:t>
            </a:r>
            <a:br>
              <a:rPr lang="en-US" dirty="0" smtClean="0"/>
            </a:br>
            <a:r>
              <a:rPr lang="en-US" dirty="0" smtClean="0"/>
              <a:t>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0135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GAT3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2931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GLN3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26594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HMO1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7787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MIG2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95423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MSN2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3111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PDR1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393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RIF1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43292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SFP1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7664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SNF6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908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ACE2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074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STB5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9396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SWI5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8273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YHP1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15771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YLR278C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3005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YOX1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1551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ZAP1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701013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Weights between fixed and estimated b-values for each regulatory pair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55648"/>
              </p:ext>
            </p:extLst>
          </p:nvPr>
        </p:nvGraphicFramePr>
        <p:xfrm>
          <a:off x="304800" y="1600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497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</a:t>
            </a:r>
            <a:r>
              <a:rPr lang="en-US" dirty="0" smtClean="0"/>
              <a:t>production times between </a:t>
            </a:r>
            <a:r>
              <a:rPr lang="en-US" dirty="0"/>
              <a:t>fixed and estimated b-values for each </a:t>
            </a:r>
            <a:r>
              <a:rPr lang="en-US" dirty="0" smtClean="0"/>
              <a:t>transcription factor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354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303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Transcription network shows CIN5 </a:t>
            </a:r>
            <a:r>
              <a:rPr lang="en-US" sz="3600" dirty="0" smtClean="0"/>
              <a:t>and MSN2 strongly controlling MIG2 and YHP1 in </a:t>
            </a:r>
            <a:r>
              <a:rPr lang="en-US" sz="3600" dirty="0"/>
              <a:t>a </a:t>
            </a:r>
            <a:r>
              <a:rPr lang="en-US" sz="3600" dirty="0" smtClean="0"/>
              <a:t>fixed-b network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17471" r="37327" b="17394"/>
          <a:stretch/>
        </p:blipFill>
        <p:spPr bwMode="auto">
          <a:xfrm>
            <a:off x="609600" y="1600200"/>
            <a:ext cx="8032531" cy="511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811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Transcription network shows CIN5 strongly repressing MIG2 in a estimated-b network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17625" r="18966" b="18621"/>
          <a:stretch/>
        </p:blipFill>
        <p:spPr bwMode="auto">
          <a:xfrm>
            <a:off x="457200" y="1463744"/>
            <a:ext cx="8342587" cy="53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2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ASG1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8266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CIN5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686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CYC8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4005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FKH2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7327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GAT3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1332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619</Words>
  <Application>Microsoft Office PowerPoint</Application>
  <PresentationFormat>On-screen Show (4:3)</PresentationFormat>
  <Paragraphs>58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Week 14 Output Figures</vt:lpstr>
      <vt:lpstr>With the following parameters:</vt:lpstr>
      <vt:lpstr>Overall expression with a non-estimated B-value </vt:lpstr>
      <vt:lpstr>Effect of wild type and dzap1 on ACE2 expression with a non-estimated B</vt:lpstr>
      <vt:lpstr>Effect of wild type and dzap1 on ASG1 expression with a non-estimated B</vt:lpstr>
      <vt:lpstr>Effect of wild type and dzap1 on CIN5 expression with a non-estimated B</vt:lpstr>
      <vt:lpstr>Effect of wild type and dzap1 on CYC8 expression with a non-estimated B</vt:lpstr>
      <vt:lpstr>Effect of wild type and dzap1 on FKH2 expression with a non-estimated B</vt:lpstr>
      <vt:lpstr>Effect of wild type and dzap1 on GAT3 expression with a non-estimated B</vt:lpstr>
      <vt:lpstr>Effect of wild type and dzap1 on GLN3 expression with a non-estimated B</vt:lpstr>
      <vt:lpstr>Effect of wild type and dzap1 on HMO1 expression with a non-estimated B</vt:lpstr>
      <vt:lpstr>Effect of wild type and dzap1 on MIG2 expression with a non-estimated B</vt:lpstr>
      <vt:lpstr>Effect of wild type and dzap1 on MSN2 expression with a non-estimated B</vt:lpstr>
      <vt:lpstr>Effect of wild type and dzap1 on PDR1 expression with a non-estimated B</vt:lpstr>
      <vt:lpstr>Effect of wild type and dzap1 on RIF1 expression with a non-estimated B</vt:lpstr>
      <vt:lpstr>Effect of wild type and dzap1 on SFP1 expression with a non-estimated B</vt:lpstr>
      <vt:lpstr>Effect of wild type and dzap1 on SNF6 expression with a non-estimated B</vt:lpstr>
      <vt:lpstr>Effect of wild type and dzap1 on STB5 expression with a non-estimated B</vt:lpstr>
      <vt:lpstr>Effect of wild type and dzap1 on SWI5 expression with a non-estimated B</vt:lpstr>
      <vt:lpstr>Effect of wild type and dzap1 on YHP1 expression with a non-estimated B</vt:lpstr>
      <vt:lpstr>Effect of wild type and dzap1 on YLR278C expression with a non-estimated B</vt:lpstr>
      <vt:lpstr>Effect of wild type and dzap1 on YOX1 expression with a non-estimated B</vt:lpstr>
      <vt:lpstr>Effect of wild type and dzap1 on ZAP1 expression with a non-estimated B</vt:lpstr>
      <vt:lpstr>With the following parameters</vt:lpstr>
      <vt:lpstr>Overall expression with an estimated B-value </vt:lpstr>
      <vt:lpstr>Effect of wild type and dzap1 on ACE2 expression with an estimated B</vt:lpstr>
      <vt:lpstr>Effect of wild type and dzap1 on ASG1 expression with an estimated B</vt:lpstr>
      <vt:lpstr>Effect of wild type and dzap1 on CIN5 expression with an estimated B</vt:lpstr>
      <vt:lpstr>Effect of wild type and dzap1 on CYC8 expression with an estimated B</vt:lpstr>
      <vt:lpstr>Effect of wild type and dzap1 on FKH2  expression with an estimated B</vt:lpstr>
      <vt:lpstr>Effect of wild type and dzap1 on GAT3 expression with an estimated B</vt:lpstr>
      <vt:lpstr>Effect of wild type and dzap1 on GLN3 expression with an estimated B</vt:lpstr>
      <vt:lpstr>Effect of wild type and dzap1 on HMO1 expression with an estimated B</vt:lpstr>
      <vt:lpstr>Effect of wild type and dzap1 on MIG2 expression with an estimated B</vt:lpstr>
      <vt:lpstr>Effect of wild type and dzap1 on MSN2 expression with an estimated B</vt:lpstr>
      <vt:lpstr>Effect of wild type and dzap1 on PDR1 expression with an estimated B</vt:lpstr>
      <vt:lpstr>Effect of wild type and dzap1 on RIF1 expression with an estimated B</vt:lpstr>
      <vt:lpstr>Effect of wild type and dzap1 on SFP1 expression with an estimated B</vt:lpstr>
      <vt:lpstr>Effect of wild type and dzap1 on SNF6 expression with an estimated B</vt:lpstr>
      <vt:lpstr>Effect of wild type and dzap1 on STB5 expression with an estimated B</vt:lpstr>
      <vt:lpstr>Effect of wild type and dzap1 on SWI5 expression with an estimated B</vt:lpstr>
      <vt:lpstr>Effect of wild type and dzap1 on YHP1 expression with an estimated B</vt:lpstr>
      <vt:lpstr>Effect of wild type and dzap1 on YLR278C expression with an estimated B</vt:lpstr>
      <vt:lpstr>Effect of wild type and dzap1 on YOX1 expression with an estimated B</vt:lpstr>
      <vt:lpstr>Effect of wild type and dzap1 on ZAP1 expression with an estimated B</vt:lpstr>
      <vt:lpstr>Comparison of Weights between fixed and estimated b-values for each regulatory pair</vt:lpstr>
      <vt:lpstr>Comparison of production times between fixed and estimated b-values for each transcription factor</vt:lpstr>
      <vt:lpstr>Transcription network shows CIN5 and MSN2 strongly controlling MIG2 and YHP1 in a fixed-b network</vt:lpstr>
      <vt:lpstr>Transcription network shows CIN5 strongly repressing MIG2 in a estimated-b network</vt:lpstr>
    </vt:vector>
  </TitlesOfParts>
  <Company>Loyola Marymount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14 Output Figures</dc:title>
  <dc:creator>WHH Library</dc:creator>
  <cp:lastModifiedBy>Kristen Horstmann</cp:lastModifiedBy>
  <cp:revision>12</cp:revision>
  <dcterms:created xsi:type="dcterms:W3CDTF">2015-04-27T23:07:27Z</dcterms:created>
  <dcterms:modified xsi:type="dcterms:W3CDTF">2015-04-30T01:09:36Z</dcterms:modified>
</cp:coreProperties>
</file>