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66" r:id="rId4"/>
    <p:sldId id="258" r:id="rId5"/>
    <p:sldId id="259" r:id="rId6"/>
    <p:sldId id="260" r:id="rId7"/>
    <p:sldId id="261" r:id="rId8"/>
    <p:sldId id="264" r:id="rId9"/>
    <p:sldId id="265" r:id="rId10"/>
    <p:sldId id="262" r:id="rId11"/>
    <p:sldId id="267" r:id="rId12"/>
    <p:sldId id="263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8" d="100"/>
          <a:sy n="78" d="100"/>
        </p:scale>
        <p:origin x="-1062" y="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nip and Round Single Corner Rectangle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ight Triangle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10" name="Freeform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reeform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reeform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84952129-AF6B-477E-BE47-3828FD2F5CBC}" type="datetimeFigureOut">
              <a:rPr lang="en-US" smtClean="0"/>
              <a:pPr/>
              <a:t>9/13/2012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48D3D52-2BEE-4084-A422-C1CE266C79BA}" type="slidenum">
              <a:rPr lang="en-US" smtClean="0"/>
              <a:pPr/>
              <a:t>‹#›</a:t>
            </a:fld>
            <a:endParaRPr lang="en-US"/>
          </a:p>
        </p:txBody>
      </p:sp>
      <p:grpSp>
        <p:nvGrpSpPr>
          <p:cNvPr id="2" name="Group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reeform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reeform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ncbi.nlm.nih.gov/nuccore/NC_002939.5?report=genbank&amp;from=2667181&amp;to=2667495&amp;strand=true----" TargetMode="External"/><Relationship Id="rId2" Type="http://schemas.openxmlformats.org/officeDocument/2006/relationships/hyperlink" Target="http://www.geobacter.org/publication-files/18538641.pdf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924800" cy="2438400"/>
          </a:xfrm>
        </p:spPr>
        <p:txBody>
          <a:bodyPr>
            <a:normAutofit fontScale="90000"/>
          </a:bodyPr>
          <a:lstStyle/>
          <a:p>
            <a:pPr algn="ctr"/>
            <a:r>
              <a:rPr lang="en-US" dirty="0" smtClean="0"/>
              <a:t>Cloning the </a:t>
            </a:r>
            <a:r>
              <a:rPr lang="en-US" dirty="0" err="1" smtClean="0"/>
              <a:t>omcF</a:t>
            </a:r>
            <a:r>
              <a:rPr lang="en-US" dirty="0" smtClean="0"/>
              <a:t> gene from </a:t>
            </a:r>
            <a:r>
              <a:rPr lang="en-US" dirty="0" err="1" smtClean="0"/>
              <a:t>geobacter</a:t>
            </a:r>
            <a:r>
              <a:rPr lang="en-US" dirty="0" smtClean="0"/>
              <a:t> </a:t>
            </a:r>
            <a:r>
              <a:rPr lang="en-US" dirty="0" err="1" smtClean="0"/>
              <a:t>sulferreducens</a:t>
            </a:r>
            <a:r>
              <a:rPr lang="en-US" dirty="0" smtClean="0"/>
              <a:t> to E. coli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 rot="10800000" flipV="1">
            <a:off x="533400" y="4981136"/>
            <a:ext cx="7854696" cy="35286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Valerie </a:t>
            </a:r>
            <a:r>
              <a:rPr lang="en-US" dirty="0" err="1" smtClean="0"/>
              <a:t>Wisco</a:t>
            </a:r>
            <a:r>
              <a:rPr lang="en-US" dirty="0" smtClean="0"/>
              <a:t> &amp; Casey </a:t>
            </a:r>
            <a:r>
              <a:rPr lang="en-US" dirty="0" err="1" smtClean="0"/>
              <a:t>Durnan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52650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Vector and Promoter Selection</a:t>
            </a:r>
            <a:endParaRPr lang="en-US" dirty="0"/>
          </a:p>
        </p:txBody>
      </p:sp>
      <p:pic>
        <p:nvPicPr>
          <p:cNvPr id="4" name="Content Placeholder 3" descr="800px-PSB2K3_ma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2798207" y="2057400"/>
            <a:ext cx="6345794" cy="4495800"/>
          </a:xfrm>
        </p:spPr>
      </p:pic>
      <p:sp>
        <p:nvSpPr>
          <p:cNvPr id="6" name="TextBox 5"/>
          <p:cNvSpPr txBox="1"/>
          <p:nvPr/>
        </p:nvSpPr>
        <p:spPr>
          <a:xfrm>
            <a:off x="457200" y="1905000"/>
            <a:ext cx="3048000" cy="5847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US" sz="2400" dirty="0" smtClean="0"/>
              <a:t>Promoter: </a:t>
            </a:r>
            <a:r>
              <a:rPr lang="en-US" sz="2400" dirty="0" err="1" smtClean="0"/>
              <a:t>pBad</a:t>
            </a:r>
            <a:r>
              <a:rPr lang="en-US" sz="2400" dirty="0" smtClean="0"/>
              <a:t>/</a:t>
            </a:r>
            <a:r>
              <a:rPr lang="en-US" sz="2400" dirty="0" err="1" smtClean="0"/>
              <a:t>araC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Strictly controlled by L-</a:t>
            </a:r>
            <a:r>
              <a:rPr lang="en-US" sz="2400" dirty="0" err="1" smtClean="0"/>
              <a:t>arabinose</a:t>
            </a:r>
            <a:r>
              <a:rPr lang="en-US" sz="2400" dirty="0" smtClean="0"/>
              <a:t> as an inducer  and restricted by </a:t>
            </a:r>
            <a:r>
              <a:rPr lang="en-US" sz="2400" dirty="0" err="1" smtClean="0"/>
              <a:t>araC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smtClean="0"/>
              <a:t>Vector:</a:t>
            </a:r>
          </a:p>
          <a:p>
            <a:r>
              <a:rPr lang="en-US" sz="2400" dirty="0" smtClean="0"/>
              <a:t> BBa_K29200</a:t>
            </a:r>
          </a:p>
          <a:p>
            <a:pPr>
              <a:buFont typeface="Arial" pitchFamily="34" charset="0"/>
              <a:buChar char="•"/>
            </a:pPr>
            <a:endParaRPr lang="en-US" sz="2400" dirty="0" smtClean="0"/>
          </a:p>
          <a:p>
            <a:pPr>
              <a:buFont typeface="Arial" pitchFamily="34" charset="0"/>
              <a:buChar char="•"/>
            </a:pPr>
            <a:r>
              <a:rPr lang="en-US" sz="2400" dirty="0" err="1" smtClean="0"/>
              <a:t>Kanomycin</a:t>
            </a:r>
            <a:r>
              <a:rPr lang="en-US" sz="2400" dirty="0" smtClean="0"/>
              <a:t>      </a:t>
            </a:r>
            <a:r>
              <a:rPr lang="en-US" sz="2400" dirty="0" err="1" smtClean="0"/>
              <a:t>Resistent</a:t>
            </a:r>
            <a:endParaRPr lang="en-US" sz="2400" dirty="0" smtClean="0"/>
          </a:p>
          <a:p>
            <a:pPr>
              <a:buFont typeface="Arial" pitchFamily="34" charset="0"/>
              <a:buChar char="•"/>
            </a:pPr>
            <a:endParaRPr lang="en-US" sz="2600" dirty="0" smtClean="0"/>
          </a:p>
          <a:p>
            <a:pPr>
              <a:buFont typeface="Arial" pitchFamily="34" charset="0"/>
              <a:buChar char="•"/>
            </a:pPr>
            <a:endParaRPr lang="en-US" dirty="0" smtClean="0"/>
          </a:p>
          <a:p>
            <a:pPr>
              <a:buFont typeface="Arial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64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Testing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2400" dirty="0" smtClean="0"/>
              <a:t>SDS-PAGE</a:t>
            </a:r>
          </a:p>
          <a:p>
            <a:endParaRPr lang="en-US" sz="2400" dirty="0" smtClean="0"/>
          </a:p>
          <a:p>
            <a:r>
              <a:rPr lang="en-US" sz="2400" dirty="0" smtClean="0"/>
              <a:t>Eventual testing would be to see if electrons would be passed onto an electrode, creating a current- after cloning of all essential parts, all </a:t>
            </a:r>
            <a:r>
              <a:rPr lang="en-US" sz="2400" dirty="0" err="1" smtClean="0"/>
              <a:t>Omc</a:t>
            </a:r>
            <a:r>
              <a:rPr lang="en-US" sz="2400" dirty="0" smtClean="0"/>
              <a:t> genes and genes for creating the “</a:t>
            </a:r>
            <a:r>
              <a:rPr lang="en-US" sz="2400" dirty="0" err="1" smtClean="0"/>
              <a:t>nanowires</a:t>
            </a:r>
            <a:r>
              <a:rPr lang="en-US" sz="2400" dirty="0" smtClean="0"/>
              <a:t>”</a:t>
            </a:r>
          </a:p>
          <a:p>
            <a:endParaRPr lang="en-US" sz="2400" dirty="0" smtClean="0"/>
          </a:p>
          <a:p>
            <a:r>
              <a:rPr lang="en-US" sz="2400" dirty="0" smtClean="0"/>
              <a:t>Other genes that could be cloned would be </a:t>
            </a:r>
            <a:r>
              <a:rPr lang="en-US" sz="2400" dirty="0" err="1" smtClean="0"/>
              <a:t>OmcZ</a:t>
            </a:r>
            <a:r>
              <a:rPr lang="en-US" sz="2400" dirty="0" smtClean="0"/>
              <a:t> (essential for current production), </a:t>
            </a:r>
            <a:r>
              <a:rPr lang="en-US" sz="2400" dirty="0" err="1" smtClean="0"/>
              <a:t>OmcS</a:t>
            </a:r>
            <a:r>
              <a:rPr lang="en-US" sz="2400" dirty="0" smtClean="0"/>
              <a:t>  (conducts the electrons away from the cell-on the </a:t>
            </a:r>
            <a:r>
              <a:rPr lang="en-US" sz="2400" dirty="0" err="1" smtClean="0"/>
              <a:t>pili</a:t>
            </a:r>
            <a:r>
              <a:rPr lang="en-US" sz="2400" dirty="0" smtClean="0"/>
              <a:t>) and </a:t>
            </a:r>
            <a:r>
              <a:rPr lang="en-US" sz="2400" dirty="0" err="1" smtClean="0"/>
              <a:t>OmcS</a:t>
            </a:r>
            <a:r>
              <a:rPr lang="en-US" sz="2400" dirty="0" smtClean="0"/>
              <a:t> (important in electron conduction to anodes)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1800" dirty="0" smtClean="0"/>
              <a:t>Kim, B., </a:t>
            </a:r>
            <a:r>
              <a:rPr lang="en-US" sz="1800" dirty="0" err="1" smtClean="0"/>
              <a:t>Postier</a:t>
            </a:r>
            <a:r>
              <a:rPr lang="en-US" sz="1800" dirty="0" smtClean="0"/>
              <a:t>, B., </a:t>
            </a:r>
            <a:r>
              <a:rPr lang="en-US" sz="1800" dirty="0" err="1" smtClean="0"/>
              <a:t>DiDonato</a:t>
            </a:r>
            <a:r>
              <a:rPr lang="en-US" sz="1800" dirty="0" smtClean="0"/>
              <a:t>, R., </a:t>
            </a:r>
            <a:r>
              <a:rPr lang="en-US" sz="1800" dirty="0" err="1" smtClean="0"/>
              <a:t>Chaudhuri</a:t>
            </a:r>
            <a:r>
              <a:rPr lang="en-US" sz="1800" dirty="0" smtClean="0"/>
              <a:t>, S., </a:t>
            </a:r>
            <a:r>
              <a:rPr lang="en-US" sz="1800" dirty="0" err="1" smtClean="0"/>
              <a:t>Nevin</a:t>
            </a:r>
            <a:r>
              <a:rPr lang="en-US" sz="1800" dirty="0" smtClean="0"/>
              <a:t>, K., &amp; Loveless, D. (2008). Insights into genes involved in electricity generation in </a:t>
            </a:r>
            <a:r>
              <a:rPr lang="en-US" sz="1800" dirty="0" err="1" smtClean="0"/>
              <a:t>geobacter</a:t>
            </a:r>
            <a:r>
              <a:rPr lang="en-US" sz="1800" dirty="0" smtClean="0"/>
              <a:t> </a:t>
            </a:r>
            <a:r>
              <a:rPr lang="en-US" sz="1800" dirty="0" err="1" smtClean="0"/>
              <a:t>sulfurreducens</a:t>
            </a:r>
            <a:r>
              <a:rPr lang="en-US" sz="1800" dirty="0" smtClean="0"/>
              <a:t> via whole genome microarray analysis of the </a:t>
            </a:r>
            <a:r>
              <a:rPr lang="en-US" sz="1800" dirty="0" err="1" smtClean="0"/>
              <a:t>omcf-de!cient</a:t>
            </a:r>
            <a:r>
              <a:rPr lang="en-US" sz="1800" dirty="0" smtClean="0"/>
              <a:t> mutant. </a:t>
            </a:r>
            <a:r>
              <a:rPr lang="en-US" sz="1800" i="1" dirty="0" err="1" smtClean="0"/>
              <a:t>Bioelectrochemistry</a:t>
            </a:r>
            <a:r>
              <a:rPr lang="en-US" sz="1800" dirty="0" smtClean="0"/>
              <a:t>, Retrieved from </a:t>
            </a:r>
            <a:r>
              <a:rPr lang="en-US" sz="1800" dirty="0" smtClean="0">
                <a:solidFill>
                  <a:srgbClr val="0070C0"/>
                </a:solidFill>
                <a:hlinkClick r:id="rId2"/>
              </a:rPr>
              <a:t>http://www.geobacter.org/publication-files/18538641.pdf</a:t>
            </a:r>
            <a:endParaRPr lang="en-US" sz="1800" dirty="0" smtClean="0">
              <a:solidFill>
                <a:srgbClr val="0070C0"/>
              </a:solidFill>
            </a:endParaRPr>
          </a:p>
          <a:p>
            <a:endParaRPr lang="en-US" sz="1800" dirty="0" smtClean="0">
              <a:solidFill>
                <a:srgbClr val="0070C0"/>
              </a:solidFill>
            </a:endParaRPr>
          </a:p>
          <a:p>
            <a:r>
              <a:rPr lang="en-US" sz="1800" u="sng" dirty="0" smtClean="0">
                <a:solidFill>
                  <a:srgbClr val="0070C0"/>
                </a:solidFill>
                <a:hlinkClick r:id="rId3"/>
              </a:rPr>
              <a:t>http://www.ncbi.nlm.nih.gov/nuccore/NC_002939.5?report=genbank&amp;from=2667181&amp;to=2667495&amp;strand=true----</a:t>
            </a:r>
            <a:endParaRPr lang="en-US" sz="1800" u="sng" dirty="0" smtClean="0">
              <a:solidFill>
                <a:srgbClr val="0070C0"/>
              </a:solidFill>
            </a:endParaRPr>
          </a:p>
          <a:p>
            <a:endParaRPr lang="en-US" sz="1800" u="sng" dirty="0" smtClean="0"/>
          </a:p>
          <a:p>
            <a:r>
              <a:rPr lang="en-US" sz="1800" dirty="0" smtClean="0"/>
              <a:t>http://www.geobacter.org/about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0459648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Geobacter</a:t>
            </a:r>
            <a:r>
              <a:rPr lang="en-US" dirty="0" smtClean="0"/>
              <a:t> </a:t>
            </a:r>
            <a:r>
              <a:rPr lang="en-US" dirty="0" err="1" smtClean="0"/>
              <a:t>sulferreducens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sz="2400" dirty="0" smtClean="0"/>
              <a:t>Anaerobic bacteria </a:t>
            </a:r>
          </a:p>
          <a:p>
            <a:r>
              <a:rPr lang="en-US" sz="2400" dirty="0" smtClean="0"/>
              <a:t>Has the ability to transfer electrons </a:t>
            </a:r>
          </a:p>
          <a:p>
            <a:pPr>
              <a:buNone/>
            </a:pPr>
            <a:r>
              <a:rPr lang="en-US" sz="2400" dirty="0" smtClean="0"/>
              <a:t>outside the cell and transport the</a:t>
            </a:r>
          </a:p>
          <a:p>
            <a:pPr>
              <a:buNone/>
            </a:pPr>
            <a:r>
              <a:rPr lang="en-US" sz="2400" dirty="0" smtClean="0"/>
              <a:t>electrons over long distances by</a:t>
            </a:r>
          </a:p>
          <a:p>
            <a:pPr>
              <a:buNone/>
            </a:pPr>
            <a:r>
              <a:rPr lang="en-US" sz="2400" dirty="0" smtClean="0"/>
              <a:t> conductive filaments known as </a:t>
            </a:r>
          </a:p>
          <a:p>
            <a:pPr>
              <a:buNone/>
            </a:pPr>
            <a:r>
              <a:rPr lang="en-US" sz="2400" dirty="0" smtClean="0"/>
              <a:t>microbial ‘</a:t>
            </a:r>
            <a:r>
              <a:rPr lang="en-US" sz="2400" dirty="0" err="1" smtClean="0"/>
              <a:t>nanowires</a:t>
            </a:r>
            <a:r>
              <a:rPr lang="en-US" sz="2400" dirty="0" smtClean="0"/>
              <a:t>’</a:t>
            </a:r>
          </a:p>
          <a:p>
            <a:r>
              <a:rPr lang="en-US" sz="2400" dirty="0" smtClean="0"/>
              <a:t>have the ability to transfer electrons </a:t>
            </a:r>
          </a:p>
          <a:p>
            <a:pPr>
              <a:buNone/>
            </a:pPr>
            <a:r>
              <a:rPr lang="en-US" sz="2400" dirty="0" smtClean="0"/>
              <a:t>on to the surface of electrodes creating </a:t>
            </a:r>
          </a:p>
          <a:p>
            <a:pPr>
              <a:buNone/>
            </a:pPr>
            <a:r>
              <a:rPr lang="en-US" sz="2400" dirty="0" smtClean="0"/>
              <a:t>a pass of electricity</a:t>
            </a:r>
          </a:p>
          <a:p>
            <a:r>
              <a:rPr lang="en-US" sz="2400" dirty="0" smtClean="0"/>
              <a:t>Has the highest known current density </a:t>
            </a:r>
          </a:p>
          <a:p>
            <a:pPr>
              <a:buNone/>
            </a:pPr>
            <a:r>
              <a:rPr lang="en-US" sz="2400" dirty="0" smtClean="0"/>
              <a:t>of any pure culture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6268" y="2286000"/>
            <a:ext cx="3187732" cy="457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0069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 smtClean="0"/>
              <a:t>We are receiving our cultures from  a research lab from the University of </a:t>
            </a:r>
            <a:r>
              <a:rPr lang="en-US" sz="2800" dirty="0" err="1" smtClean="0"/>
              <a:t>Masachusetts</a:t>
            </a:r>
            <a:r>
              <a:rPr lang="en-US" sz="2800" dirty="0" smtClean="0"/>
              <a:t> – Lab Manager Joy Ward</a:t>
            </a:r>
          </a:p>
          <a:p>
            <a:endParaRPr lang="en-US" sz="2800" u="sng" dirty="0" smtClean="0"/>
          </a:p>
          <a:p>
            <a:endParaRPr lang="en-US" sz="2800" u="sng" dirty="0" smtClean="0"/>
          </a:p>
          <a:p>
            <a:r>
              <a:rPr lang="en-US" sz="2800" dirty="0" smtClean="0"/>
              <a:t>Will be sent in and cultured </a:t>
            </a:r>
            <a:r>
              <a:rPr lang="en-US" sz="2800" dirty="0" err="1" smtClean="0"/>
              <a:t>anaerobically</a:t>
            </a:r>
            <a:r>
              <a:rPr lang="en-US" sz="2800" dirty="0" smtClean="0"/>
              <a:t> in NBAF (acetate </a:t>
            </a:r>
            <a:r>
              <a:rPr lang="en-US" sz="2800" dirty="0" err="1" smtClean="0"/>
              <a:t>fumarate</a:t>
            </a:r>
            <a:r>
              <a:rPr lang="en-US" sz="2800" dirty="0" smtClean="0"/>
              <a:t>) media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omcF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Accession #:AAR35805.1</a:t>
            </a:r>
          </a:p>
          <a:p>
            <a:r>
              <a:rPr lang="en-US" dirty="0" smtClean="0"/>
              <a:t>315 base pairs, no </a:t>
            </a:r>
            <a:r>
              <a:rPr lang="en-US" dirty="0" err="1" smtClean="0"/>
              <a:t>introns</a:t>
            </a:r>
            <a:endParaRPr lang="en-US" dirty="0" smtClean="0"/>
          </a:p>
          <a:p>
            <a:r>
              <a:rPr lang="en-US" dirty="0" smtClean="0"/>
              <a:t>The </a:t>
            </a:r>
            <a:r>
              <a:rPr lang="en-US" dirty="0" err="1" smtClean="0"/>
              <a:t>omcF</a:t>
            </a:r>
            <a:r>
              <a:rPr lang="en-US" dirty="0" smtClean="0"/>
              <a:t> gene helps code for a subunit of a large lipoprotein cytochrome-c.  It is the </a:t>
            </a:r>
            <a:r>
              <a:rPr lang="en-US" dirty="0" err="1" smtClean="0"/>
              <a:t>heme</a:t>
            </a:r>
            <a:r>
              <a:rPr lang="en-US" dirty="0" smtClean="0"/>
              <a:t>-binding site.</a:t>
            </a:r>
          </a:p>
          <a:p>
            <a:r>
              <a:rPr lang="en-US" dirty="0" smtClean="0"/>
              <a:t>Shown to help regulate the transcription of other </a:t>
            </a:r>
            <a:r>
              <a:rPr lang="en-US" dirty="0" err="1" smtClean="0"/>
              <a:t>Omc</a:t>
            </a:r>
            <a:r>
              <a:rPr lang="en-US" dirty="0" smtClean="0"/>
              <a:t> genes that play a role in current production</a:t>
            </a:r>
          </a:p>
          <a:p>
            <a:r>
              <a:rPr lang="en-US" dirty="0" smtClean="0"/>
              <a:t>Trials indicate down-regulation of </a:t>
            </a:r>
            <a:r>
              <a:rPr lang="en-US" dirty="0" err="1" smtClean="0"/>
              <a:t>omcF</a:t>
            </a:r>
            <a:r>
              <a:rPr lang="en-US" dirty="0" smtClean="0"/>
              <a:t> profoundly inhibits electron transfer, reducing electricity production in the organism.</a:t>
            </a:r>
          </a:p>
          <a:p>
            <a:r>
              <a:rPr lang="en-US" dirty="0" smtClean="0"/>
              <a:t>Cloning this gene can eventually help produce efficient bioreactors.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867607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Tentative Procedure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 numCol="2">
            <a:normAutofit/>
          </a:bodyPr>
          <a:lstStyle/>
          <a:p>
            <a:pPr marL="514350" indent="-514350">
              <a:buFont typeface="+mj-lt"/>
              <a:buAutoNum type="arabicParenR"/>
            </a:pPr>
            <a:r>
              <a:rPr lang="en-US" dirty="0" smtClean="0"/>
              <a:t>Grow source bacteria culture </a:t>
            </a:r>
            <a:r>
              <a:rPr lang="en-US" smtClean="0"/>
              <a:t>on NBAF </a:t>
            </a:r>
            <a:r>
              <a:rPr lang="en-US" dirty="0" smtClean="0"/>
              <a:t>media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DNA extraction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PCR amplification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Quality check/ purify DNA by </a:t>
            </a:r>
            <a:r>
              <a:rPr lang="en-US" dirty="0" err="1" smtClean="0"/>
              <a:t>electophoresis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Digestion of source DNA and promoter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Ligation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Digestion/Ligation of new part and plasmid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Transformation into E. Coli host</a:t>
            </a:r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Antibiotic selection-</a:t>
            </a:r>
            <a:r>
              <a:rPr lang="en-US" dirty="0" err="1" smtClean="0"/>
              <a:t>Kanomycin</a:t>
            </a: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r>
              <a:rPr lang="en-US" dirty="0" smtClean="0"/>
              <a:t>Possible verification testing</a:t>
            </a:r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  <a:p>
            <a:pPr marL="514350" indent="-514350">
              <a:buFont typeface="+mj-lt"/>
              <a:buAutoNum type="arabicParenR"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30526070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Internal Restriction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828800"/>
            <a:ext cx="7239000" cy="2362200"/>
          </a:xfrm>
        </p:spPr>
      </p:pic>
      <p:pic>
        <p:nvPicPr>
          <p:cNvPr id="6" name="Content Placeholder 5"/>
          <p:cNvPicPr>
            <a:picLocks noGrp="1" noChangeAspect="1"/>
          </p:cNvPicPr>
          <p:nvPr>
            <p:ph sz="half" idx="2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2400" y="4419600"/>
            <a:ext cx="8839200" cy="2269271"/>
          </a:xfrm>
        </p:spPr>
      </p:pic>
    </p:spTree>
    <p:extLst>
      <p:ext uri="{BB962C8B-B14F-4D97-AF65-F5344CB8AC3E}">
        <p14:creationId xmlns:p14="http://schemas.microsoft.com/office/powerpoint/2010/main" val="38703197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Primer Design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72338" y="1935163"/>
            <a:ext cx="6799323" cy="4389437"/>
          </a:xfrm>
        </p:spPr>
      </p:pic>
    </p:spTree>
    <p:extLst>
      <p:ext uri="{BB962C8B-B14F-4D97-AF65-F5344CB8AC3E}">
        <p14:creationId xmlns:p14="http://schemas.microsoft.com/office/powerpoint/2010/main" val="7193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 Design</a:t>
            </a:r>
            <a:endParaRPr lang="en-US" dirty="0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371600" y="3033093"/>
            <a:ext cx="6172200" cy="2209961"/>
          </a:xfrm>
        </p:spPr>
      </p:pic>
    </p:spTree>
    <p:extLst>
      <p:ext uri="{BB962C8B-B14F-4D97-AF65-F5344CB8AC3E}">
        <p14:creationId xmlns:p14="http://schemas.microsoft.com/office/powerpoint/2010/main" val="32574732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1981200"/>
            <a:ext cx="7848600" cy="2362082"/>
          </a:xfr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Primer Design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3429000"/>
            <a:ext cx="3810000" cy="3048000"/>
          </a:xfrm>
        </p:spPr>
        <p:txBody>
          <a:bodyPr>
            <a:normAutofit/>
          </a:bodyPr>
          <a:lstStyle/>
          <a:p>
            <a:r>
              <a:rPr lang="en-US" dirty="0" smtClean="0"/>
              <a:t>Verified removal of restriction site</a:t>
            </a:r>
          </a:p>
          <a:p>
            <a:r>
              <a:rPr lang="en-US" dirty="0" smtClean="0"/>
              <a:t>Verified lack of new restriction sites</a:t>
            </a:r>
          </a:p>
          <a:p>
            <a:r>
              <a:rPr lang="en-US" dirty="0" smtClean="0"/>
              <a:t>Verified protein sequence</a:t>
            </a:r>
            <a:endParaRPr lang="en-US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14801" y="4495800"/>
            <a:ext cx="4876800" cy="1981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21562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ow">
  <a:themeElements>
    <a:clrScheme name="Flow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85DFD0"/>
      </a:folHlink>
    </a:clrScheme>
    <a:fontScheme name="Flow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ow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alpha val="48000"/>
                <a:satMod val="105000"/>
              </a:schemeClr>
            </a:outerShdw>
          </a:effectLst>
          <a:scene3d>
            <a:camera prst="orthographicFront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1154</TotalTime>
  <Words>408</Words>
  <Application>Microsoft Office PowerPoint</Application>
  <PresentationFormat>On-screen Show (4:3)</PresentationFormat>
  <Paragraphs>65</Paragraphs>
  <Slides>12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Flow</vt:lpstr>
      <vt:lpstr>Cloning the omcF gene from geobacter sulferreducens to E. coli</vt:lpstr>
      <vt:lpstr>Geobacter sulferreducens</vt:lpstr>
      <vt:lpstr>PowerPoint Presentation</vt:lpstr>
      <vt:lpstr>omcF</vt:lpstr>
      <vt:lpstr>Tentative Procedure</vt:lpstr>
      <vt:lpstr>Internal Restriction</vt:lpstr>
      <vt:lpstr>Primer Design</vt:lpstr>
      <vt:lpstr>Primer Design</vt:lpstr>
      <vt:lpstr>Primer Design</vt:lpstr>
      <vt:lpstr>Vector and Promoter Selection</vt:lpstr>
      <vt:lpstr>Testing </vt:lpstr>
      <vt:lpstr>References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Cloning the omcF gene from geobacter sulferreducens</dc:title>
  <dc:creator>Casey James Durnan</dc:creator>
  <cp:lastModifiedBy>Casey James Durnan</cp:lastModifiedBy>
  <cp:revision>30</cp:revision>
  <dcterms:created xsi:type="dcterms:W3CDTF">2012-09-10T01:00:33Z</dcterms:created>
  <dcterms:modified xsi:type="dcterms:W3CDTF">2012-09-13T20:08:02Z</dcterms:modified>
</cp:coreProperties>
</file>