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embeddedFontLst>
    <p:embeddedFont>
      <p:font typeface="Lato" panose="020F0502020204030203" pitchFamily="34" charset="77"/>
      <p:regular r:id="rId27"/>
      <p:bold r:id="rId28"/>
      <p:italic r:id="rId29"/>
      <p:boldItalic r:id="rId30"/>
    </p:embeddedFont>
    <p:embeddedFont>
      <p:font typeface="Merriweather" pitchFamily="2" charset="77"/>
      <p:regular r:id="rId31"/>
      <p:bold r:id="rId32"/>
      <p:italic r:id="rId33"/>
      <p:boldItalic r:id="rId34"/>
    </p:embeddedFont>
    <p:embeddedFont>
      <p:font typeface="Open Sans" panose="020B0606030504020204" pitchFamily="34" charset="0"/>
      <p:regular r:id="rId35"/>
      <p:bold r:id="rId36"/>
      <p:italic r:id="rId37"/>
      <p:boldItalic r:id="rId38"/>
    </p:embeddedFont>
    <p:embeddedFont>
      <p:font typeface="Verdana" panose="020B060403050404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53">
          <p15:clr>
            <a:srgbClr val="9AA0A6"/>
          </p15:clr>
        </p15:guide>
        <p15:guide id="2" orient="horz" pos="339">
          <p15:clr>
            <a:srgbClr val="9AA0A6"/>
          </p15:clr>
        </p15:guide>
        <p15:guide id="3" pos="5307">
          <p15:clr>
            <a:srgbClr val="9AA0A6"/>
          </p15:clr>
        </p15:guide>
        <p15:guide id="4" orient="horz" pos="2901">
          <p15:clr>
            <a:srgbClr val="9AA0A6"/>
          </p15:clr>
        </p15:guide>
        <p15:guide id="5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156" d="100"/>
          <a:sy n="156" d="100"/>
        </p:scale>
        <p:origin x="360" y="176"/>
      </p:cViewPr>
      <p:guideLst>
        <p:guide pos="453"/>
        <p:guide orient="horz" pos="339"/>
        <p:guide pos="5307"/>
        <p:guide orient="horz" pos="29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e20de8074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e20de8074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7e9fadb521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7e9fadb521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7e938fa2c0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7e938fa2c0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 Progressors is about 1.12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Moderate Progressors is 0.85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 progressors is 0.26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7e938fa2c0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7e938fa2c0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Diversity: P greater than a set to 0.05 (0.94)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Divergence: P greater than a set to 0.05 (0.25)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700ae7b2f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700ae7b2f3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7e9fadb521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7e9fadb521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Rapids- 7 seems to look the most similar to subject 15 (who is a rapid)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can talk about this here how 7 maybe could be more similar to 15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Both 7 and 15 seem to revert to original nucleotide so they could be similar in that way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7e9fadb521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7e9fadb521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Rapids- similar to one another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7ea22415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7ea224157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Rapids- 7 seems to look the most similar to subject 15 (who is a rapid)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can talk about this here how 7 maybe could be more similar to 15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7e938fa2c0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7e938fa2c0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700ae7b2f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700ae7b2f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Christina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7e938fa2c0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7e938fa2c0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e20de80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7e20de80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7e938fa2c0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7e938fa2c0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Need to model outline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7e938fa2c0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7e938fa2c0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7e938fa2c0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7e938fa2c0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7e9fadb521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7e9fadb521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Rapid- back slide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7e9fadb521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7e9fadb521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Rapids- similar to one another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7e938fa2c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7e938fa2c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Below 200 rapid progressor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200-650 for moderate progressor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 movement would have not altered any statistical support for any conclusions reached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7e9fadb521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7e9fadb521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Greater diversity and divergence from nonprogressor → moderate progressor → rapid progressor</a:t>
            </a:r>
            <a:r>
              <a:rPr lang="en">
                <a:solidFill>
                  <a:schemeClr val="dk1"/>
                </a:solidFill>
              </a:rPr>
              <a:t>			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Divergence				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rapid progressor group had a significantly higher rate of increase in divergence over time than the nonpro- gressor group (</a:t>
            </a:r>
            <a:r>
              <a:rPr lang="en" sz="900" i="1">
                <a:solidFill>
                  <a:schemeClr val="dk1"/>
                </a:solidFill>
              </a:rPr>
              <a:t>P </a:t>
            </a:r>
            <a:r>
              <a:rPr lang="en" sz="900">
                <a:solidFill>
                  <a:schemeClr val="dk1"/>
                </a:solidFill>
              </a:rPr>
              <a:t>􏱽 0.001). </a:t>
            </a: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Diversity</a:t>
            </a: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Differences in the slopes of the rate of increase in diversity were also significant between the rapid progressors and the nonprogressors (</a:t>
            </a:r>
            <a:r>
              <a:rPr lang="en" sz="900" i="1">
                <a:solidFill>
                  <a:schemeClr val="dk1"/>
                </a:solidFill>
              </a:rPr>
              <a:t>P </a:t>
            </a:r>
            <a:r>
              <a:rPr lang="en" sz="900">
                <a:solidFill>
                  <a:schemeClr val="dk1"/>
                </a:solidFill>
              </a:rPr>
              <a:t>􏲅 0.001). The differences in slopes of diversity between nonprogressors and moderate progressors was signifi- cant (</a:t>
            </a:r>
            <a:r>
              <a:rPr lang="en" sz="900" i="1">
                <a:solidFill>
                  <a:schemeClr val="dk1"/>
                </a:solidFill>
              </a:rPr>
              <a:t>P </a:t>
            </a:r>
            <a:r>
              <a:rPr lang="en" sz="900">
                <a:solidFill>
                  <a:schemeClr val="dk1"/>
                </a:solidFill>
              </a:rPr>
              <a:t>􏲅 0.01),</a:t>
            </a:r>
            <a:r>
              <a:rPr lang="en">
                <a:solidFill>
                  <a:schemeClr val="dk1"/>
                </a:solidFill>
              </a:rPr>
              <a:t>			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		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	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e938fa2c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7e938fa2c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40c025cc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40c025cc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7eaf384fc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7eaf384fc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Annika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7e9fadb521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7e9fadb521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7e938fa2c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7e938fa2c0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con títul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991976" y="1735175"/>
            <a:ext cx="3642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991975" y="3748525"/>
            <a:ext cx="3642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864200" y="1012725"/>
            <a:ext cx="5415600" cy="155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012600" y="3214250"/>
            <a:ext cx="3118800" cy="122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title" idx="2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SECTION_TITLE_AND_DESCRIPTION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1043700" y="981750"/>
            <a:ext cx="70566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IG_NUMBER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 hasCustomPrompt="1"/>
          </p:nvPr>
        </p:nvSpPr>
        <p:spPr>
          <a:xfrm>
            <a:off x="975150" y="75841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 idx="2"/>
          </p:nvPr>
        </p:nvSpPr>
        <p:spPr>
          <a:xfrm>
            <a:off x="975150" y="116931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975150" y="156251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3" hasCustomPrompt="1"/>
          </p:nvPr>
        </p:nvSpPr>
        <p:spPr>
          <a:xfrm>
            <a:off x="3401100" y="75841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4"/>
          </p:nvPr>
        </p:nvSpPr>
        <p:spPr>
          <a:xfrm>
            <a:off x="3401100" y="116931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5"/>
          </p:nvPr>
        </p:nvSpPr>
        <p:spPr>
          <a:xfrm>
            <a:off x="3401100" y="156251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6" hasCustomPrompt="1"/>
          </p:nvPr>
        </p:nvSpPr>
        <p:spPr>
          <a:xfrm>
            <a:off x="5827050" y="75841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7"/>
          </p:nvPr>
        </p:nvSpPr>
        <p:spPr>
          <a:xfrm>
            <a:off x="5827050" y="116931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8"/>
          </p:nvPr>
        </p:nvSpPr>
        <p:spPr>
          <a:xfrm>
            <a:off x="5827050" y="156251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9" hasCustomPrompt="1"/>
          </p:nvPr>
        </p:nvSpPr>
        <p:spPr>
          <a:xfrm>
            <a:off x="975150" y="304216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13"/>
          </p:nvPr>
        </p:nvSpPr>
        <p:spPr>
          <a:xfrm>
            <a:off x="975150" y="345306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14"/>
          </p:nvPr>
        </p:nvSpPr>
        <p:spPr>
          <a:xfrm>
            <a:off x="975150" y="384626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5" hasCustomPrompt="1"/>
          </p:nvPr>
        </p:nvSpPr>
        <p:spPr>
          <a:xfrm>
            <a:off x="3401100" y="304216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6"/>
          </p:nvPr>
        </p:nvSpPr>
        <p:spPr>
          <a:xfrm>
            <a:off x="3401100" y="345306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7"/>
          </p:nvPr>
        </p:nvSpPr>
        <p:spPr>
          <a:xfrm>
            <a:off x="3401100" y="384626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 idx="18" hasCustomPrompt="1"/>
          </p:nvPr>
        </p:nvSpPr>
        <p:spPr>
          <a:xfrm>
            <a:off x="5827050" y="3042165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 idx="19"/>
          </p:nvPr>
        </p:nvSpPr>
        <p:spPr>
          <a:xfrm>
            <a:off x="5827050" y="3453065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ubTitle" idx="20"/>
          </p:nvPr>
        </p:nvSpPr>
        <p:spPr>
          <a:xfrm>
            <a:off x="5827050" y="3846265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BIG_NUMBER_1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961750" y="1288200"/>
            <a:ext cx="19617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subTitle" idx="1"/>
          </p:nvPr>
        </p:nvSpPr>
        <p:spPr>
          <a:xfrm>
            <a:off x="1070500" y="3629055"/>
            <a:ext cx="17442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title" idx="2"/>
          </p:nvPr>
        </p:nvSpPr>
        <p:spPr>
          <a:xfrm>
            <a:off x="3591149" y="1288200"/>
            <a:ext cx="19617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3"/>
          </p:nvPr>
        </p:nvSpPr>
        <p:spPr>
          <a:xfrm>
            <a:off x="3618225" y="3629055"/>
            <a:ext cx="18531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 idx="4"/>
          </p:nvPr>
        </p:nvSpPr>
        <p:spPr>
          <a:xfrm>
            <a:off x="6220548" y="1288200"/>
            <a:ext cx="19617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ubTitle" idx="5"/>
          </p:nvPr>
        </p:nvSpPr>
        <p:spPr>
          <a:xfrm>
            <a:off x="6274850" y="3629055"/>
            <a:ext cx="18531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 idx="6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1">
  <p:cSld name="BIG_NUMBER_1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1994988" y="1527600"/>
            <a:ext cx="17832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subTitle" idx="1"/>
          </p:nvPr>
        </p:nvSpPr>
        <p:spPr>
          <a:xfrm>
            <a:off x="4083450" y="1527600"/>
            <a:ext cx="19617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title" idx="2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title" idx="3"/>
          </p:nvPr>
        </p:nvSpPr>
        <p:spPr>
          <a:xfrm>
            <a:off x="1994988" y="3651300"/>
            <a:ext cx="17832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subTitle" idx="4"/>
          </p:nvPr>
        </p:nvSpPr>
        <p:spPr>
          <a:xfrm>
            <a:off x="4083450" y="3651300"/>
            <a:ext cx="19617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title" idx="5"/>
          </p:nvPr>
        </p:nvSpPr>
        <p:spPr>
          <a:xfrm>
            <a:off x="3778188" y="2589450"/>
            <a:ext cx="17832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6"/>
          </p:nvPr>
        </p:nvSpPr>
        <p:spPr>
          <a:xfrm>
            <a:off x="5866650" y="2589450"/>
            <a:ext cx="1961700" cy="69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">
  <p:cSld name="BIG_NUMBER_1_1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996375" y="3146100"/>
            <a:ext cx="1700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1"/>
          </p:nvPr>
        </p:nvSpPr>
        <p:spPr>
          <a:xfrm>
            <a:off x="996375" y="3767900"/>
            <a:ext cx="1700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title" idx="2"/>
          </p:nvPr>
        </p:nvSpPr>
        <p:spPr>
          <a:xfrm>
            <a:off x="2813319" y="3146100"/>
            <a:ext cx="1700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ubTitle" idx="3"/>
          </p:nvPr>
        </p:nvSpPr>
        <p:spPr>
          <a:xfrm>
            <a:off x="2813319" y="3767900"/>
            <a:ext cx="1700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title" idx="4"/>
          </p:nvPr>
        </p:nvSpPr>
        <p:spPr>
          <a:xfrm>
            <a:off x="4630282" y="3146100"/>
            <a:ext cx="1700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subTitle" idx="5"/>
          </p:nvPr>
        </p:nvSpPr>
        <p:spPr>
          <a:xfrm>
            <a:off x="4630282" y="3767900"/>
            <a:ext cx="1700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98" name="Google Shape;98;p17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title" idx="6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title" idx="7"/>
          </p:nvPr>
        </p:nvSpPr>
        <p:spPr>
          <a:xfrm>
            <a:off x="6447232" y="3146100"/>
            <a:ext cx="1700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ubTitle" idx="8"/>
          </p:nvPr>
        </p:nvSpPr>
        <p:spPr>
          <a:xfrm>
            <a:off x="6447232" y="3767900"/>
            <a:ext cx="1700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 ">
  <p:cSld name="BIG_NUMBER_1_1_2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1778500" y="3125975"/>
            <a:ext cx="21120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subTitle" idx="1"/>
          </p:nvPr>
        </p:nvSpPr>
        <p:spPr>
          <a:xfrm>
            <a:off x="1778500" y="3747775"/>
            <a:ext cx="21120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title" idx="2"/>
          </p:nvPr>
        </p:nvSpPr>
        <p:spPr>
          <a:xfrm>
            <a:off x="5253495" y="3125975"/>
            <a:ext cx="21120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subTitle" idx="3"/>
          </p:nvPr>
        </p:nvSpPr>
        <p:spPr>
          <a:xfrm>
            <a:off x="5253495" y="3747775"/>
            <a:ext cx="21120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07" name="Google Shape;107;p18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title" idx="4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IG_NUMBER_1_1_2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3334050" y="2933713"/>
            <a:ext cx="24759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sz="14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subTitle" idx="1"/>
          </p:nvPr>
        </p:nvSpPr>
        <p:spPr>
          <a:xfrm>
            <a:off x="2515500" y="1655688"/>
            <a:ext cx="4113000" cy="12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erriweather"/>
              <a:buNone/>
              <a:defRPr sz="2000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">
  <p:cSld name="BIG_NUMBER_1_1_2_2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1452776" y="1426025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subTitle" idx="1"/>
          </p:nvPr>
        </p:nvSpPr>
        <p:spPr>
          <a:xfrm>
            <a:off x="1452776" y="2047825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 idx="2"/>
          </p:nvPr>
        </p:nvSpPr>
        <p:spPr>
          <a:xfrm>
            <a:off x="3674093" y="1426025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subTitle" idx="3"/>
          </p:nvPr>
        </p:nvSpPr>
        <p:spPr>
          <a:xfrm>
            <a:off x="3674093" y="2047825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title" idx="4"/>
          </p:nvPr>
        </p:nvSpPr>
        <p:spPr>
          <a:xfrm>
            <a:off x="5822832" y="1426025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subTitle" idx="5"/>
          </p:nvPr>
        </p:nvSpPr>
        <p:spPr>
          <a:xfrm>
            <a:off x="5822832" y="2047825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19" name="Google Shape;119;p20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title" idx="6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title" idx="7"/>
          </p:nvPr>
        </p:nvSpPr>
        <p:spPr>
          <a:xfrm>
            <a:off x="1452776" y="3366500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subTitle" idx="8"/>
          </p:nvPr>
        </p:nvSpPr>
        <p:spPr>
          <a:xfrm>
            <a:off x="1452776" y="3988300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title" idx="9"/>
          </p:nvPr>
        </p:nvSpPr>
        <p:spPr>
          <a:xfrm>
            <a:off x="3674093" y="3366500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subTitle" idx="13"/>
          </p:nvPr>
        </p:nvSpPr>
        <p:spPr>
          <a:xfrm>
            <a:off x="3674093" y="3988300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title" idx="14"/>
          </p:nvPr>
        </p:nvSpPr>
        <p:spPr>
          <a:xfrm>
            <a:off x="5822832" y="3366500"/>
            <a:ext cx="18684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ubTitle" idx="15"/>
          </p:nvPr>
        </p:nvSpPr>
        <p:spPr>
          <a:xfrm>
            <a:off x="5822832" y="3988300"/>
            <a:ext cx="18684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600" y="2256837"/>
            <a:ext cx="2908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864200" y="934779"/>
            <a:ext cx="5415600" cy="155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398400" y="3445554"/>
            <a:ext cx="23472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ONE_COLUMN_TEXT_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685767" y="1704025"/>
            <a:ext cx="2808000" cy="147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body" idx="1"/>
          </p:nvPr>
        </p:nvSpPr>
        <p:spPr>
          <a:xfrm>
            <a:off x="745167" y="3223075"/>
            <a:ext cx="2689200" cy="14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1">
  <p:cSld name="BIG_NUMBER_2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title" idx="2" hasCustomPrompt="1"/>
          </p:nvPr>
        </p:nvSpPr>
        <p:spPr>
          <a:xfrm>
            <a:off x="5955650" y="1262040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4" name="Google Shape;134;p22"/>
          <p:cNvSpPr txBox="1">
            <a:spLocks noGrp="1"/>
          </p:cNvSpPr>
          <p:nvPr>
            <p:ph type="title" idx="3"/>
          </p:nvPr>
        </p:nvSpPr>
        <p:spPr>
          <a:xfrm>
            <a:off x="5955650" y="1687656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subTitle" idx="1"/>
          </p:nvPr>
        </p:nvSpPr>
        <p:spPr>
          <a:xfrm>
            <a:off x="5955650" y="2066140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title" idx="4" hasCustomPrompt="1"/>
          </p:nvPr>
        </p:nvSpPr>
        <p:spPr>
          <a:xfrm>
            <a:off x="5955650" y="3141040"/>
            <a:ext cx="2341800" cy="51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7" name="Google Shape;137;p22"/>
          <p:cNvSpPr txBox="1">
            <a:spLocks noGrp="1"/>
          </p:cNvSpPr>
          <p:nvPr>
            <p:ph type="title" idx="5"/>
          </p:nvPr>
        </p:nvSpPr>
        <p:spPr>
          <a:xfrm>
            <a:off x="5955650" y="3566656"/>
            <a:ext cx="2341800" cy="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subTitle" idx="6"/>
          </p:nvPr>
        </p:nvSpPr>
        <p:spPr>
          <a:xfrm>
            <a:off x="5955650" y="3945140"/>
            <a:ext cx="23418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 2">
  <p:cSld name="BIG_NUMBER_1_1_2_1_2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923008" y="1954908"/>
            <a:ext cx="21120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1" name="Google Shape;141;p23"/>
          <p:cNvSpPr txBox="1">
            <a:spLocks noGrp="1"/>
          </p:cNvSpPr>
          <p:nvPr>
            <p:ph type="subTitle" idx="1"/>
          </p:nvPr>
        </p:nvSpPr>
        <p:spPr>
          <a:xfrm>
            <a:off x="1207400" y="3220083"/>
            <a:ext cx="15432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42" name="Google Shape;142;p23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3"/>
          <p:cNvSpPr txBox="1">
            <a:spLocks noGrp="1"/>
          </p:cNvSpPr>
          <p:nvPr>
            <p:ph type="title" idx="2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title" idx="3"/>
          </p:nvPr>
        </p:nvSpPr>
        <p:spPr>
          <a:xfrm>
            <a:off x="6109008" y="1954908"/>
            <a:ext cx="2112000" cy="63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subTitle" idx="4"/>
          </p:nvPr>
        </p:nvSpPr>
        <p:spPr>
          <a:xfrm>
            <a:off x="6393400" y="3220083"/>
            <a:ext cx="15432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ITLE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>
            <a:spLocks noGrp="1"/>
          </p:cNvSpPr>
          <p:nvPr>
            <p:ph type="ctrTitle"/>
          </p:nvPr>
        </p:nvSpPr>
        <p:spPr>
          <a:xfrm>
            <a:off x="2750701" y="-442750"/>
            <a:ext cx="3642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8" name="Google Shape;148;p24"/>
          <p:cNvSpPr txBox="1">
            <a:spLocks noGrp="1"/>
          </p:cNvSpPr>
          <p:nvPr>
            <p:ph type="subTitle" idx="1"/>
          </p:nvPr>
        </p:nvSpPr>
        <p:spPr>
          <a:xfrm>
            <a:off x="2750700" y="1609850"/>
            <a:ext cx="3642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49" name="Google Shape;149;p24"/>
          <p:cNvSpPr txBox="1"/>
          <p:nvPr/>
        </p:nvSpPr>
        <p:spPr>
          <a:xfrm>
            <a:off x="3040800" y="2968575"/>
            <a:ext cx="30624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Flaticon</a:t>
            </a: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Freepik</a:t>
            </a: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SECTION_TITLE_AND_DESCRIPTION_1_1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>
            <a:spLocks noGrp="1"/>
          </p:cNvSpPr>
          <p:nvPr>
            <p:ph type="body" idx="1"/>
          </p:nvPr>
        </p:nvSpPr>
        <p:spPr>
          <a:xfrm>
            <a:off x="838961" y="1236600"/>
            <a:ext cx="33381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52" name="Google Shape;152;p25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body" idx="2"/>
          </p:nvPr>
        </p:nvSpPr>
        <p:spPr>
          <a:xfrm>
            <a:off x="4966942" y="1236600"/>
            <a:ext cx="3338100" cy="311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1016125" y="1800025"/>
            <a:ext cx="4179000" cy="21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7" name="Google Shape;17;p4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86300" y="2343825"/>
            <a:ext cx="3273900" cy="22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84471" y="2343825"/>
            <a:ext cx="3273900" cy="22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 idx="3"/>
          </p:nvPr>
        </p:nvSpPr>
        <p:spPr>
          <a:xfrm>
            <a:off x="1443500" y="1277725"/>
            <a:ext cx="2312100" cy="46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 idx="4"/>
          </p:nvPr>
        </p:nvSpPr>
        <p:spPr>
          <a:xfrm>
            <a:off x="5536080" y="1277725"/>
            <a:ext cx="2312100" cy="46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5302075" y="511975"/>
            <a:ext cx="2808000" cy="147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5302075" y="2031017"/>
            <a:ext cx="2808000" cy="19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96000" y="751750"/>
            <a:ext cx="2896500" cy="215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8"/>
          <p:cNvSpPr/>
          <p:nvPr/>
        </p:nvSpPr>
        <p:spPr>
          <a:xfrm>
            <a:off x="8720450" y="0"/>
            <a:ext cx="2113200" cy="51435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>
            <a:spLocks noGrp="1"/>
          </p:cNvSpPr>
          <p:nvPr>
            <p:ph type="subTitle" idx="1"/>
          </p:nvPr>
        </p:nvSpPr>
        <p:spPr>
          <a:xfrm>
            <a:off x="5058950" y="1131901"/>
            <a:ext cx="32385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2"/>
          </p:nvPr>
        </p:nvSpPr>
        <p:spPr>
          <a:xfrm>
            <a:off x="5058950" y="2617269"/>
            <a:ext cx="3238500" cy="22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026700" y="3325200"/>
            <a:ext cx="3090600" cy="10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2" name="Google Shape;42;p10"/>
          <p:cNvSpPr/>
          <p:nvPr/>
        </p:nvSpPr>
        <p:spPr>
          <a:xfrm>
            <a:off x="-187150" y="257350"/>
            <a:ext cx="8484600" cy="4650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title"/>
          </p:nvPr>
        </p:nvSpPr>
        <p:spPr>
          <a:xfrm>
            <a:off x="1435550" y="257350"/>
            <a:ext cx="6746700" cy="46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erriweather"/>
              <a:buNone/>
              <a:defRPr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>
            <a:spLocks noGrp="1"/>
          </p:cNvSpPr>
          <p:nvPr>
            <p:ph type="ctrTitle"/>
          </p:nvPr>
        </p:nvSpPr>
        <p:spPr>
          <a:xfrm>
            <a:off x="603900" y="899125"/>
            <a:ext cx="7936200" cy="196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>
                <a:latin typeface="Lato"/>
                <a:ea typeface="Lato"/>
                <a:cs typeface="Lato"/>
                <a:sym typeface="Lato"/>
              </a:rPr>
              <a:t>Subject 7 Rapid Progressor Classification Does Not Change Data Interpretation  </a:t>
            </a:r>
            <a:endParaRPr sz="43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26"/>
          <p:cNvSpPr txBox="1">
            <a:spLocks noGrp="1"/>
          </p:cNvSpPr>
          <p:nvPr>
            <p:ph type="subTitle" idx="1"/>
          </p:nvPr>
        </p:nvSpPr>
        <p:spPr>
          <a:xfrm>
            <a:off x="2075575" y="3113280"/>
            <a:ext cx="4851900" cy="10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Christina Dominguez and Annika Dinulos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Loyola Marymount University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February 27, 2020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26"/>
          <p:cNvSpPr/>
          <p:nvPr/>
        </p:nvSpPr>
        <p:spPr>
          <a:xfrm rot="10800000" flipH="1">
            <a:off x="1062825" y="4271275"/>
            <a:ext cx="7135800" cy="117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4923" y="1280348"/>
            <a:ext cx="4909300" cy="34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5"/>
          <p:cNvSpPr txBox="1">
            <a:spLocks noGrp="1"/>
          </p:cNvSpPr>
          <p:nvPr>
            <p:ph type="body" idx="1"/>
          </p:nvPr>
        </p:nvSpPr>
        <p:spPr>
          <a:xfrm>
            <a:off x="252825" y="1479625"/>
            <a:ext cx="3653100" cy="31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Rapid progressor mean slope: 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1.05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Moderate progressor mean slope: 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0.87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Nonprogressor: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remains the same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8" name="Google Shape;278;p35"/>
          <p:cNvSpPr/>
          <p:nvPr/>
        </p:nvSpPr>
        <p:spPr>
          <a:xfrm>
            <a:off x="-205375" y="264950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title"/>
          </p:nvPr>
        </p:nvSpPr>
        <p:spPr>
          <a:xfrm>
            <a:off x="252825" y="539300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Divergence Between Progressor Groups Changes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4623" y="1221348"/>
            <a:ext cx="4909300" cy="34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6"/>
          <p:cNvSpPr/>
          <p:nvPr/>
        </p:nvSpPr>
        <p:spPr>
          <a:xfrm>
            <a:off x="-205375" y="264950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6"/>
          <p:cNvSpPr txBox="1">
            <a:spLocks noGrp="1"/>
          </p:cNvSpPr>
          <p:nvPr>
            <p:ph type="title"/>
          </p:nvPr>
        </p:nvSpPr>
        <p:spPr>
          <a:xfrm>
            <a:off x="242675" y="510950"/>
            <a:ext cx="79791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Divergence Between Progressor Groups Changes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7" name="Google Shape;287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550" y="1282224"/>
            <a:ext cx="3025050" cy="381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/>
          <p:nvPr/>
        </p:nvSpPr>
        <p:spPr>
          <a:xfrm>
            <a:off x="-346175" y="229725"/>
            <a:ext cx="8771700" cy="9267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7"/>
          <p:cNvSpPr txBox="1">
            <a:spLocks noGrp="1"/>
          </p:cNvSpPr>
          <p:nvPr>
            <p:ph type="body" idx="1"/>
          </p:nvPr>
        </p:nvSpPr>
        <p:spPr>
          <a:xfrm>
            <a:off x="230850" y="1236850"/>
            <a:ext cx="85077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Inclusion of Subject 7 into rapid progressor group decreased the slope of diversity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Inclusion of Subject 7 into rapid progressor group decreased the slope of divergence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Comparison of slopes between each progressor group are nonsignificant ( p &gt; 0.05)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Indicate that the classification of subject 7 was not impactful to overall data interpretation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4" name="Google Shape;294;p37"/>
          <p:cNvSpPr txBox="1">
            <a:spLocks noGrp="1"/>
          </p:cNvSpPr>
          <p:nvPr>
            <p:ph type="title"/>
          </p:nvPr>
        </p:nvSpPr>
        <p:spPr>
          <a:xfrm>
            <a:off x="230850" y="535725"/>
            <a:ext cx="8682300" cy="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Changed Diversity and Divergence Slopes 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8"/>
          <p:cNvSpPr txBox="1">
            <a:spLocks noGrp="1"/>
          </p:cNvSpPr>
          <p:nvPr>
            <p:ph type="body" idx="1"/>
          </p:nvPr>
        </p:nvSpPr>
        <p:spPr>
          <a:xfrm>
            <a:off x="252825" y="806950"/>
            <a:ext cx="88245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Research Question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Moved to Rapid Progressor Group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Diversity and Divergence Between Progressor Group Changes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Does Not Significantly Impact Diversity or Divergence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Differs from Moderate Progressor Trees and Resembles             Rapid Progressors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Expanding Research on Markham et al. Data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Summary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0" name="Google Shape;300;p38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Outline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9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Closely Resembles Subject 15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06" name="Google Shape;30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3000" y="766825"/>
            <a:ext cx="2632724" cy="432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4100" y="847750"/>
            <a:ext cx="2632725" cy="4164150"/>
          </a:xfrm>
          <a:prstGeom prst="flowChartInputOutput">
            <a:avLst/>
          </a:prstGeom>
          <a:noFill/>
          <a:ln>
            <a:noFill/>
          </a:ln>
        </p:spPr>
      </p:pic>
      <p:sp>
        <p:nvSpPr>
          <p:cNvPr id="308" name="Google Shape;308;p39"/>
          <p:cNvSpPr txBox="1"/>
          <p:nvPr/>
        </p:nvSpPr>
        <p:spPr>
          <a:xfrm>
            <a:off x="4006200" y="8477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15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9" name="Google Shape;309;p39"/>
          <p:cNvSpPr/>
          <p:nvPr/>
        </p:nvSpPr>
        <p:spPr>
          <a:xfrm>
            <a:off x="1299700" y="1127075"/>
            <a:ext cx="763200" cy="136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9"/>
          <p:cNvSpPr txBox="1"/>
          <p:nvPr/>
        </p:nvSpPr>
        <p:spPr>
          <a:xfrm>
            <a:off x="1129125" y="8477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7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1" name="Google Shape;311;p39"/>
          <p:cNvSpPr txBox="1"/>
          <p:nvPr/>
        </p:nvSpPr>
        <p:spPr>
          <a:xfrm>
            <a:off x="2326900" y="4693525"/>
            <a:ext cx="19611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(Markham, 1998)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5850" y="833750"/>
            <a:ext cx="2115221" cy="425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8300" y="833750"/>
            <a:ext cx="2552501" cy="4255351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0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Subjects 3 and 4 Present Similar Trees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9" name="Google Shape;319;p40"/>
          <p:cNvSpPr txBox="1"/>
          <p:nvPr/>
        </p:nvSpPr>
        <p:spPr>
          <a:xfrm>
            <a:off x="1000200" y="8337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4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0" name="Google Shape;320;p40"/>
          <p:cNvSpPr txBox="1"/>
          <p:nvPr/>
        </p:nvSpPr>
        <p:spPr>
          <a:xfrm>
            <a:off x="3854000" y="8337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3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2775" y="1513650"/>
            <a:ext cx="5360162" cy="3565776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1"/>
          <p:cNvSpPr/>
          <p:nvPr/>
        </p:nvSpPr>
        <p:spPr>
          <a:xfrm>
            <a:off x="-346175" y="229725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41"/>
          <p:cNvSpPr txBox="1">
            <a:spLocks noGrp="1"/>
          </p:cNvSpPr>
          <p:nvPr>
            <p:ph type="title"/>
          </p:nvPr>
        </p:nvSpPr>
        <p:spPr>
          <a:xfrm>
            <a:off x="111925" y="332025"/>
            <a:ext cx="8172900" cy="7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Differs from Moderate Progressor Phylogenetic Trees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28" name="Google Shape;32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8025" y="1513650"/>
            <a:ext cx="2037600" cy="356577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1"/>
          <p:cNvSpPr txBox="1"/>
          <p:nvPr/>
        </p:nvSpPr>
        <p:spPr>
          <a:xfrm>
            <a:off x="882775" y="1186125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5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0" name="Google Shape;330;p41"/>
          <p:cNvSpPr txBox="1"/>
          <p:nvPr/>
        </p:nvSpPr>
        <p:spPr>
          <a:xfrm>
            <a:off x="2456100" y="1186125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7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1" name="Google Shape;331;p41"/>
          <p:cNvSpPr txBox="1"/>
          <p:nvPr/>
        </p:nvSpPr>
        <p:spPr>
          <a:xfrm>
            <a:off x="3888500" y="1186125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8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2" name="Google Shape;332;p41"/>
          <p:cNvSpPr txBox="1"/>
          <p:nvPr/>
        </p:nvSpPr>
        <p:spPr>
          <a:xfrm>
            <a:off x="5229600" y="1186125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14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3" name="Google Shape;333;p41"/>
          <p:cNvSpPr txBox="1"/>
          <p:nvPr/>
        </p:nvSpPr>
        <p:spPr>
          <a:xfrm>
            <a:off x="6894225" y="1186125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9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4" name="Google Shape;334;p41"/>
          <p:cNvSpPr txBox="1"/>
          <p:nvPr/>
        </p:nvSpPr>
        <p:spPr>
          <a:xfrm>
            <a:off x="7182900" y="4604725"/>
            <a:ext cx="19611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(Markham, 1998)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2"/>
          <p:cNvSpPr/>
          <p:nvPr/>
        </p:nvSpPr>
        <p:spPr>
          <a:xfrm>
            <a:off x="-346175" y="229725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42"/>
          <p:cNvSpPr txBox="1">
            <a:spLocks noGrp="1"/>
          </p:cNvSpPr>
          <p:nvPr>
            <p:ph type="body" idx="1"/>
          </p:nvPr>
        </p:nvSpPr>
        <p:spPr>
          <a:xfrm>
            <a:off x="230850" y="1444400"/>
            <a:ext cx="8459100" cy="25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Indicates that evolution of clones of subject 7 is more similar to rapid progressors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No evidence that Subject 7 was miscategorized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○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Did not significantly impact slopes for moderate and rapid progressors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1" name="Google Shape;341;p42"/>
          <p:cNvSpPr txBox="1">
            <a:spLocks noGrp="1"/>
          </p:cNvSpPr>
          <p:nvPr>
            <p:ph type="title"/>
          </p:nvPr>
        </p:nvSpPr>
        <p:spPr>
          <a:xfrm>
            <a:off x="230850" y="535725"/>
            <a:ext cx="8682300" cy="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Tree Closely Resembles Rapid Progressor Trees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Outline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7" name="Google Shape;347;p43"/>
          <p:cNvSpPr txBox="1">
            <a:spLocks noGrp="1"/>
          </p:cNvSpPr>
          <p:nvPr>
            <p:ph type="body" idx="1"/>
          </p:nvPr>
        </p:nvSpPr>
        <p:spPr>
          <a:xfrm>
            <a:off x="252825" y="756225"/>
            <a:ext cx="88245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Research Question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Moved to Rapid Progressor Group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Diversity and Divergence Between Progressor Group Changes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Does Not Significantly Impact Diversity or Divergence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D9D9D9"/>
                </a:solidFill>
                <a:latin typeface="Lato"/>
                <a:ea typeface="Lato"/>
                <a:cs typeface="Lato"/>
                <a:sym typeface="Lato"/>
              </a:rPr>
              <a:t>Subject 7 Differs from Moderate Progressor Trees and Resembles             Rapid Progressors</a:t>
            </a:r>
            <a:endParaRPr sz="1900" b="1">
              <a:solidFill>
                <a:srgbClr val="D9D9D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Expanding Research on Markham et al. Data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Summary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"/>
          <p:cNvSpPr/>
          <p:nvPr/>
        </p:nvSpPr>
        <p:spPr>
          <a:xfrm>
            <a:off x="-346175" y="229725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44"/>
          <p:cNvSpPr txBox="1">
            <a:spLocks noGrp="1"/>
          </p:cNvSpPr>
          <p:nvPr>
            <p:ph type="body" idx="1"/>
          </p:nvPr>
        </p:nvSpPr>
        <p:spPr>
          <a:xfrm>
            <a:off x="252825" y="1349150"/>
            <a:ext cx="8507700" cy="306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Study differences in between first and last visits, since each subject had a different number of observations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Fully examine non progressor trees as well to see if patterns of evolution present differently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Change the criteria for different progressor groups 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4" name="Google Shape;354;p44"/>
          <p:cNvSpPr txBox="1">
            <a:spLocks noGrp="1"/>
          </p:cNvSpPr>
          <p:nvPr>
            <p:ph type="title"/>
          </p:nvPr>
        </p:nvSpPr>
        <p:spPr>
          <a:xfrm>
            <a:off x="252825" y="50407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Expanding Research on Markham et. al Data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>
            <a:spLocks noGrp="1"/>
          </p:cNvSpPr>
          <p:nvPr>
            <p:ph type="body" idx="1"/>
          </p:nvPr>
        </p:nvSpPr>
        <p:spPr>
          <a:xfrm>
            <a:off x="252825" y="748225"/>
            <a:ext cx="88245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Research Question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Moved to Rapid Progressor Group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latin typeface="Lato"/>
                <a:ea typeface="Lato"/>
                <a:cs typeface="Lato"/>
                <a:sym typeface="Lato"/>
              </a:rPr>
              <a:t>Diversity and Divergence Between Progressor Group Changes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latin typeface="Lato"/>
                <a:ea typeface="Lato"/>
                <a:cs typeface="Lato"/>
                <a:sym typeface="Lato"/>
              </a:rPr>
              <a:t>Subject 7 Does Not Significantly Impact Diversity or Divergence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Differs from Moderate Progressor Trees and Resembles             Rapid Progressors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Expanding Research on Markham et al. Data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Summary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27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Outline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5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Summary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0" name="Google Shape;360;p45"/>
          <p:cNvSpPr txBox="1">
            <a:spLocks noGrp="1"/>
          </p:cNvSpPr>
          <p:nvPr>
            <p:ph type="body" idx="1"/>
          </p:nvPr>
        </p:nvSpPr>
        <p:spPr>
          <a:xfrm>
            <a:off x="252825" y="1044600"/>
            <a:ext cx="88245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Diversity and divergence between progressor group changes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latin typeface="Lato"/>
                <a:ea typeface="Lato"/>
                <a:cs typeface="Lato"/>
                <a:sym typeface="Lato"/>
              </a:rPr>
              <a:t>Subject 7 did not significantly impact diversity or divergence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Rapid progressor trees showed similarity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differed from moderate progressor trees and resembled rapid progressors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progressor classification did not change data interpretation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Potential for progressor categorization to yield more similarities between phylogenetic trees</a:t>
            </a: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9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6"/>
          <p:cNvSpPr txBox="1">
            <a:spLocks noGrp="1"/>
          </p:cNvSpPr>
          <p:nvPr>
            <p:ph type="body" idx="1"/>
          </p:nvPr>
        </p:nvSpPr>
        <p:spPr>
          <a:xfrm>
            <a:off x="318150" y="887500"/>
            <a:ext cx="85077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Markham, R.B., Wang, W.C., Weisstein, A.E., Wang, Z., Munoz, A., Templeton, A., Margolick, J., Vlahov, D., Quinn, T., Farzadegan, H., &amp; Yu, X.F. (1998). Patterns of HIV-1 evolution in individuals with differing rates of CD4 T cell decline. Proc Natl Acad Sci U S A. 95, 12568-12573. doi: 10.1073/pnas.95.21.12568 (PubMed ID: 9770526)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1270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1270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100"/>
              </a:spcAft>
              <a:buNone/>
            </a:pPr>
            <a:endParaRPr sz="9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46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References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7"/>
          <p:cNvSpPr txBox="1"/>
          <p:nvPr/>
        </p:nvSpPr>
        <p:spPr>
          <a:xfrm>
            <a:off x="1021600" y="1281150"/>
            <a:ext cx="7377600" cy="16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Thank you to the LMU Biology Department, Dr. Dahlquist, and BIOL 368-01 class!</a:t>
            </a:r>
            <a:endParaRPr sz="3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2" name="Google Shape;372;p47"/>
          <p:cNvSpPr/>
          <p:nvPr/>
        </p:nvSpPr>
        <p:spPr>
          <a:xfrm rot="10800000" flipH="1">
            <a:off x="1142500" y="3226150"/>
            <a:ext cx="7135800" cy="117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8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1 does not resemble other trees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78" name="Google Shape;37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075" y="796750"/>
            <a:ext cx="2318575" cy="42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48"/>
          <p:cNvSpPr txBox="1"/>
          <p:nvPr/>
        </p:nvSpPr>
        <p:spPr>
          <a:xfrm>
            <a:off x="1000200" y="833750"/>
            <a:ext cx="17358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BACKSLIDE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9"/>
          <p:cNvSpPr txBox="1">
            <a:spLocks noGrp="1"/>
          </p:cNvSpPr>
          <p:nvPr>
            <p:ph type="title"/>
          </p:nvPr>
        </p:nvSpPr>
        <p:spPr>
          <a:xfrm>
            <a:off x="252725" y="274750"/>
            <a:ext cx="8172900" cy="43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Subjects 10 and 11 Present Similar Trees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85" name="Google Shape;38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5625" y="775050"/>
            <a:ext cx="2108775" cy="4274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8675" y="775050"/>
            <a:ext cx="3153623" cy="4274499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9"/>
          <p:cNvSpPr txBox="1"/>
          <p:nvPr/>
        </p:nvSpPr>
        <p:spPr>
          <a:xfrm>
            <a:off x="3914400" y="8943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11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8" name="Google Shape;388;p49"/>
          <p:cNvSpPr txBox="1"/>
          <p:nvPr/>
        </p:nvSpPr>
        <p:spPr>
          <a:xfrm>
            <a:off x="553975" y="894350"/>
            <a:ext cx="13152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Subject 10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9" name="Google Shape;389;p49"/>
          <p:cNvSpPr txBox="1"/>
          <p:nvPr/>
        </p:nvSpPr>
        <p:spPr>
          <a:xfrm>
            <a:off x="157225" y="2008050"/>
            <a:ext cx="2108700" cy="4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BACKSLIDE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body" idx="1"/>
          </p:nvPr>
        </p:nvSpPr>
        <p:spPr>
          <a:xfrm>
            <a:off x="143025" y="1547875"/>
            <a:ext cx="4428900" cy="35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Markham et al. 1998 progressor categorization based on CD4 T cell count within 2 years of seroconversion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○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Subject 7 CD4 T cell decline of 392/year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○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Never fell below 200 CD4 T cells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3" name="Google Shape;173;p28"/>
          <p:cNvPicPr preferRelativeResize="0"/>
          <p:nvPr/>
        </p:nvPicPr>
        <p:blipFill rotWithShape="1">
          <a:blip r:embed="rId3">
            <a:alphaModFix/>
          </a:blip>
          <a:srcRect b="17389"/>
          <a:stretch/>
        </p:blipFill>
        <p:spPr>
          <a:xfrm>
            <a:off x="4619975" y="1677050"/>
            <a:ext cx="4326724" cy="276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/>
          <p:nvPr/>
        </p:nvSpPr>
        <p:spPr>
          <a:xfrm>
            <a:off x="-205125" y="264950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8"/>
          <p:cNvSpPr txBox="1">
            <a:spLocks noGrp="1"/>
          </p:cNvSpPr>
          <p:nvPr>
            <p:ph type="title"/>
          </p:nvPr>
        </p:nvSpPr>
        <p:spPr>
          <a:xfrm>
            <a:off x="252825" y="292100"/>
            <a:ext cx="8172900" cy="86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6" name="Google Shape;176;p28"/>
          <p:cNvSpPr txBox="1"/>
          <p:nvPr/>
        </p:nvSpPr>
        <p:spPr>
          <a:xfrm>
            <a:off x="7069375" y="4544600"/>
            <a:ext cx="19611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(Markham, 1998)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>
            <a:spLocks noGrp="1"/>
          </p:cNvSpPr>
          <p:nvPr>
            <p:ph type="body" idx="1"/>
          </p:nvPr>
        </p:nvSpPr>
        <p:spPr>
          <a:xfrm>
            <a:off x="104400" y="1433700"/>
            <a:ext cx="4467600" cy="35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Diversity and divergence increased for all progressor groups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Divergence- significance between: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○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Rapid and nonprogressor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●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Diversity- significance between: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○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Rapid and nonprogressor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○"/>
            </a:pPr>
            <a:r>
              <a:rPr lang="en" sz="18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Moderate and nonprogressor</a:t>
            </a:r>
            <a:endParaRPr sz="18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29"/>
          <p:cNvSpPr/>
          <p:nvPr/>
        </p:nvSpPr>
        <p:spPr>
          <a:xfrm>
            <a:off x="-205125" y="264950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9"/>
          <p:cNvSpPr txBox="1">
            <a:spLocks noGrp="1"/>
          </p:cNvSpPr>
          <p:nvPr>
            <p:ph type="title"/>
          </p:nvPr>
        </p:nvSpPr>
        <p:spPr>
          <a:xfrm>
            <a:off x="252825" y="292100"/>
            <a:ext cx="8172900" cy="86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4" name="Google Shape;18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0056" y="1726725"/>
            <a:ext cx="2232894" cy="292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9"/>
          <p:cNvPicPr preferRelativeResize="0"/>
          <p:nvPr/>
        </p:nvPicPr>
        <p:blipFill rotWithShape="1">
          <a:blip r:embed="rId4">
            <a:alphaModFix/>
          </a:blip>
          <a:srcRect l="6927" r="6153"/>
          <a:stretch/>
        </p:blipFill>
        <p:spPr>
          <a:xfrm>
            <a:off x="4460775" y="1791225"/>
            <a:ext cx="2103650" cy="292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9"/>
          <p:cNvSpPr txBox="1"/>
          <p:nvPr/>
        </p:nvSpPr>
        <p:spPr>
          <a:xfrm>
            <a:off x="7069375" y="4654575"/>
            <a:ext cx="19611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(Markham, 1998)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0"/>
          <p:cNvSpPr txBox="1">
            <a:spLocks noGrp="1"/>
          </p:cNvSpPr>
          <p:nvPr>
            <p:ph type="body" idx="1"/>
          </p:nvPr>
        </p:nvSpPr>
        <p:spPr>
          <a:xfrm>
            <a:off x="452450" y="1482925"/>
            <a:ext cx="8081100" cy="17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000000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How does the grouping of Subject 7 as a rapid progressor as compared to their original grouping as a moderate progressor change slope of diversity/divergence as well as compare to rapid progressor phylogenetic trees?</a:t>
            </a:r>
            <a:endParaRPr sz="22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22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2" name="Google Shape;192;p30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Research Question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30"/>
          <p:cNvSpPr/>
          <p:nvPr/>
        </p:nvSpPr>
        <p:spPr>
          <a:xfrm>
            <a:off x="4076749" y="3651525"/>
            <a:ext cx="832500" cy="822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4" name="Google Shape;194;p30"/>
          <p:cNvGrpSpPr/>
          <p:nvPr/>
        </p:nvGrpSpPr>
        <p:grpSpPr>
          <a:xfrm>
            <a:off x="4199453" y="3784610"/>
            <a:ext cx="587093" cy="556428"/>
            <a:chOff x="4667216" y="2915382"/>
            <a:chExt cx="320273" cy="318395"/>
          </a:xfrm>
        </p:grpSpPr>
        <p:sp>
          <p:nvSpPr>
            <p:cNvPr id="195" name="Google Shape;195;p30"/>
            <p:cNvSpPr/>
            <p:nvPr/>
          </p:nvSpPr>
          <p:spPr>
            <a:xfrm>
              <a:off x="4686154" y="2938140"/>
              <a:ext cx="166789" cy="163734"/>
            </a:xfrm>
            <a:custGeom>
              <a:avLst/>
              <a:gdLst/>
              <a:ahLst/>
              <a:cxnLst/>
              <a:rect l="l" t="t" r="r" b="b"/>
              <a:pathLst>
                <a:path w="5240" h="5144" extrusionOk="0">
                  <a:moveTo>
                    <a:pt x="2668" y="0"/>
                  </a:moveTo>
                  <a:cubicBezTo>
                    <a:pt x="2013" y="0"/>
                    <a:pt x="1358" y="250"/>
                    <a:pt x="858" y="750"/>
                  </a:cubicBezTo>
                  <a:cubicBezTo>
                    <a:pt x="620" y="989"/>
                    <a:pt x="429" y="1286"/>
                    <a:pt x="298" y="1608"/>
                  </a:cubicBezTo>
                  <a:cubicBezTo>
                    <a:pt x="263" y="1679"/>
                    <a:pt x="298" y="1762"/>
                    <a:pt x="370" y="1798"/>
                  </a:cubicBezTo>
                  <a:cubicBezTo>
                    <a:pt x="388" y="1804"/>
                    <a:pt x="407" y="1807"/>
                    <a:pt x="426" y="1807"/>
                  </a:cubicBezTo>
                  <a:cubicBezTo>
                    <a:pt x="484" y="1807"/>
                    <a:pt x="542" y="1780"/>
                    <a:pt x="560" y="1727"/>
                  </a:cubicBezTo>
                  <a:cubicBezTo>
                    <a:pt x="679" y="1441"/>
                    <a:pt x="846" y="1191"/>
                    <a:pt x="1060" y="977"/>
                  </a:cubicBezTo>
                  <a:cubicBezTo>
                    <a:pt x="1495" y="536"/>
                    <a:pt x="2075" y="316"/>
                    <a:pt x="2656" y="316"/>
                  </a:cubicBezTo>
                  <a:cubicBezTo>
                    <a:pt x="3236" y="316"/>
                    <a:pt x="3817" y="536"/>
                    <a:pt x="4251" y="977"/>
                  </a:cubicBezTo>
                  <a:cubicBezTo>
                    <a:pt x="4692" y="1405"/>
                    <a:pt x="4930" y="1977"/>
                    <a:pt x="4930" y="2584"/>
                  </a:cubicBezTo>
                  <a:cubicBezTo>
                    <a:pt x="4930" y="3191"/>
                    <a:pt x="4692" y="3763"/>
                    <a:pt x="4251" y="4191"/>
                  </a:cubicBezTo>
                  <a:cubicBezTo>
                    <a:pt x="3823" y="4620"/>
                    <a:pt x="3263" y="4858"/>
                    <a:pt x="2644" y="4858"/>
                  </a:cubicBezTo>
                  <a:cubicBezTo>
                    <a:pt x="2037" y="4858"/>
                    <a:pt x="1477" y="4620"/>
                    <a:pt x="1037" y="4191"/>
                  </a:cubicBezTo>
                  <a:cubicBezTo>
                    <a:pt x="536" y="3679"/>
                    <a:pt x="298" y="2989"/>
                    <a:pt x="405" y="2274"/>
                  </a:cubicBezTo>
                  <a:cubicBezTo>
                    <a:pt x="417" y="2191"/>
                    <a:pt x="358" y="2120"/>
                    <a:pt x="286" y="2108"/>
                  </a:cubicBezTo>
                  <a:cubicBezTo>
                    <a:pt x="279" y="2107"/>
                    <a:pt x="272" y="2106"/>
                    <a:pt x="265" y="2106"/>
                  </a:cubicBezTo>
                  <a:cubicBezTo>
                    <a:pt x="191" y="2106"/>
                    <a:pt x="131" y="2162"/>
                    <a:pt x="120" y="2227"/>
                  </a:cubicBezTo>
                  <a:cubicBezTo>
                    <a:pt x="1" y="3024"/>
                    <a:pt x="263" y="3822"/>
                    <a:pt x="846" y="4394"/>
                  </a:cubicBezTo>
                  <a:cubicBezTo>
                    <a:pt x="1334" y="4894"/>
                    <a:pt x="1977" y="5144"/>
                    <a:pt x="2668" y="5144"/>
                  </a:cubicBezTo>
                  <a:cubicBezTo>
                    <a:pt x="3346" y="5144"/>
                    <a:pt x="3989" y="4870"/>
                    <a:pt x="4477" y="4394"/>
                  </a:cubicBezTo>
                  <a:cubicBezTo>
                    <a:pt x="4966" y="3906"/>
                    <a:pt x="5228" y="3263"/>
                    <a:pt x="5228" y="2584"/>
                  </a:cubicBezTo>
                  <a:cubicBezTo>
                    <a:pt x="5239" y="1870"/>
                    <a:pt x="4966" y="1227"/>
                    <a:pt x="4477" y="750"/>
                  </a:cubicBezTo>
                  <a:cubicBezTo>
                    <a:pt x="3977" y="250"/>
                    <a:pt x="3323" y="0"/>
                    <a:pt x="26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196" name="Google Shape;196;p30"/>
            <p:cNvSpPr/>
            <p:nvPr/>
          </p:nvSpPr>
          <p:spPr>
            <a:xfrm>
              <a:off x="4667216" y="2915382"/>
              <a:ext cx="320273" cy="318395"/>
            </a:xfrm>
            <a:custGeom>
              <a:avLst/>
              <a:gdLst/>
              <a:ahLst/>
              <a:cxnLst/>
              <a:rect l="l" t="t" r="r" b="b"/>
              <a:pathLst>
                <a:path w="10062" h="10003" extrusionOk="0">
                  <a:moveTo>
                    <a:pt x="5668" y="5502"/>
                  </a:moveTo>
                  <a:lnTo>
                    <a:pt x="5977" y="5811"/>
                  </a:lnTo>
                  <a:lnTo>
                    <a:pt x="5799" y="5990"/>
                  </a:lnTo>
                  <a:lnTo>
                    <a:pt x="5489" y="5680"/>
                  </a:lnTo>
                  <a:lnTo>
                    <a:pt x="5584" y="5585"/>
                  </a:lnTo>
                  <a:lnTo>
                    <a:pt x="5668" y="5502"/>
                  </a:lnTo>
                  <a:close/>
                  <a:moveTo>
                    <a:pt x="8347" y="7597"/>
                  </a:moveTo>
                  <a:lnTo>
                    <a:pt x="8501" y="7752"/>
                  </a:lnTo>
                  <a:lnTo>
                    <a:pt x="7739" y="8502"/>
                  </a:lnTo>
                  <a:lnTo>
                    <a:pt x="7585" y="8359"/>
                  </a:lnTo>
                  <a:lnTo>
                    <a:pt x="8347" y="7597"/>
                  </a:lnTo>
                  <a:close/>
                  <a:moveTo>
                    <a:pt x="8704" y="7954"/>
                  </a:moveTo>
                  <a:lnTo>
                    <a:pt x="8894" y="8157"/>
                  </a:lnTo>
                  <a:lnTo>
                    <a:pt x="8132" y="8907"/>
                  </a:lnTo>
                  <a:lnTo>
                    <a:pt x="7989" y="8764"/>
                  </a:lnTo>
                  <a:lnTo>
                    <a:pt x="7942" y="8716"/>
                  </a:lnTo>
                  <a:lnTo>
                    <a:pt x="8704" y="7954"/>
                  </a:lnTo>
                  <a:close/>
                  <a:moveTo>
                    <a:pt x="9097" y="8359"/>
                  </a:moveTo>
                  <a:lnTo>
                    <a:pt x="9621" y="8895"/>
                  </a:lnTo>
                  <a:cubicBezTo>
                    <a:pt x="9728" y="8966"/>
                    <a:pt x="9728" y="9121"/>
                    <a:pt x="9644" y="9228"/>
                  </a:cubicBezTo>
                  <a:lnTo>
                    <a:pt x="9216" y="9657"/>
                  </a:lnTo>
                  <a:cubicBezTo>
                    <a:pt x="9168" y="9699"/>
                    <a:pt x="9109" y="9719"/>
                    <a:pt x="9048" y="9719"/>
                  </a:cubicBezTo>
                  <a:cubicBezTo>
                    <a:pt x="8987" y="9719"/>
                    <a:pt x="8924" y="9699"/>
                    <a:pt x="8871" y="9657"/>
                  </a:cubicBezTo>
                  <a:lnTo>
                    <a:pt x="8335" y="9121"/>
                  </a:lnTo>
                  <a:lnTo>
                    <a:pt x="9097" y="8359"/>
                  </a:lnTo>
                  <a:close/>
                  <a:moveTo>
                    <a:pt x="3282" y="1"/>
                  </a:moveTo>
                  <a:cubicBezTo>
                    <a:pt x="2441" y="1"/>
                    <a:pt x="1602" y="322"/>
                    <a:pt x="965" y="965"/>
                  </a:cubicBezTo>
                  <a:cubicBezTo>
                    <a:pt x="334" y="1584"/>
                    <a:pt x="0" y="2406"/>
                    <a:pt x="0" y="3287"/>
                  </a:cubicBezTo>
                  <a:cubicBezTo>
                    <a:pt x="0" y="4156"/>
                    <a:pt x="334" y="4978"/>
                    <a:pt x="965" y="5609"/>
                  </a:cubicBezTo>
                  <a:cubicBezTo>
                    <a:pt x="1608" y="6240"/>
                    <a:pt x="2441" y="6573"/>
                    <a:pt x="3286" y="6573"/>
                  </a:cubicBezTo>
                  <a:cubicBezTo>
                    <a:pt x="3989" y="6573"/>
                    <a:pt x="4703" y="6347"/>
                    <a:pt x="5275" y="5883"/>
                  </a:cubicBezTo>
                  <a:lnTo>
                    <a:pt x="5608" y="6216"/>
                  </a:lnTo>
                  <a:cubicBezTo>
                    <a:pt x="5477" y="6418"/>
                    <a:pt x="5501" y="6692"/>
                    <a:pt x="5680" y="6871"/>
                  </a:cubicBezTo>
                  <a:lnTo>
                    <a:pt x="6370" y="7561"/>
                  </a:lnTo>
                  <a:cubicBezTo>
                    <a:pt x="6400" y="7585"/>
                    <a:pt x="6436" y="7597"/>
                    <a:pt x="6471" y="7597"/>
                  </a:cubicBezTo>
                  <a:cubicBezTo>
                    <a:pt x="6507" y="7597"/>
                    <a:pt x="6543" y="7585"/>
                    <a:pt x="6573" y="7561"/>
                  </a:cubicBezTo>
                  <a:cubicBezTo>
                    <a:pt x="6632" y="7502"/>
                    <a:pt x="6632" y="7407"/>
                    <a:pt x="6573" y="7347"/>
                  </a:cubicBezTo>
                  <a:lnTo>
                    <a:pt x="5894" y="6668"/>
                  </a:lnTo>
                  <a:cubicBezTo>
                    <a:pt x="5799" y="6573"/>
                    <a:pt x="5799" y="6418"/>
                    <a:pt x="5894" y="6323"/>
                  </a:cubicBezTo>
                  <a:lnTo>
                    <a:pt x="6323" y="5895"/>
                  </a:lnTo>
                  <a:cubicBezTo>
                    <a:pt x="6370" y="5847"/>
                    <a:pt x="6430" y="5811"/>
                    <a:pt x="6489" y="5811"/>
                  </a:cubicBezTo>
                  <a:cubicBezTo>
                    <a:pt x="6549" y="5811"/>
                    <a:pt x="6608" y="5847"/>
                    <a:pt x="6644" y="5895"/>
                  </a:cubicBezTo>
                  <a:lnTo>
                    <a:pt x="8156" y="7395"/>
                  </a:lnTo>
                  <a:lnTo>
                    <a:pt x="7394" y="8157"/>
                  </a:lnTo>
                  <a:lnTo>
                    <a:pt x="6966" y="7716"/>
                  </a:lnTo>
                  <a:cubicBezTo>
                    <a:pt x="6936" y="7686"/>
                    <a:pt x="6897" y="7672"/>
                    <a:pt x="6858" y="7672"/>
                  </a:cubicBezTo>
                  <a:cubicBezTo>
                    <a:pt x="6820" y="7672"/>
                    <a:pt x="6781" y="7686"/>
                    <a:pt x="6751" y="7716"/>
                  </a:cubicBezTo>
                  <a:cubicBezTo>
                    <a:pt x="6692" y="7776"/>
                    <a:pt x="6692" y="7871"/>
                    <a:pt x="6751" y="7930"/>
                  </a:cubicBezTo>
                  <a:lnTo>
                    <a:pt x="8668" y="9847"/>
                  </a:lnTo>
                  <a:cubicBezTo>
                    <a:pt x="8775" y="9955"/>
                    <a:pt x="8906" y="10002"/>
                    <a:pt x="9049" y="10002"/>
                  </a:cubicBezTo>
                  <a:cubicBezTo>
                    <a:pt x="9180" y="10002"/>
                    <a:pt x="9311" y="9955"/>
                    <a:pt x="9418" y="9847"/>
                  </a:cubicBezTo>
                  <a:lnTo>
                    <a:pt x="9847" y="9419"/>
                  </a:lnTo>
                  <a:cubicBezTo>
                    <a:pt x="10061" y="9228"/>
                    <a:pt x="10061" y="8883"/>
                    <a:pt x="9847" y="8669"/>
                  </a:cubicBezTo>
                  <a:lnTo>
                    <a:pt x="6858" y="5680"/>
                  </a:lnTo>
                  <a:cubicBezTo>
                    <a:pt x="6751" y="5573"/>
                    <a:pt x="6620" y="5525"/>
                    <a:pt x="6489" y="5525"/>
                  </a:cubicBezTo>
                  <a:cubicBezTo>
                    <a:pt x="6382" y="5525"/>
                    <a:pt x="6299" y="5561"/>
                    <a:pt x="6204" y="5609"/>
                  </a:cubicBezTo>
                  <a:lnTo>
                    <a:pt x="5870" y="5275"/>
                  </a:lnTo>
                  <a:cubicBezTo>
                    <a:pt x="6144" y="4930"/>
                    <a:pt x="6334" y="4537"/>
                    <a:pt x="6454" y="4097"/>
                  </a:cubicBezTo>
                  <a:cubicBezTo>
                    <a:pt x="6465" y="4025"/>
                    <a:pt x="6430" y="3942"/>
                    <a:pt x="6346" y="3918"/>
                  </a:cubicBezTo>
                  <a:cubicBezTo>
                    <a:pt x="6339" y="3917"/>
                    <a:pt x="6332" y="3916"/>
                    <a:pt x="6324" y="3916"/>
                  </a:cubicBezTo>
                  <a:cubicBezTo>
                    <a:pt x="6258" y="3916"/>
                    <a:pt x="6189" y="3961"/>
                    <a:pt x="6168" y="4025"/>
                  </a:cubicBezTo>
                  <a:cubicBezTo>
                    <a:pt x="6037" y="4537"/>
                    <a:pt x="5775" y="5013"/>
                    <a:pt x="5394" y="5383"/>
                  </a:cubicBezTo>
                  <a:cubicBezTo>
                    <a:pt x="4816" y="5960"/>
                    <a:pt x="4051" y="6249"/>
                    <a:pt x="3285" y="6249"/>
                  </a:cubicBezTo>
                  <a:cubicBezTo>
                    <a:pt x="2519" y="6249"/>
                    <a:pt x="1751" y="5960"/>
                    <a:pt x="1167" y="5383"/>
                  </a:cubicBezTo>
                  <a:cubicBezTo>
                    <a:pt x="608" y="4823"/>
                    <a:pt x="298" y="4073"/>
                    <a:pt x="298" y="3263"/>
                  </a:cubicBezTo>
                  <a:cubicBezTo>
                    <a:pt x="298" y="2466"/>
                    <a:pt x="608" y="1715"/>
                    <a:pt x="1167" y="1156"/>
                  </a:cubicBezTo>
                  <a:cubicBezTo>
                    <a:pt x="1751" y="572"/>
                    <a:pt x="2519" y="281"/>
                    <a:pt x="3285" y="281"/>
                  </a:cubicBezTo>
                  <a:cubicBezTo>
                    <a:pt x="4051" y="281"/>
                    <a:pt x="4816" y="572"/>
                    <a:pt x="5394" y="1156"/>
                  </a:cubicBezTo>
                  <a:cubicBezTo>
                    <a:pt x="6013" y="1763"/>
                    <a:pt x="6323" y="2608"/>
                    <a:pt x="6263" y="3478"/>
                  </a:cubicBezTo>
                  <a:cubicBezTo>
                    <a:pt x="6263" y="3549"/>
                    <a:pt x="6323" y="3620"/>
                    <a:pt x="6394" y="3644"/>
                  </a:cubicBezTo>
                  <a:cubicBezTo>
                    <a:pt x="6465" y="3644"/>
                    <a:pt x="6549" y="3585"/>
                    <a:pt x="6561" y="3501"/>
                  </a:cubicBezTo>
                  <a:cubicBezTo>
                    <a:pt x="6620" y="2549"/>
                    <a:pt x="6275" y="1632"/>
                    <a:pt x="5608" y="965"/>
                  </a:cubicBezTo>
                  <a:cubicBezTo>
                    <a:pt x="4965" y="322"/>
                    <a:pt x="4123" y="1"/>
                    <a:pt x="32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197" name="Google Shape;197;p30"/>
            <p:cNvSpPr/>
            <p:nvPr/>
          </p:nvSpPr>
          <p:spPr>
            <a:xfrm>
              <a:off x="4733899" y="2960772"/>
              <a:ext cx="75469" cy="86546"/>
            </a:xfrm>
            <a:custGeom>
              <a:avLst/>
              <a:gdLst/>
              <a:ahLst/>
              <a:cxnLst/>
              <a:rect l="l" t="t" r="r" b="b"/>
              <a:pathLst>
                <a:path w="2371" h="2719" extrusionOk="0">
                  <a:moveTo>
                    <a:pt x="1218" y="276"/>
                  </a:moveTo>
                  <a:cubicBezTo>
                    <a:pt x="1233" y="276"/>
                    <a:pt x="1248" y="277"/>
                    <a:pt x="1263" y="278"/>
                  </a:cubicBezTo>
                  <a:cubicBezTo>
                    <a:pt x="1703" y="313"/>
                    <a:pt x="2061" y="647"/>
                    <a:pt x="2084" y="1099"/>
                  </a:cubicBezTo>
                  <a:cubicBezTo>
                    <a:pt x="2073" y="1456"/>
                    <a:pt x="1858" y="1802"/>
                    <a:pt x="1537" y="1944"/>
                  </a:cubicBezTo>
                  <a:cubicBezTo>
                    <a:pt x="1430" y="1992"/>
                    <a:pt x="1370" y="2099"/>
                    <a:pt x="1370" y="2218"/>
                  </a:cubicBezTo>
                  <a:cubicBezTo>
                    <a:pt x="1370" y="2313"/>
                    <a:pt x="1275" y="2409"/>
                    <a:pt x="1180" y="2409"/>
                  </a:cubicBezTo>
                  <a:cubicBezTo>
                    <a:pt x="1072" y="2409"/>
                    <a:pt x="989" y="2313"/>
                    <a:pt x="989" y="2218"/>
                  </a:cubicBezTo>
                  <a:cubicBezTo>
                    <a:pt x="989" y="1944"/>
                    <a:pt x="1132" y="1694"/>
                    <a:pt x="1382" y="1587"/>
                  </a:cubicBezTo>
                  <a:cubicBezTo>
                    <a:pt x="1561" y="1504"/>
                    <a:pt x="1680" y="1325"/>
                    <a:pt x="1668" y="1111"/>
                  </a:cubicBezTo>
                  <a:cubicBezTo>
                    <a:pt x="1656" y="873"/>
                    <a:pt x="1465" y="682"/>
                    <a:pt x="1227" y="670"/>
                  </a:cubicBezTo>
                  <a:lnTo>
                    <a:pt x="1191" y="670"/>
                  </a:lnTo>
                  <a:cubicBezTo>
                    <a:pt x="1072" y="670"/>
                    <a:pt x="953" y="706"/>
                    <a:pt x="870" y="801"/>
                  </a:cubicBezTo>
                  <a:cubicBezTo>
                    <a:pt x="763" y="885"/>
                    <a:pt x="715" y="1028"/>
                    <a:pt x="715" y="1159"/>
                  </a:cubicBezTo>
                  <a:cubicBezTo>
                    <a:pt x="715" y="1266"/>
                    <a:pt x="632" y="1349"/>
                    <a:pt x="525" y="1349"/>
                  </a:cubicBezTo>
                  <a:cubicBezTo>
                    <a:pt x="418" y="1349"/>
                    <a:pt x="334" y="1266"/>
                    <a:pt x="334" y="1159"/>
                  </a:cubicBezTo>
                  <a:cubicBezTo>
                    <a:pt x="334" y="920"/>
                    <a:pt x="429" y="682"/>
                    <a:pt x="608" y="516"/>
                  </a:cubicBezTo>
                  <a:cubicBezTo>
                    <a:pt x="775" y="359"/>
                    <a:pt x="995" y="276"/>
                    <a:pt x="1218" y="276"/>
                  </a:cubicBezTo>
                  <a:close/>
                  <a:moveTo>
                    <a:pt x="1163" y="0"/>
                  </a:moveTo>
                  <a:cubicBezTo>
                    <a:pt x="872" y="0"/>
                    <a:pt x="586" y="108"/>
                    <a:pt x="370" y="313"/>
                  </a:cubicBezTo>
                  <a:cubicBezTo>
                    <a:pt x="132" y="539"/>
                    <a:pt x="1" y="849"/>
                    <a:pt x="1" y="1159"/>
                  </a:cubicBezTo>
                  <a:cubicBezTo>
                    <a:pt x="1" y="1432"/>
                    <a:pt x="227" y="1647"/>
                    <a:pt x="489" y="1647"/>
                  </a:cubicBezTo>
                  <a:cubicBezTo>
                    <a:pt x="763" y="1647"/>
                    <a:pt x="989" y="1432"/>
                    <a:pt x="989" y="1159"/>
                  </a:cubicBezTo>
                  <a:cubicBezTo>
                    <a:pt x="989" y="1099"/>
                    <a:pt x="1001" y="1051"/>
                    <a:pt x="1049" y="1028"/>
                  </a:cubicBezTo>
                  <a:cubicBezTo>
                    <a:pt x="1078" y="998"/>
                    <a:pt x="1115" y="977"/>
                    <a:pt x="1161" y="977"/>
                  </a:cubicBezTo>
                  <a:cubicBezTo>
                    <a:pt x="1171" y="977"/>
                    <a:pt x="1181" y="978"/>
                    <a:pt x="1191" y="980"/>
                  </a:cubicBezTo>
                  <a:cubicBezTo>
                    <a:pt x="1287" y="980"/>
                    <a:pt x="1358" y="1075"/>
                    <a:pt x="1370" y="1159"/>
                  </a:cubicBezTo>
                  <a:cubicBezTo>
                    <a:pt x="1370" y="1230"/>
                    <a:pt x="1322" y="1313"/>
                    <a:pt x="1263" y="1337"/>
                  </a:cubicBezTo>
                  <a:cubicBezTo>
                    <a:pt x="930" y="1504"/>
                    <a:pt x="703" y="1849"/>
                    <a:pt x="703" y="2230"/>
                  </a:cubicBezTo>
                  <a:cubicBezTo>
                    <a:pt x="703" y="2504"/>
                    <a:pt x="930" y="2718"/>
                    <a:pt x="1191" y="2718"/>
                  </a:cubicBezTo>
                  <a:cubicBezTo>
                    <a:pt x="1465" y="2718"/>
                    <a:pt x="1680" y="2504"/>
                    <a:pt x="1680" y="2230"/>
                  </a:cubicBezTo>
                  <a:lnTo>
                    <a:pt x="1680" y="2218"/>
                  </a:lnTo>
                  <a:cubicBezTo>
                    <a:pt x="2096" y="2004"/>
                    <a:pt x="2370" y="1563"/>
                    <a:pt x="2334" y="1087"/>
                  </a:cubicBezTo>
                  <a:cubicBezTo>
                    <a:pt x="2311" y="504"/>
                    <a:pt x="1834" y="27"/>
                    <a:pt x="1251" y="4"/>
                  </a:cubicBezTo>
                  <a:cubicBezTo>
                    <a:pt x="1222" y="1"/>
                    <a:pt x="1192" y="0"/>
                    <a:pt x="11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  <p:sp>
          <p:nvSpPr>
            <p:cNvPr id="198" name="Google Shape;198;p30"/>
            <p:cNvSpPr/>
            <p:nvPr/>
          </p:nvSpPr>
          <p:spPr>
            <a:xfrm>
              <a:off x="4755894" y="3048431"/>
              <a:ext cx="31098" cy="32244"/>
            </a:xfrm>
            <a:custGeom>
              <a:avLst/>
              <a:gdLst/>
              <a:ahLst/>
              <a:cxnLst/>
              <a:rect l="l" t="t" r="r" b="b"/>
              <a:pathLst>
                <a:path w="977" h="1013" extrusionOk="0">
                  <a:moveTo>
                    <a:pt x="489" y="298"/>
                  </a:moveTo>
                  <a:cubicBezTo>
                    <a:pt x="596" y="298"/>
                    <a:pt x="679" y="381"/>
                    <a:pt x="679" y="488"/>
                  </a:cubicBezTo>
                  <a:lnTo>
                    <a:pt x="679" y="500"/>
                  </a:lnTo>
                  <a:cubicBezTo>
                    <a:pt x="679" y="607"/>
                    <a:pt x="596" y="702"/>
                    <a:pt x="489" y="702"/>
                  </a:cubicBezTo>
                  <a:cubicBezTo>
                    <a:pt x="381" y="702"/>
                    <a:pt x="298" y="607"/>
                    <a:pt x="298" y="500"/>
                  </a:cubicBezTo>
                  <a:lnTo>
                    <a:pt x="298" y="488"/>
                  </a:lnTo>
                  <a:cubicBezTo>
                    <a:pt x="298" y="381"/>
                    <a:pt x="381" y="298"/>
                    <a:pt x="489" y="298"/>
                  </a:cubicBezTo>
                  <a:close/>
                  <a:moveTo>
                    <a:pt x="489" y="0"/>
                  </a:moveTo>
                  <a:cubicBezTo>
                    <a:pt x="215" y="0"/>
                    <a:pt x="0" y="226"/>
                    <a:pt x="0" y="488"/>
                  </a:cubicBezTo>
                  <a:lnTo>
                    <a:pt x="0" y="524"/>
                  </a:lnTo>
                  <a:cubicBezTo>
                    <a:pt x="0" y="786"/>
                    <a:pt x="215" y="1012"/>
                    <a:pt x="489" y="1012"/>
                  </a:cubicBezTo>
                  <a:cubicBezTo>
                    <a:pt x="751" y="1012"/>
                    <a:pt x="977" y="786"/>
                    <a:pt x="977" y="524"/>
                  </a:cubicBezTo>
                  <a:lnTo>
                    <a:pt x="977" y="488"/>
                  </a:lnTo>
                  <a:cubicBezTo>
                    <a:pt x="977" y="226"/>
                    <a:pt x="751" y="0"/>
                    <a:pt x="4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1"/>
          <p:cNvSpPr/>
          <p:nvPr/>
        </p:nvSpPr>
        <p:spPr>
          <a:xfrm>
            <a:off x="324850" y="808725"/>
            <a:ext cx="2630100" cy="505800"/>
          </a:xfrm>
          <a:prstGeom prst="roundRect">
            <a:avLst>
              <a:gd name="adj" fmla="val 27645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31"/>
          <p:cNvSpPr/>
          <p:nvPr/>
        </p:nvSpPr>
        <p:spPr>
          <a:xfrm>
            <a:off x="371025" y="2167350"/>
            <a:ext cx="2713200" cy="290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05" name="Google Shape;205;p31"/>
          <p:cNvCxnSpPr/>
          <p:nvPr/>
        </p:nvCxnSpPr>
        <p:spPr>
          <a:xfrm rot="10800000">
            <a:off x="4652688" y="1293163"/>
            <a:ext cx="0" cy="8955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6" name="Google Shape;206;p31"/>
          <p:cNvCxnSpPr/>
          <p:nvPr/>
        </p:nvCxnSpPr>
        <p:spPr>
          <a:xfrm rot="10800000" flipH="1">
            <a:off x="7362800" y="1282225"/>
            <a:ext cx="11400" cy="9174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7" name="Google Shape;207;p31"/>
          <p:cNvSpPr/>
          <p:nvPr/>
        </p:nvSpPr>
        <p:spPr>
          <a:xfrm>
            <a:off x="3345525" y="2175100"/>
            <a:ext cx="2630100" cy="2900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title"/>
          </p:nvPr>
        </p:nvSpPr>
        <p:spPr>
          <a:xfrm>
            <a:off x="457600" y="801300"/>
            <a:ext cx="23646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Lato"/>
                <a:ea typeface="Lato"/>
                <a:cs typeface="Lato"/>
                <a:sym typeface="Lato"/>
              </a:rPr>
              <a:t>Weighted Mean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9" name="Google Shape;209;p31"/>
          <p:cNvSpPr/>
          <p:nvPr/>
        </p:nvSpPr>
        <p:spPr>
          <a:xfrm>
            <a:off x="3389700" y="800950"/>
            <a:ext cx="2364600" cy="505800"/>
          </a:xfrm>
          <a:prstGeom prst="roundRect">
            <a:avLst>
              <a:gd name="adj" fmla="val 2764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subTitle" idx="1"/>
          </p:nvPr>
        </p:nvSpPr>
        <p:spPr>
          <a:xfrm>
            <a:off x="346575" y="2280150"/>
            <a:ext cx="2783400" cy="24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-Multiplied each subject's given slope by their number of observations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-Added up all subject's weighted slope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-Divided it by total number of observations of all subjects</a:t>
            </a:r>
            <a:endParaRPr sz="1800"/>
          </a:p>
        </p:txBody>
      </p:sp>
      <p:cxnSp>
        <p:nvCxnSpPr>
          <p:cNvPr id="211" name="Google Shape;211;p31"/>
          <p:cNvCxnSpPr/>
          <p:nvPr/>
        </p:nvCxnSpPr>
        <p:spPr>
          <a:xfrm rot="10800000" flipH="1">
            <a:off x="1633900" y="1282225"/>
            <a:ext cx="12000" cy="11232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2" name="Google Shape;212;p31"/>
          <p:cNvSpPr/>
          <p:nvPr/>
        </p:nvSpPr>
        <p:spPr>
          <a:xfrm>
            <a:off x="6221175" y="2167375"/>
            <a:ext cx="2570100" cy="2900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</p:txBody>
      </p:sp>
      <p:sp>
        <p:nvSpPr>
          <p:cNvPr id="213" name="Google Shape;213;p31"/>
          <p:cNvSpPr txBox="1">
            <a:spLocks noGrp="1"/>
          </p:cNvSpPr>
          <p:nvPr>
            <p:ph type="title" idx="2"/>
          </p:nvPr>
        </p:nvSpPr>
        <p:spPr>
          <a:xfrm>
            <a:off x="4047400" y="808425"/>
            <a:ext cx="1014900" cy="36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Lato"/>
                <a:ea typeface="Lato"/>
                <a:cs typeface="Lato"/>
                <a:sym typeface="Lato"/>
              </a:rPr>
              <a:t>Graph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4" name="Google Shape;214;p31"/>
          <p:cNvSpPr/>
          <p:nvPr/>
        </p:nvSpPr>
        <p:spPr>
          <a:xfrm>
            <a:off x="6083450" y="808725"/>
            <a:ext cx="2630100" cy="505800"/>
          </a:xfrm>
          <a:prstGeom prst="roundRect">
            <a:avLst>
              <a:gd name="adj" fmla="val 27645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1"/>
          <p:cNvSpPr txBox="1">
            <a:spLocks noGrp="1"/>
          </p:cNvSpPr>
          <p:nvPr>
            <p:ph type="subTitle" idx="3"/>
          </p:nvPr>
        </p:nvSpPr>
        <p:spPr>
          <a:xfrm>
            <a:off x="3474825" y="2167350"/>
            <a:ext cx="2401500" cy="25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-Standard error calculated in Excel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200"/>
              </a:spcBef>
              <a:spcAft>
                <a:spcPts val="160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-Graphs of standard error and weighted mean generated  for both slope of diversity and divergence</a:t>
            </a:r>
            <a:endParaRPr sz="1800"/>
          </a:p>
        </p:txBody>
      </p:sp>
      <p:sp>
        <p:nvSpPr>
          <p:cNvPr id="216" name="Google Shape;216;p31"/>
          <p:cNvSpPr txBox="1">
            <a:spLocks noGrp="1"/>
          </p:cNvSpPr>
          <p:nvPr>
            <p:ph type="title" idx="4"/>
          </p:nvPr>
        </p:nvSpPr>
        <p:spPr>
          <a:xfrm>
            <a:off x="6115575" y="812800"/>
            <a:ext cx="2630100" cy="5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Lato"/>
                <a:ea typeface="Lato"/>
                <a:cs typeface="Lato"/>
                <a:sym typeface="Lato"/>
              </a:rPr>
              <a:t>Phylogenetic Tree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31"/>
          <p:cNvSpPr/>
          <p:nvPr/>
        </p:nvSpPr>
        <p:spPr>
          <a:xfrm>
            <a:off x="1366750" y="1476488"/>
            <a:ext cx="546300" cy="528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31"/>
          <p:cNvSpPr/>
          <p:nvPr/>
        </p:nvSpPr>
        <p:spPr>
          <a:xfrm>
            <a:off x="4379550" y="1488026"/>
            <a:ext cx="546300" cy="505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1"/>
          <p:cNvSpPr/>
          <p:nvPr/>
        </p:nvSpPr>
        <p:spPr>
          <a:xfrm>
            <a:off x="7095350" y="1488051"/>
            <a:ext cx="546300" cy="505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title" idx="6"/>
          </p:nvPr>
        </p:nvSpPr>
        <p:spPr>
          <a:xfrm>
            <a:off x="199625" y="281825"/>
            <a:ext cx="83139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Subject 7 Moved to Rapid Progressor Group 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21" name="Google Shape;221;p31"/>
          <p:cNvGrpSpPr/>
          <p:nvPr/>
        </p:nvGrpSpPr>
        <p:grpSpPr>
          <a:xfrm>
            <a:off x="4446090" y="1583286"/>
            <a:ext cx="413202" cy="315265"/>
            <a:chOff x="5626763" y="2013829"/>
            <a:chExt cx="351722" cy="274788"/>
          </a:xfrm>
        </p:grpSpPr>
        <p:sp>
          <p:nvSpPr>
            <p:cNvPr id="222" name="Google Shape;222;p31"/>
            <p:cNvSpPr/>
            <p:nvPr/>
          </p:nvSpPr>
          <p:spPr>
            <a:xfrm>
              <a:off x="5626763" y="2013829"/>
              <a:ext cx="351722" cy="274788"/>
            </a:xfrm>
            <a:custGeom>
              <a:avLst/>
              <a:gdLst/>
              <a:ahLst/>
              <a:cxnLst/>
              <a:rect l="l" t="t" r="r" b="b"/>
              <a:pathLst>
                <a:path w="11050" h="8633" extrusionOk="0">
                  <a:moveTo>
                    <a:pt x="10657" y="345"/>
                  </a:moveTo>
                  <a:lnTo>
                    <a:pt x="10681" y="714"/>
                  </a:lnTo>
                  <a:lnTo>
                    <a:pt x="9395" y="714"/>
                  </a:lnTo>
                  <a:cubicBezTo>
                    <a:pt x="9312" y="714"/>
                    <a:pt x="9216" y="786"/>
                    <a:pt x="9216" y="893"/>
                  </a:cubicBezTo>
                  <a:cubicBezTo>
                    <a:pt x="9216" y="1000"/>
                    <a:pt x="9288" y="1072"/>
                    <a:pt x="9395" y="1072"/>
                  </a:cubicBezTo>
                  <a:lnTo>
                    <a:pt x="10383" y="1072"/>
                  </a:lnTo>
                  <a:lnTo>
                    <a:pt x="10383" y="6191"/>
                  </a:lnTo>
                  <a:lnTo>
                    <a:pt x="4466" y="6191"/>
                  </a:lnTo>
                  <a:lnTo>
                    <a:pt x="4466" y="6025"/>
                  </a:lnTo>
                  <a:cubicBezTo>
                    <a:pt x="4466" y="5929"/>
                    <a:pt x="4394" y="5846"/>
                    <a:pt x="4287" y="5846"/>
                  </a:cubicBezTo>
                  <a:lnTo>
                    <a:pt x="4001" y="5846"/>
                  </a:lnTo>
                  <a:cubicBezTo>
                    <a:pt x="3978" y="5739"/>
                    <a:pt x="3930" y="5644"/>
                    <a:pt x="3871" y="5536"/>
                  </a:cubicBezTo>
                  <a:lnTo>
                    <a:pt x="4085" y="5322"/>
                  </a:lnTo>
                  <a:cubicBezTo>
                    <a:pt x="4156" y="5251"/>
                    <a:pt x="4156" y="5144"/>
                    <a:pt x="4085" y="5072"/>
                  </a:cubicBezTo>
                  <a:lnTo>
                    <a:pt x="3549" y="4536"/>
                  </a:lnTo>
                  <a:cubicBezTo>
                    <a:pt x="3513" y="4512"/>
                    <a:pt x="3478" y="4489"/>
                    <a:pt x="3430" y="4489"/>
                  </a:cubicBezTo>
                  <a:cubicBezTo>
                    <a:pt x="3382" y="4489"/>
                    <a:pt x="3335" y="4512"/>
                    <a:pt x="3311" y="4536"/>
                  </a:cubicBezTo>
                  <a:lnTo>
                    <a:pt x="3097" y="4739"/>
                  </a:lnTo>
                  <a:cubicBezTo>
                    <a:pt x="2989" y="4679"/>
                    <a:pt x="2894" y="4643"/>
                    <a:pt x="2787" y="4608"/>
                  </a:cubicBezTo>
                  <a:lnTo>
                    <a:pt x="2787" y="4334"/>
                  </a:lnTo>
                  <a:cubicBezTo>
                    <a:pt x="2787" y="4239"/>
                    <a:pt x="2716" y="4155"/>
                    <a:pt x="2608" y="4155"/>
                  </a:cubicBezTo>
                  <a:lnTo>
                    <a:pt x="2180" y="4155"/>
                  </a:lnTo>
                  <a:lnTo>
                    <a:pt x="2180" y="1060"/>
                  </a:lnTo>
                  <a:lnTo>
                    <a:pt x="8788" y="1060"/>
                  </a:lnTo>
                  <a:cubicBezTo>
                    <a:pt x="8871" y="1060"/>
                    <a:pt x="8966" y="976"/>
                    <a:pt x="8966" y="881"/>
                  </a:cubicBezTo>
                  <a:cubicBezTo>
                    <a:pt x="8966" y="786"/>
                    <a:pt x="8895" y="702"/>
                    <a:pt x="8788" y="702"/>
                  </a:cubicBezTo>
                  <a:lnTo>
                    <a:pt x="1894" y="702"/>
                  </a:lnTo>
                  <a:lnTo>
                    <a:pt x="1894" y="345"/>
                  </a:lnTo>
                  <a:close/>
                  <a:moveTo>
                    <a:pt x="10681" y="6537"/>
                  </a:moveTo>
                  <a:lnTo>
                    <a:pt x="10681" y="6870"/>
                  </a:lnTo>
                  <a:lnTo>
                    <a:pt x="4430" y="6870"/>
                  </a:lnTo>
                  <a:cubicBezTo>
                    <a:pt x="4454" y="6846"/>
                    <a:pt x="4466" y="6798"/>
                    <a:pt x="4466" y="6751"/>
                  </a:cubicBezTo>
                  <a:lnTo>
                    <a:pt x="4466" y="6560"/>
                  </a:lnTo>
                  <a:lnTo>
                    <a:pt x="10562" y="6560"/>
                  </a:lnTo>
                  <a:cubicBezTo>
                    <a:pt x="10598" y="6560"/>
                    <a:pt x="10633" y="6548"/>
                    <a:pt x="10657" y="6537"/>
                  </a:cubicBezTo>
                  <a:close/>
                  <a:moveTo>
                    <a:pt x="2477" y="4524"/>
                  </a:moveTo>
                  <a:lnTo>
                    <a:pt x="2477" y="4763"/>
                  </a:lnTo>
                  <a:cubicBezTo>
                    <a:pt x="2477" y="4834"/>
                    <a:pt x="2537" y="4905"/>
                    <a:pt x="2608" y="4929"/>
                  </a:cubicBezTo>
                  <a:cubicBezTo>
                    <a:pt x="2775" y="4965"/>
                    <a:pt x="2942" y="5024"/>
                    <a:pt x="3073" y="5120"/>
                  </a:cubicBezTo>
                  <a:cubicBezTo>
                    <a:pt x="3099" y="5137"/>
                    <a:pt x="3128" y="5145"/>
                    <a:pt x="3157" y="5145"/>
                  </a:cubicBezTo>
                  <a:cubicBezTo>
                    <a:pt x="3206" y="5145"/>
                    <a:pt x="3253" y="5122"/>
                    <a:pt x="3275" y="5084"/>
                  </a:cubicBezTo>
                  <a:lnTo>
                    <a:pt x="3454" y="4905"/>
                  </a:lnTo>
                  <a:lnTo>
                    <a:pt x="3740" y="5191"/>
                  </a:lnTo>
                  <a:lnTo>
                    <a:pt x="3561" y="5370"/>
                  </a:lnTo>
                  <a:cubicBezTo>
                    <a:pt x="3501" y="5429"/>
                    <a:pt x="3490" y="5525"/>
                    <a:pt x="3537" y="5584"/>
                  </a:cubicBezTo>
                  <a:cubicBezTo>
                    <a:pt x="3620" y="5727"/>
                    <a:pt x="3680" y="5882"/>
                    <a:pt x="3728" y="6036"/>
                  </a:cubicBezTo>
                  <a:cubicBezTo>
                    <a:pt x="3740" y="6120"/>
                    <a:pt x="3811" y="6179"/>
                    <a:pt x="3894" y="6179"/>
                  </a:cubicBezTo>
                  <a:lnTo>
                    <a:pt x="4132" y="6179"/>
                  </a:lnTo>
                  <a:lnTo>
                    <a:pt x="4132" y="6572"/>
                  </a:lnTo>
                  <a:lnTo>
                    <a:pt x="3894" y="6572"/>
                  </a:lnTo>
                  <a:cubicBezTo>
                    <a:pt x="3811" y="6572"/>
                    <a:pt x="3740" y="6632"/>
                    <a:pt x="3728" y="6715"/>
                  </a:cubicBezTo>
                  <a:cubicBezTo>
                    <a:pt x="3680" y="6870"/>
                    <a:pt x="3620" y="7037"/>
                    <a:pt x="3537" y="7168"/>
                  </a:cubicBezTo>
                  <a:cubicBezTo>
                    <a:pt x="3490" y="7251"/>
                    <a:pt x="3501" y="7334"/>
                    <a:pt x="3561" y="7382"/>
                  </a:cubicBezTo>
                  <a:lnTo>
                    <a:pt x="3740" y="7560"/>
                  </a:lnTo>
                  <a:lnTo>
                    <a:pt x="3454" y="7834"/>
                  </a:lnTo>
                  <a:lnTo>
                    <a:pt x="3275" y="7656"/>
                  </a:lnTo>
                  <a:cubicBezTo>
                    <a:pt x="3238" y="7626"/>
                    <a:pt x="3193" y="7606"/>
                    <a:pt x="3149" y="7606"/>
                  </a:cubicBezTo>
                  <a:cubicBezTo>
                    <a:pt x="3122" y="7606"/>
                    <a:pt x="3096" y="7614"/>
                    <a:pt x="3073" y="7632"/>
                  </a:cubicBezTo>
                  <a:cubicBezTo>
                    <a:pt x="2918" y="7727"/>
                    <a:pt x="2775" y="7787"/>
                    <a:pt x="2608" y="7822"/>
                  </a:cubicBezTo>
                  <a:cubicBezTo>
                    <a:pt x="2537" y="7846"/>
                    <a:pt x="2477" y="7918"/>
                    <a:pt x="2477" y="7989"/>
                  </a:cubicBezTo>
                  <a:lnTo>
                    <a:pt x="2477" y="8227"/>
                  </a:lnTo>
                  <a:lnTo>
                    <a:pt x="2073" y="8227"/>
                  </a:lnTo>
                  <a:lnTo>
                    <a:pt x="2073" y="7989"/>
                  </a:lnTo>
                  <a:cubicBezTo>
                    <a:pt x="2073" y="7918"/>
                    <a:pt x="2013" y="7846"/>
                    <a:pt x="1942" y="7822"/>
                  </a:cubicBezTo>
                  <a:cubicBezTo>
                    <a:pt x="1775" y="7787"/>
                    <a:pt x="1608" y="7727"/>
                    <a:pt x="1477" y="7632"/>
                  </a:cubicBezTo>
                  <a:cubicBezTo>
                    <a:pt x="1450" y="7614"/>
                    <a:pt x="1419" y="7606"/>
                    <a:pt x="1390" y="7606"/>
                  </a:cubicBezTo>
                  <a:cubicBezTo>
                    <a:pt x="1342" y="7606"/>
                    <a:pt x="1297" y="7626"/>
                    <a:pt x="1275" y="7656"/>
                  </a:cubicBezTo>
                  <a:lnTo>
                    <a:pt x="1096" y="7834"/>
                  </a:lnTo>
                  <a:lnTo>
                    <a:pt x="811" y="7560"/>
                  </a:lnTo>
                  <a:lnTo>
                    <a:pt x="989" y="7382"/>
                  </a:lnTo>
                  <a:cubicBezTo>
                    <a:pt x="1049" y="7322"/>
                    <a:pt x="1061" y="7227"/>
                    <a:pt x="1013" y="7168"/>
                  </a:cubicBezTo>
                  <a:cubicBezTo>
                    <a:pt x="930" y="7025"/>
                    <a:pt x="870" y="6870"/>
                    <a:pt x="823" y="6715"/>
                  </a:cubicBezTo>
                  <a:cubicBezTo>
                    <a:pt x="811" y="6632"/>
                    <a:pt x="739" y="6572"/>
                    <a:pt x="656" y="6572"/>
                  </a:cubicBezTo>
                  <a:lnTo>
                    <a:pt x="418" y="6572"/>
                  </a:lnTo>
                  <a:lnTo>
                    <a:pt x="418" y="6179"/>
                  </a:lnTo>
                  <a:lnTo>
                    <a:pt x="656" y="6179"/>
                  </a:lnTo>
                  <a:cubicBezTo>
                    <a:pt x="739" y="6179"/>
                    <a:pt x="811" y="6120"/>
                    <a:pt x="823" y="6036"/>
                  </a:cubicBezTo>
                  <a:cubicBezTo>
                    <a:pt x="870" y="5882"/>
                    <a:pt x="930" y="5715"/>
                    <a:pt x="1013" y="5584"/>
                  </a:cubicBezTo>
                  <a:cubicBezTo>
                    <a:pt x="1061" y="5501"/>
                    <a:pt x="1049" y="5417"/>
                    <a:pt x="989" y="5370"/>
                  </a:cubicBezTo>
                  <a:lnTo>
                    <a:pt x="811" y="5191"/>
                  </a:lnTo>
                  <a:lnTo>
                    <a:pt x="1096" y="4905"/>
                  </a:lnTo>
                  <a:lnTo>
                    <a:pt x="1275" y="5084"/>
                  </a:lnTo>
                  <a:cubicBezTo>
                    <a:pt x="1313" y="5122"/>
                    <a:pt x="1360" y="5145"/>
                    <a:pt x="1405" y="5145"/>
                  </a:cubicBezTo>
                  <a:cubicBezTo>
                    <a:pt x="1430" y="5145"/>
                    <a:pt x="1456" y="5137"/>
                    <a:pt x="1477" y="5120"/>
                  </a:cubicBezTo>
                  <a:cubicBezTo>
                    <a:pt x="1632" y="5024"/>
                    <a:pt x="1775" y="4965"/>
                    <a:pt x="1942" y="4929"/>
                  </a:cubicBezTo>
                  <a:cubicBezTo>
                    <a:pt x="2013" y="4905"/>
                    <a:pt x="2073" y="4834"/>
                    <a:pt x="2073" y="4763"/>
                  </a:cubicBezTo>
                  <a:lnTo>
                    <a:pt x="2073" y="4524"/>
                  </a:lnTo>
                  <a:close/>
                  <a:moveTo>
                    <a:pt x="1715" y="0"/>
                  </a:moveTo>
                  <a:cubicBezTo>
                    <a:pt x="1632" y="0"/>
                    <a:pt x="1537" y="71"/>
                    <a:pt x="1537" y="179"/>
                  </a:cubicBezTo>
                  <a:lnTo>
                    <a:pt x="1537" y="881"/>
                  </a:lnTo>
                  <a:cubicBezTo>
                    <a:pt x="1537" y="964"/>
                    <a:pt x="1608" y="1060"/>
                    <a:pt x="1715" y="1060"/>
                  </a:cubicBezTo>
                  <a:lnTo>
                    <a:pt x="1835" y="1060"/>
                  </a:lnTo>
                  <a:lnTo>
                    <a:pt x="1835" y="4155"/>
                  </a:lnTo>
                  <a:cubicBezTo>
                    <a:pt x="1751" y="4167"/>
                    <a:pt x="1692" y="4239"/>
                    <a:pt x="1692" y="4310"/>
                  </a:cubicBezTo>
                  <a:lnTo>
                    <a:pt x="1692" y="4596"/>
                  </a:lnTo>
                  <a:cubicBezTo>
                    <a:pt x="1585" y="4632"/>
                    <a:pt x="1477" y="4667"/>
                    <a:pt x="1370" y="4727"/>
                  </a:cubicBezTo>
                  <a:lnTo>
                    <a:pt x="1168" y="4524"/>
                  </a:lnTo>
                  <a:cubicBezTo>
                    <a:pt x="1132" y="4489"/>
                    <a:pt x="1096" y="4477"/>
                    <a:pt x="1049" y="4477"/>
                  </a:cubicBezTo>
                  <a:cubicBezTo>
                    <a:pt x="1001" y="4477"/>
                    <a:pt x="953" y="4489"/>
                    <a:pt x="930" y="4524"/>
                  </a:cubicBezTo>
                  <a:lnTo>
                    <a:pt x="394" y="5060"/>
                  </a:lnTo>
                  <a:cubicBezTo>
                    <a:pt x="322" y="5132"/>
                    <a:pt x="322" y="5239"/>
                    <a:pt x="394" y="5310"/>
                  </a:cubicBezTo>
                  <a:lnTo>
                    <a:pt x="596" y="5525"/>
                  </a:lnTo>
                  <a:cubicBezTo>
                    <a:pt x="537" y="5620"/>
                    <a:pt x="501" y="5727"/>
                    <a:pt x="465" y="5834"/>
                  </a:cubicBezTo>
                  <a:lnTo>
                    <a:pt x="180" y="5834"/>
                  </a:lnTo>
                  <a:cubicBezTo>
                    <a:pt x="96" y="5834"/>
                    <a:pt x="1" y="5906"/>
                    <a:pt x="1" y="6013"/>
                  </a:cubicBezTo>
                  <a:lnTo>
                    <a:pt x="1" y="6751"/>
                  </a:lnTo>
                  <a:cubicBezTo>
                    <a:pt x="1" y="6846"/>
                    <a:pt x="84" y="6929"/>
                    <a:pt x="180" y="6929"/>
                  </a:cubicBezTo>
                  <a:lnTo>
                    <a:pt x="465" y="6929"/>
                  </a:lnTo>
                  <a:cubicBezTo>
                    <a:pt x="501" y="7037"/>
                    <a:pt x="537" y="7144"/>
                    <a:pt x="596" y="7251"/>
                  </a:cubicBezTo>
                  <a:lnTo>
                    <a:pt x="394" y="7453"/>
                  </a:lnTo>
                  <a:cubicBezTo>
                    <a:pt x="322" y="7525"/>
                    <a:pt x="322" y="7632"/>
                    <a:pt x="394" y="7703"/>
                  </a:cubicBezTo>
                  <a:lnTo>
                    <a:pt x="930" y="8239"/>
                  </a:lnTo>
                  <a:cubicBezTo>
                    <a:pt x="965" y="8281"/>
                    <a:pt x="1010" y="8302"/>
                    <a:pt x="1055" y="8302"/>
                  </a:cubicBezTo>
                  <a:cubicBezTo>
                    <a:pt x="1099" y="8302"/>
                    <a:pt x="1144" y="8281"/>
                    <a:pt x="1180" y="8239"/>
                  </a:cubicBezTo>
                  <a:lnTo>
                    <a:pt x="1394" y="8037"/>
                  </a:lnTo>
                  <a:cubicBezTo>
                    <a:pt x="1489" y="8096"/>
                    <a:pt x="1596" y="8144"/>
                    <a:pt x="1704" y="8168"/>
                  </a:cubicBezTo>
                  <a:lnTo>
                    <a:pt x="1704" y="8453"/>
                  </a:lnTo>
                  <a:cubicBezTo>
                    <a:pt x="1704" y="8537"/>
                    <a:pt x="1775" y="8632"/>
                    <a:pt x="1882" y="8632"/>
                  </a:cubicBezTo>
                  <a:lnTo>
                    <a:pt x="2620" y="8632"/>
                  </a:lnTo>
                  <a:cubicBezTo>
                    <a:pt x="2716" y="8632"/>
                    <a:pt x="2799" y="8549"/>
                    <a:pt x="2799" y="8453"/>
                  </a:cubicBezTo>
                  <a:lnTo>
                    <a:pt x="2799" y="8168"/>
                  </a:lnTo>
                  <a:cubicBezTo>
                    <a:pt x="2906" y="8144"/>
                    <a:pt x="3013" y="8096"/>
                    <a:pt x="3120" y="8037"/>
                  </a:cubicBezTo>
                  <a:lnTo>
                    <a:pt x="3323" y="8239"/>
                  </a:lnTo>
                  <a:cubicBezTo>
                    <a:pt x="3359" y="8281"/>
                    <a:pt x="3403" y="8302"/>
                    <a:pt x="3448" y="8302"/>
                  </a:cubicBezTo>
                  <a:cubicBezTo>
                    <a:pt x="3492" y="8302"/>
                    <a:pt x="3537" y="8281"/>
                    <a:pt x="3573" y="8239"/>
                  </a:cubicBezTo>
                  <a:lnTo>
                    <a:pt x="4109" y="7703"/>
                  </a:lnTo>
                  <a:cubicBezTo>
                    <a:pt x="4192" y="7632"/>
                    <a:pt x="4192" y="7525"/>
                    <a:pt x="4109" y="7453"/>
                  </a:cubicBezTo>
                  <a:lnTo>
                    <a:pt x="3906" y="7251"/>
                  </a:lnTo>
                  <a:cubicBezTo>
                    <a:pt x="3906" y="7227"/>
                    <a:pt x="3918" y="7227"/>
                    <a:pt x="3918" y="7215"/>
                  </a:cubicBezTo>
                  <a:lnTo>
                    <a:pt x="10871" y="7215"/>
                  </a:lnTo>
                  <a:cubicBezTo>
                    <a:pt x="10955" y="7215"/>
                    <a:pt x="11050" y="7144"/>
                    <a:pt x="11050" y="7037"/>
                  </a:cubicBezTo>
                  <a:lnTo>
                    <a:pt x="11050" y="6358"/>
                  </a:lnTo>
                  <a:cubicBezTo>
                    <a:pt x="11050" y="6263"/>
                    <a:pt x="10979" y="6179"/>
                    <a:pt x="10871" y="6179"/>
                  </a:cubicBezTo>
                  <a:lnTo>
                    <a:pt x="10752" y="6179"/>
                  </a:lnTo>
                  <a:lnTo>
                    <a:pt x="10752" y="1060"/>
                  </a:lnTo>
                  <a:lnTo>
                    <a:pt x="10836" y="1060"/>
                  </a:lnTo>
                  <a:cubicBezTo>
                    <a:pt x="10931" y="1060"/>
                    <a:pt x="11014" y="976"/>
                    <a:pt x="11014" y="881"/>
                  </a:cubicBezTo>
                  <a:lnTo>
                    <a:pt x="11014" y="179"/>
                  </a:lnTo>
                  <a:cubicBezTo>
                    <a:pt x="11014" y="83"/>
                    <a:pt x="10943" y="0"/>
                    <a:pt x="108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1"/>
            <p:cNvSpPr/>
            <p:nvPr/>
          </p:nvSpPr>
          <p:spPr>
            <a:xfrm>
              <a:off x="5784799" y="2125234"/>
              <a:ext cx="33390" cy="70503"/>
            </a:xfrm>
            <a:custGeom>
              <a:avLst/>
              <a:gdLst/>
              <a:ahLst/>
              <a:cxnLst/>
              <a:rect l="l" t="t" r="r" b="b"/>
              <a:pathLst>
                <a:path w="1049" h="2215" extrusionOk="0">
                  <a:moveTo>
                    <a:pt x="691" y="334"/>
                  </a:moveTo>
                  <a:lnTo>
                    <a:pt x="691" y="1858"/>
                  </a:lnTo>
                  <a:lnTo>
                    <a:pt x="334" y="1858"/>
                  </a:lnTo>
                  <a:lnTo>
                    <a:pt x="334" y="334"/>
                  </a:lnTo>
                  <a:close/>
                  <a:moveTo>
                    <a:pt x="179" y="0"/>
                  </a:moveTo>
                  <a:cubicBezTo>
                    <a:pt x="84" y="0"/>
                    <a:pt x="1" y="72"/>
                    <a:pt x="1" y="179"/>
                  </a:cubicBezTo>
                  <a:lnTo>
                    <a:pt x="1" y="2036"/>
                  </a:lnTo>
                  <a:cubicBezTo>
                    <a:pt x="1" y="2120"/>
                    <a:pt x="72" y="2215"/>
                    <a:pt x="179" y="2215"/>
                  </a:cubicBezTo>
                  <a:lnTo>
                    <a:pt x="870" y="2215"/>
                  </a:lnTo>
                  <a:cubicBezTo>
                    <a:pt x="965" y="2215"/>
                    <a:pt x="1049" y="2144"/>
                    <a:pt x="1049" y="2036"/>
                  </a:cubicBezTo>
                  <a:lnTo>
                    <a:pt x="1049" y="179"/>
                  </a:lnTo>
                  <a:cubicBezTo>
                    <a:pt x="1049" y="72"/>
                    <a:pt x="965" y="0"/>
                    <a:pt x="8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1"/>
            <p:cNvSpPr/>
            <p:nvPr/>
          </p:nvSpPr>
          <p:spPr>
            <a:xfrm>
              <a:off x="5824236" y="2097956"/>
              <a:ext cx="33740" cy="97782"/>
            </a:xfrm>
            <a:custGeom>
              <a:avLst/>
              <a:gdLst/>
              <a:ahLst/>
              <a:cxnLst/>
              <a:rect l="l" t="t" r="r" b="b"/>
              <a:pathLst>
                <a:path w="1060" h="3072" extrusionOk="0">
                  <a:moveTo>
                    <a:pt x="703" y="345"/>
                  </a:moveTo>
                  <a:lnTo>
                    <a:pt x="703" y="2715"/>
                  </a:lnTo>
                  <a:lnTo>
                    <a:pt x="345" y="2715"/>
                  </a:lnTo>
                  <a:lnTo>
                    <a:pt x="345" y="345"/>
                  </a:lnTo>
                  <a:close/>
                  <a:moveTo>
                    <a:pt x="179" y="0"/>
                  </a:moveTo>
                  <a:cubicBezTo>
                    <a:pt x="95" y="0"/>
                    <a:pt x="0" y="84"/>
                    <a:pt x="0" y="179"/>
                  </a:cubicBezTo>
                  <a:lnTo>
                    <a:pt x="0" y="2893"/>
                  </a:lnTo>
                  <a:cubicBezTo>
                    <a:pt x="0" y="2977"/>
                    <a:pt x="83" y="3072"/>
                    <a:pt x="179" y="3072"/>
                  </a:cubicBezTo>
                  <a:lnTo>
                    <a:pt x="881" y="3072"/>
                  </a:lnTo>
                  <a:cubicBezTo>
                    <a:pt x="976" y="3072"/>
                    <a:pt x="1060" y="3001"/>
                    <a:pt x="1060" y="2893"/>
                  </a:cubicBezTo>
                  <a:lnTo>
                    <a:pt x="1060" y="179"/>
                  </a:lnTo>
                  <a:cubicBezTo>
                    <a:pt x="1048" y="84"/>
                    <a:pt x="976" y="0"/>
                    <a:pt x="88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1"/>
            <p:cNvSpPr/>
            <p:nvPr/>
          </p:nvSpPr>
          <p:spPr>
            <a:xfrm>
              <a:off x="5864024" y="2111961"/>
              <a:ext cx="33740" cy="83426"/>
            </a:xfrm>
            <a:custGeom>
              <a:avLst/>
              <a:gdLst/>
              <a:ahLst/>
              <a:cxnLst/>
              <a:rect l="l" t="t" r="r" b="b"/>
              <a:pathLst>
                <a:path w="1060" h="2621" extrusionOk="0">
                  <a:moveTo>
                    <a:pt x="703" y="358"/>
                  </a:moveTo>
                  <a:lnTo>
                    <a:pt x="703" y="2275"/>
                  </a:lnTo>
                  <a:lnTo>
                    <a:pt x="346" y="2275"/>
                  </a:lnTo>
                  <a:lnTo>
                    <a:pt x="346" y="358"/>
                  </a:lnTo>
                  <a:close/>
                  <a:moveTo>
                    <a:pt x="191" y="1"/>
                  </a:moveTo>
                  <a:cubicBezTo>
                    <a:pt x="96" y="1"/>
                    <a:pt x="0" y="72"/>
                    <a:pt x="0" y="179"/>
                  </a:cubicBezTo>
                  <a:lnTo>
                    <a:pt x="0" y="2442"/>
                  </a:lnTo>
                  <a:cubicBezTo>
                    <a:pt x="0" y="2525"/>
                    <a:pt x="84" y="2620"/>
                    <a:pt x="191" y="2620"/>
                  </a:cubicBezTo>
                  <a:lnTo>
                    <a:pt x="881" y="2620"/>
                  </a:lnTo>
                  <a:cubicBezTo>
                    <a:pt x="977" y="2620"/>
                    <a:pt x="1060" y="2537"/>
                    <a:pt x="1060" y="2442"/>
                  </a:cubicBezTo>
                  <a:lnTo>
                    <a:pt x="1060" y="179"/>
                  </a:lnTo>
                  <a:cubicBezTo>
                    <a:pt x="1048" y="84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1"/>
            <p:cNvSpPr/>
            <p:nvPr/>
          </p:nvSpPr>
          <p:spPr>
            <a:xfrm>
              <a:off x="5904193" y="2065744"/>
              <a:ext cx="33390" cy="129644"/>
            </a:xfrm>
            <a:custGeom>
              <a:avLst/>
              <a:gdLst/>
              <a:ahLst/>
              <a:cxnLst/>
              <a:rect l="l" t="t" r="r" b="b"/>
              <a:pathLst>
                <a:path w="1049" h="4073" extrusionOk="0">
                  <a:moveTo>
                    <a:pt x="691" y="357"/>
                  </a:moveTo>
                  <a:lnTo>
                    <a:pt x="691" y="3727"/>
                  </a:lnTo>
                  <a:lnTo>
                    <a:pt x="334" y="3727"/>
                  </a:lnTo>
                  <a:lnTo>
                    <a:pt x="334" y="357"/>
                  </a:lnTo>
                  <a:close/>
                  <a:moveTo>
                    <a:pt x="179" y="0"/>
                  </a:moveTo>
                  <a:cubicBezTo>
                    <a:pt x="72" y="24"/>
                    <a:pt x="0" y="95"/>
                    <a:pt x="0" y="179"/>
                  </a:cubicBezTo>
                  <a:lnTo>
                    <a:pt x="0" y="3894"/>
                  </a:lnTo>
                  <a:cubicBezTo>
                    <a:pt x="0" y="3977"/>
                    <a:pt x="72" y="4072"/>
                    <a:pt x="179" y="4072"/>
                  </a:cubicBezTo>
                  <a:lnTo>
                    <a:pt x="870" y="4072"/>
                  </a:lnTo>
                  <a:cubicBezTo>
                    <a:pt x="965" y="4072"/>
                    <a:pt x="1048" y="3989"/>
                    <a:pt x="1048" y="3894"/>
                  </a:cubicBezTo>
                  <a:lnTo>
                    <a:pt x="1048" y="179"/>
                  </a:lnTo>
                  <a:cubicBezTo>
                    <a:pt x="1048" y="95"/>
                    <a:pt x="977" y="0"/>
                    <a:pt x="8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1"/>
            <p:cNvSpPr/>
            <p:nvPr/>
          </p:nvSpPr>
          <p:spPr>
            <a:xfrm>
              <a:off x="5713563" y="2080131"/>
              <a:ext cx="40965" cy="11395"/>
            </a:xfrm>
            <a:custGeom>
              <a:avLst/>
              <a:gdLst/>
              <a:ahLst/>
              <a:cxnLst/>
              <a:rect l="l" t="t" r="r" b="b"/>
              <a:pathLst>
                <a:path w="1287" h="358" extrusionOk="0">
                  <a:moveTo>
                    <a:pt x="179" y="1"/>
                  </a:moveTo>
                  <a:cubicBezTo>
                    <a:pt x="96" y="1"/>
                    <a:pt x="1" y="72"/>
                    <a:pt x="1" y="179"/>
                  </a:cubicBezTo>
                  <a:cubicBezTo>
                    <a:pt x="12" y="263"/>
                    <a:pt x="96" y="358"/>
                    <a:pt x="179" y="358"/>
                  </a:cubicBezTo>
                  <a:lnTo>
                    <a:pt x="1108" y="358"/>
                  </a:lnTo>
                  <a:cubicBezTo>
                    <a:pt x="1191" y="358"/>
                    <a:pt x="1286" y="286"/>
                    <a:pt x="1286" y="179"/>
                  </a:cubicBezTo>
                  <a:cubicBezTo>
                    <a:pt x="1286" y="72"/>
                    <a:pt x="1203" y="1"/>
                    <a:pt x="11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1"/>
            <p:cNvSpPr/>
            <p:nvPr/>
          </p:nvSpPr>
          <p:spPr>
            <a:xfrm>
              <a:off x="5713945" y="2097574"/>
              <a:ext cx="56880" cy="11395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0"/>
                  </a:moveTo>
                  <a:cubicBezTo>
                    <a:pt x="96" y="0"/>
                    <a:pt x="0" y="72"/>
                    <a:pt x="0" y="179"/>
                  </a:cubicBezTo>
                  <a:cubicBezTo>
                    <a:pt x="0" y="274"/>
                    <a:pt x="84" y="357"/>
                    <a:pt x="179" y="357"/>
                  </a:cubicBezTo>
                  <a:lnTo>
                    <a:pt x="1608" y="357"/>
                  </a:lnTo>
                  <a:cubicBezTo>
                    <a:pt x="1703" y="357"/>
                    <a:pt x="1786" y="286"/>
                    <a:pt x="1786" y="179"/>
                  </a:cubicBezTo>
                  <a:cubicBezTo>
                    <a:pt x="1774" y="72"/>
                    <a:pt x="1703" y="0"/>
                    <a:pt x="16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1"/>
            <p:cNvSpPr/>
            <p:nvPr/>
          </p:nvSpPr>
          <p:spPr>
            <a:xfrm>
              <a:off x="5713945" y="2114985"/>
              <a:ext cx="56880" cy="11427"/>
            </a:xfrm>
            <a:custGeom>
              <a:avLst/>
              <a:gdLst/>
              <a:ahLst/>
              <a:cxnLst/>
              <a:rect l="l" t="t" r="r" b="b"/>
              <a:pathLst>
                <a:path w="1787" h="359" extrusionOk="0">
                  <a:moveTo>
                    <a:pt x="179" y="1"/>
                  </a:moveTo>
                  <a:cubicBezTo>
                    <a:pt x="96" y="1"/>
                    <a:pt x="0" y="84"/>
                    <a:pt x="0" y="180"/>
                  </a:cubicBezTo>
                  <a:cubicBezTo>
                    <a:pt x="0" y="275"/>
                    <a:pt x="84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7"/>
                    <a:pt x="1786" y="180"/>
                  </a:cubicBezTo>
                  <a:cubicBezTo>
                    <a:pt x="1774" y="84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1"/>
            <p:cNvSpPr/>
            <p:nvPr/>
          </p:nvSpPr>
          <p:spPr>
            <a:xfrm>
              <a:off x="5713945" y="2132810"/>
              <a:ext cx="56880" cy="11013"/>
            </a:xfrm>
            <a:custGeom>
              <a:avLst/>
              <a:gdLst/>
              <a:ahLst/>
              <a:cxnLst/>
              <a:rect l="l" t="t" r="r" b="b"/>
              <a:pathLst>
                <a:path w="1787" h="346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46"/>
                    <a:pt x="179" y="346"/>
                  </a:cubicBezTo>
                  <a:lnTo>
                    <a:pt x="1608" y="346"/>
                  </a:lnTo>
                  <a:cubicBezTo>
                    <a:pt x="1703" y="346"/>
                    <a:pt x="1786" y="274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1"/>
            <p:cNvSpPr/>
            <p:nvPr/>
          </p:nvSpPr>
          <p:spPr>
            <a:xfrm>
              <a:off x="5663526" y="2182464"/>
              <a:ext cx="69389" cy="68625"/>
            </a:xfrm>
            <a:custGeom>
              <a:avLst/>
              <a:gdLst/>
              <a:ahLst/>
              <a:cxnLst/>
              <a:rect l="l" t="t" r="r" b="b"/>
              <a:pathLst>
                <a:path w="2180" h="2156" extrusionOk="0">
                  <a:moveTo>
                    <a:pt x="1084" y="0"/>
                  </a:moveTo>
                  <a:cubicBezTo>
                    <a:pt x="489" y="0"/>
                    <a:pt x="1" y="488"/>
                    <a:pt x="1" y="1084"/>
                  </a:cubicBezTo>
                  <a:cubicBezTo>
                    <a:pt x="1" y="1322"/>
                    <a:pt x="72" y="1548"/>
                    <a:pt x="215" y="1739"/>
                  </a:cubicBezTo>
                  <a:cubicBezTo>
                    <a:pt x="250" y="1780"/>
                    <a:pt x="300" y="1806"/>
                    <a:pt x="351" y="1806"/>
                  </a:cubicBezTo>
                  <a:cubicBezTo>
                    <a:pt x="387" y="1806"/>
                    <a:pt x="423" y="1792"/>
                    <a:pt x="453" y="1762"/>
                  </a:cubicBezTo>
                  <a:cubicBezTo>
                    <a:pt x="537" y="1715"/>
                    <a:pt x="549" y="1608"/>
                    <a:pt x="489" y="1524"/>
                  </a:cubicBezTo>
                  <a:cubicBezTo>
                    <a:pt x="382" y="1393"/>
                    <a:pt x="334" y="1250"/>
                    <a:pt x="334" y="1084"/>
                  </a:cubicBezTo>
                  <a:cubicBezTo>
                    <a:pt x="334" y="679"/>
                    <a:pt x="668" y="334"/>
                    <a:pt x="1084" y="334"/>
                  </a:cubicBezTo>
                  <a:cubicBezTo>
                    <a:pt x="1489" y="334"/>
                    <a:pt x="1823" y="667"/>
                    <a:pt x="1823" y="1084"/>
                  </a:cubicBezTo>
                  <a:cubicBezTo>
                    <a:pt x="1823" y="1334"/>
                    <a:pt x="1703" y="1560"/>
                    <a:pt x="1501" y="1691"/>
                  </a:cubicBezTo>
                  <a:cubicBezTo>
                    <a:pt x="1489" y="1691"/>
                    <a:pt x="1489" y="1715"/>
                    <a:pt x="1465" y="1715"/>
                  </a:cubicBezTo>
                  <a:lnTo>
                    <a:pt x="1453" y="1715"/>
                  </a:lnTo>
                  <a:lnTo>
                    <a:pt x="1442" y="1727"/>
                  </a:lnTo>
                  <a:lnTo>
                    <a:pt x="1430" y="1727"/>
                  </a:lnTo>
                  <a:cubicBezTo>
                    <a:pt x="1406" y="1727"/>
                    <a:pt x="1406" y="1739"/>
                    <a:pt x="1394" y="1739"/>
                  </a:cubicBezTo>
                  <a:cubicBezTo>
                    <a:pt x="1382" y="1739"/>
                    <a:pt x="1382" y="1751"/>
                    <a:pt x="1370" y="1751"/>
                  </a:cubicBezTo>
                  <a:lnTo>
                    <a:pt x="1346" y="1751"/>
                  </a:lnTo>
                  <a:cubicBezTo>
                    <a:pt x="1346" y="1751"/>
                    <a:pt x="1334" y="1751"/>
                    <a:pt x="1334" y="1774"/>
                  </a:cubicBezTo>
                  <a:lnTo>
                    <a:pt x="1322" y="1774"/>
                  </a:lnTo>
                  <a:cubicBezTo>
                    <a:pt x="1311" y="1774"/>
                    <a:pt x="1311" y="1774"/>
                    <a:pt x="1287" y="1786"/>
                  </a:cubicBezTo>
                  <a:cubicBezTo>
                    <a:pt x="1275" y="1786"/>
                    <a:pt x="1275" y="1786"/>
                    <a:pt x="1263" y="1798"/>
                  </a:cubicBezTo>
                  <a:lnTo>
                    <a:pt x="834" y="1798"/>
                  </a:lnTo>
                  <a:cubicBezTo>
                    <a:pt x="811" y="1798"/>
                    <a:pt x="811" y="1798"/>
                    <a:pt x="799" y="1786"/>
                  </a:cubicBezTo>
                  <a:cubicBezTo>
                    <a:pt x="787" y="1786"/>
                    <a:pt x="787" y="1786"/>
                    <a:pt x="775" y="1774"/>
                  </a:cubicBezTo>
                  <a:lnTo>
                    <a:pt x="751" y="1774"/>
                  </a:lnTo>
                  <a:cubicBezTo>
                    <a:pt x="732" y="1766"/>
                    <a:pt x="712" y="1762"/>
                    <a:pt x="691" y="1762"/>
                  </a:cubicBezTo>
                  <a:cubicBezTo>
                    <a:pt x="623" y="1762"/>
                    <a:pt x="555" y="1805"/>
                    <a:pt x="537" y="1870"/>
                  </a:cubicBezTo>
                  <a:cubicBezTo>
                    <a:pt x="501" y="1965"/>
                    <a:pt x="549" y="2072"/>
                    <a:pt x="632" y="2096"/>
                  </a:cubicBezTo>
                  <a:lnTo>
                    <a:pt x="656" y="2096"/>
                  </a:lnTo>
                  <a:cubicBezTo>
                    <a:pt x="668" y="2096"/>
                    <a:pt x="680" y="2108"/>
                    <a:pt x="691" y="2108"/>
                  </a:cubicBezTo>
                  <a:cubicBezTo>
                    <a:pt x="715" y="2108"/>
                    <a:pt x="727" y="2132"/>
                    <a:pt x="739" y="2132"/>
                  </a:cubicBezTo>
                  <a:lnTo>
                    <a:pt x="751" y="2132"/>
                  </a:lnTo>
                  <a:cubicBezTo>
                    <a:pt x="775" y="2132"/>
                    <a:pt x="787" y="2132"/>
                    <a:pt x="787" y="2143"/>
                  </a:cubicBezTo>
                  <a:lnTo>
                    <a:pt x="799" y="2143"/>
                  </a:lnTo>
                  <a:cubicBezTo>
                    <a:pt x="811" y="2143"/>
                    <a:pt x="834" y="2143"/>
                    <a:pt x="846" y="2155"/>
                  </a:cubicBezTo>
                  <a:lnTo>
                    <a:pt x="1156" y="2155"/>
                  </a:lnTo>
                  <a:cubicBezTo>
                    <a:pt x="1168" y="2155"/>
                    <a:pt x="1180" y="2155"/>
                    <a:pt x="1203" y="2143"/>
                  </a:cubicBezTo>
                  <a:lnTo>
                    <a:pt x="1215" y="2143"/>
                  </a:lnTo>
                  <a:cubicBezTo>
                    <a:pt x="1227" y="2143"/>
                    <a:pt x="1239" y="2143"/>
                    <a:pt x="1239" y="2132"/>
                  </a:cubicBezTo>
                  <a:lnTo>
                    <a:pt x="1263" y="2132"/>
                  </a:lnTo>
                  <a:cubicBezTo>
                    <a:pt x="1275" y="2132"/>
                    <a:pt x="1287" y="2108"/>
                    <a:pt x="1299" y="2108"/>
                  </a:cubicBezTo>
                  <a:cubicBezTo>
                    <a:pt x="1322" y="2108"/>
                    <a:pt x="1334" y="2096"/>
                    <a:pt x="1346" y="2096"/>
                  </a:cubicBezTo>
                  <a:lnTo>
                    <a:pt x="1358" y="2096"/>
                  </a:lnTo>
                  <a:cubicBezTo>
                    <a:pt x="1382" y="2096"/>
                    <a:pt x="1382" y="2084"/>
                    <a:pt x="1394" y="2084"/>
                  </a:cubicBezTo>
                  <a:lnTo>
                    <a:pt x="1406" y="2084"/>
                  </a:lnTo>
                  <a:cubicBezTo>
                    <a:pt x="1418" y="2084"/>
                    <a:pt x="1442" y="2072"/>
                    <a:pt x="1453" y="2072"/>
                  </a:cubicBezTo>
                  <a:cubicBezTo>
                    <a:pt x="1465" y="2072"/>
                    <a:pt x="1477" y="2048"/>
                    <a:pt x="1501" y="2048"/>
                  </a:cubicBezTo>
                  <a:lnTo>
                    <a:pt x="1513" y="2048"/>
                  </a:lnTo>
                  <a:cubicBezTo>
                    <a:pt x="1525" y="2048"/>
                    <a:pt x="1525" y="2036"/>
                    <a:pt x="1537" y="2036"/>
                  </a:cubicBezTo>
                  <a:lnTo>
                    <a:pt x="1561" y="2036"/>
                  </a:lnTo>
                  <a:cubicBezTo>
                    <a:pt x="1573" y="2024"/>
                    <a:pt x="1584" y="2024"/>
                    <a:pt x="1596" y="2012"/>
                  </a:cubicBezTo>
                  <a:cubicBezTo>
                    <a:pt x="1894" y="1798"/>
                    <a:pt x="2073" y="1465"/>
                    <a:pt x="2073" y="1096"/>
                  </a:cubicBezTo>
                  <a:cubicBezTo>
                    <a:pt x="2180" y="488"/>
                    <a:pt x="1692" y="0"/>
                    <a:pt x="10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31"/>
          <p:cNvGrpSpPr/>
          <p:nvPr/>
        </p:nvGrpSpPr>
        <p:grpSpPr>
          <a:xfrm>
            <a:off x="1481813" y="1560380"/>
            <a:ext cx="316169" cy="361132"/>
            <a:chOff x="1396957" y="4287365"/>
            <a:chExt cx="301861" cy="332871"/>
          </a:xfrm>
        </p:grpSpPr>
        <p:sp>
          <p:nvSpPr>
            <p:cNvPr id="233" name="Google Shape;233;p31"/>
            <p:cNvSpPr/>
            <p:nvPr/>
          </p:nvSpPr>
          <p:spPr>
            <a:xfrm>
              <a:off x="1396957" y="4287365"/>
              <a:ext cx="301861" cy="332871"/>
            </a:xfrm>
            <a:custGeom>
              <a:avLst/>
              <a:gdLst/>
              <a:ahLst/>
              <a:cxnLst/>
              <a:rect l="l" t="t" r="r" b="b"/>
              <a:pathLst>
                <a:path w="9491" h="10466" extrusionOk="0">
                  <a:moveTo>
                    <a:pt x="751" y="2417"/>
                  </a:moveTo>
                  <a:lnTo>
                    <a:pt x="930" y="2619"/>
                  </a:lnTo>
                  <a:lnTo>
                    <a:pt x="513" y="2989"/>
                  </a:lnTo>
                  <a:lnTo>
                    <a:pt x="334" y="2786"/>
                  </a:lnTo>
                  <a:lnTo>
                    <a:pt x="751" y="2417"/>
                  </a:lnTo>
                  <a:close/>
                  <a:moveTo>
                    <a:pt x="1132" y="2834"/>
                  </a:moveTo>
                  <a:lnTo>
                    <a:pt x="3394" y="5346"/>
                  </a:lnTo>
                  <a:lnTo>
                    <a:pt x="3299" y="5429"/>
                  </a:lnTo>
                  <a:lnTo>
                    <a:pt x="1037" y="2917"/>
                  </a:lnTo>
                  <a:lnTo>
                    <a:pt x="1132" y="2834"/>
                  </a:lnTo>
                  <a:close/>
                  <a:moveTo>
                    <a:pt x="811" y="3131"/>
                  </a:moveTo>
                  <a:lnTo>
                    <a:pt x="3073" y="5644"/>
                  </a:lnTo>
                  <a:lnTo>
                    <a:pt x="2989" y="5727"/>
                  </a:lnTo>
                  <a:lnTo>
                    <a:pt x="727" y="3215"/>
                  </a:lnTo>
                  <a:lnTo>
                    <a:pt x="811" y="3131"/>
                  </a:lnTo>
                  <a:close/>
                  <a:moveTo>
                    <a:pt x="3478" y="5691"/>
                  </a:moveTo>
                  <a:lnTo>
                    <a:pt x="3597" y="5989"/>
                  </a:lnTo>
                  <a:lnTo>
                    <a:pt x="3299" y="5846"/>
                  </a:lnTo>
                  <a:lnTo>
                    <a:pt x="3478" y="5691"/>
                  </a:lnTo>
                  <a:close/>
                  <a:moveTo>
                    <a:pt x="3216" y="0"/>
                  </a:moveTo>
                  <a:cubicBezTo>
                    <a:pt x="3013" y="0"/>
                    <a:pt x="2858" y="167"/>
                    <a:pt x="2858" y="357"/>
                  </a:cubicBezTo>
                  <a:lnTo>
                    <a:pt x="2858" y="4286"/>
                  </a:lnTo>
                  <a:lnTo>
                    <a:pt x="977" y="2203"/>
                  </a:lnTo>
                  <a:cubicBezTo>
                    <a:pt x="918" y="2143"/>
                    <a:pt x="846" y="2119"/>
                    <a:pt x="775" y="2096"/>
                  </a:cubicBezTo>
                  <a:cubicBezTo>
                    <a:pt x="691" y="2096"/>
                    <a:pt x="608" y="2131"/>
                    <a:pt x="549" y="2167"/>
                  </a:cubicBezTo>
                  <a:lnTo>
                    <a:pt x="132" y="2548"/>
                  </a:lnTo>
                  <a:cubicBezTo>
                    <a:pt x="13" y="2667"/>
                    <a:pt x="1" y="2858"/>
                    <a:pt x="96" y="2977"/>
                  </a:cubicBezTo>
                  <a:lnTo>
                    <a:pt x="2751" y="5917"/>
                  </a:lnTo>
                  <a:cubicBezTo>
                    <a:pt x="2775" y="5953"/>
                    <a:pt x="2811" y="5977"/>
                    <a:pt x="2858" y="6001"/>
                  </a:cubicBezTo>
                  <a:lnTo>
                    <a:pt x="2858" y="8358"/>
                  </a:lnTo>
                  <a:lnTo>
                    <a:pt x="2263" y="8358"/>
                  </a:lnTo>
                  <a:cubicBezTo>
                    <a:pt x="2168" y="8358"/>
                    <a:pt x="2108" y="8442"/>
                    <a:pt x="2108" y="8513"/>
                  </a:cubicBezTo>
                  <a:cubicBezTo>
                    <a:pt x="2108" y="8596"/>
                    <a:pt x="2180" y="8656"/>
                    <a:pt x="2263" y="8656"/>
                  </a:cubicBezTo>
                  <a:lnTo>
                    <a:pt x="6502" y="8656"/>
                  </a:lnTo>
                  <a:cubicBezTo>
                    <a:pt x="6526" y="8656"/>
                    <a:pt x="6549" y="8692"/>
                    <a:pt x="6549" y="8704"/>
                  </a:cubicBezTo>
                  <a:lnTo>
                    <a:pt x="6549" y="9013"/>
                  </a:lnTo>
                  <a:cubicBezTo>
                    <a:pt x="6549" y="9477"/>
                    <a:pt x="6752" y="9882"/>
                    <a:pt x="7097" y="10144"/>
                  </a:cubicBezTo>
                  <a:lnTo>
                    <a:pt x="1644" y="10144"/>
                  </a:lnTo>
                  <a:cubicBezTo>
                    <a:pt x="1025" y="10144"/>
                    <a:pt x="513" y="9644"/>
                    <a:pt x="513" y="9013"/>
                  </a:cubicBezTo>
                  <a:lnTo>
                    <a:pt x="513" y="8704"/>
                  </a:lnTo>
                  <a:cubicBezTo>
                    <a:pt x="513" y="8680"/>
                    <a:pt x="549" y="8656"/>
                    <a:pt x="561" y="8656"/>
                  </a:cubicBezTo>
                  <a:lnTo>
                    <a:pt x="1573" y="8656"/>
                  </a:lnTo>
                  <a:cubicBezTo>
                    <a:pt x="1668" y="8656"/>
                    <a:pt x="1727" y="8584"/>
                    <a:pt x="1727" y="8513"/>
                  </a:cubicBezTo>
                  <a:cubicBezTo>
                    <a:pt x="1727" y="8418"/>
                    <a:pt x="1644" y="8358"/>
                    <a:pt x="1573" y="8358"/>
                  </a:cubicBezTo>
                  <a:lnTo>
                    <a:pt x="561" y="8358"/>
                  </a:lnTo>
                  <a:cubicBezTo>
                    <a:pt x="370" y="8358"/>
                    <a:pt x="203" y="8525"/>
                    <a:pt x="203" y="8715"/>
                  </a:cubicBezTo>
                  <a:lnTo>
                    <a:pt x="203" y="9037"/>
                  </a:lnTo>
                  <a:cubicBezTo>
                    <a:pt x="203" y="9823"/>
                    <a:pt x="846" y="10466"/>
                    <a:pt x="1632" y="10466"/>
                  </a:cubicBezTo>
                  <a:lnTo>
                    <a:pt x="8050" y="10466"/>
                  </a:lnTo>
                  <a:cubicBezTo>
                    <a:pt x="8835" y="10466"/>
                    <a:pt x="9478" y="9823"/>
                    <a:pt x="9478" y="9037"/>
                  </a:cubicBezTo>
                  <a:lnTo>
                    <a:pt x="9478" y="4846"/>
                  </a:lnTo>
                  <a:cubicBezTo>
                    <a:pt x="9478" y="4763"/>
                    <a:pt x="9407" y="4703"/>
                    <a:pt x="9324" y="4703"/>
                  </a:cubicBezTo>
                  <a:cubicBezTo>
                    <a:pt x="9240" y="4703"/>
                    <a:pt x="9181" y="4774"/>
                    <a:pt x="9181" y="4846"/>
                  </a:cubicBezTo>
                  <a:lnTo>
                    <a:pt x="9181" y="9037"/>
                  </a:lnTo>
                  <a:cubicBezTo>
                    <a:pt x="9181" y="9656"/>
                    <a:pt x="8669" y="10168"/>
                    <a:pt x="8050" y="10168"/>
                  </a:cubicBezTo>
                  <a:lnTo>
                    <a:pt x="7978" y="10168"/>
                  </a:lnTo>
                  <a:cubicBezTo>
                    <a:pt x="7347" y="10168"/>
                    <a:pt x="6847" y="9656"/>
                    <a:pt x="6847" y="9037"/>
                  </a:cubicBezTo>
                  <a:lnTo>
                    <a:pt x="6847" y="8715"/>
                  </a:lnTo>
                  <a:cubicBezTo>
                    <a:pt x="6847" y="8525"/>
                    <a:pt x="6680" y="8358"/>
                    <a:pt x="6490" y="8358"/>
                  </a:cubicBezTo>
                  <a:lnTo>
                    <a:pt x="3156" y="8358"/>
                  </a:lnTo>
                  <a:lnTo>
                    <a:pt x="3156" y="6096"/>
                  </a:lnTo>
                  <a:lnTo>
                    <a:pt x="3585" y="6322"/>
                  </a:lnTo>
                  <a:cubicBezTo>
                    <a:pt x="3609" y="6334"/>
                    <a:pt x="3656" y="6358"/>
                    <a:pt x="3692" y="6358"/>
                  </a:cubicBezTo>
                  <a:cubicBezTo>
                    <a:pt x="3751" y="6358"/>
                    <a:pt x="3811" y="6334"/>
                    <a:pt x="3847" y="6298"/>
                  </a:cubicBezTo>
                  <a:cubicBezTo>
                    <a:pt x="3930" y="6215"/>
                    <a:pt x="3954" y="6120"/>
                    <a:pt x="3906" y="6025"/>
                  </a:cubicBezTo>
                  <a:lnTo>
                    <a:pt x="3668" y="5394"/>
                  </a:lnTo>
                  <a:lnTo>
                    <a:pt x="3668" y="5358"/>
                  </a:lnTo>
                  <a:cubicBezTo>
                    <a:pt x="3668" y="5286"/>
                    <a:pt x="3644" y="5191"/>
                    <a:pt x="3597" y="5132"/>
                  </a:cubicBezTo>
                  <a:lnTo>
                    <a:pt x="3132" y="4608"/>
                  </a:lnTo>
                  <a:lnTo>
                    <a:pt x="3132" y="345"/>
                  </a:lnTo>
                  <a:cubicBezTo>
                    <a:pt x="3132" y="310"/>
                    <a:pt x="3168" y="298"/>
                    <a:pt x="3180" y="298"/>
                  </a:cubicBezTo>
                  <a:lnTo>
                    <a:pt x="9109" y="298"/>
                  </a:lnTo>
                  <a:cubicBezTo>
                    <a:pt x="9133" y="298"/>
                    <a:pt x="9145" y="333"/>
                    <a:pt x="9145" y="345"/>
                  </a:cubicBezTo>
                  <a:lnTo>
                    <a:pt x="9145" y="2346"/>
                  </a:lnTo>
                  <a:cubicBezTo>
                    <a:pt x="9145" y="2441"/>
                    <a:pt x="9228" y="2500"/>
                    <a:pt x="9300" y="2500"/>
                  </a:cubicBezTo>
                  <a:cubicBezTo>
                    <a:pt x="9383" y="2500"/>
                    <a:pt x="9443" y="2429"/>
                    <a:pt x="9443" y="2346"/>
                  </a:cubicBezTo>
                  <a:lnTo>
                    <a:pt x="9443" y="345"/>
                  </a:lnTo>
                  <a:cubicBezTo>
                    <a:pt x="9490" y="167"/>
                    <a:pt x="9324" y="0"/>
                    <a:pt x="91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1"/>
            <p:cNvSpPr/>
            <p:nvPr/>
          </p:nvSpPr>
          <p:spPr>
            <a:xfrm>
              <a:off x="1689309" y="4378614"/>
              <a:ext cx="9510" cy="46976"/>
            </a:xfrm>
            <a:custGeom>
              <a:avLst/>
              <a:gdLst/>
              <a:ahLst/>
              <a:cxnLst/>
              <a:rect l="l" t="t" r="r" b="b"/>
              <a:pathLst>
                <a:path w="299" h="1477" extrusionOk="0">
                  <a:moveTo>
                    <a:pt x="155" y="0"/>
                  </a:moveTo>
                  <a:cubicBezTo>
                    <a:pt x="60" y="0"/>
                    <a:pt x="1" y="84"/>
                    <a:pt x="1" y="155"/>
                  </a:cubicBezTo>
                  <a:lnTo>
                    <a:pt x="1" y="1334"/>
                  </a:lnTo>
                  <a:cubicBezTo>
                    <a:pt x="1" y="1417"/>
                    <a:pt x="72" y="1477"/>
                    <a:pt x="155" y="1477"/>
                  </a:cubicBezTo>
                  <a:cubicBezTo>
                    <a:pt x="239" y="1477"/>
                    <a:pt x="298" y="1405"/>
                    <a:pt x="298" y="1334"/>
                  </a:cubicBezTo>
                  <a:lnTo>
                    <a:pt x="298" y="155"/>
                  </a:lnTo>
                  <a:cubicBezTo>
                    <a:pt x="298" y="84"/>
                    <a:pt x="239" y="0"/>
                    <a:pt x="1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1"/>
            <p:cNvSpPr/>
            <p:nvPr/>
          </p:nvSpPr>
          <p:spPr>
            <a:xfrm>
              <a:off x="1520424" y="4385420"/>
              <a:ext cx="33363" cy="32982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4" y="298"/>
                  </a:moveTo>
                  <a:cubicBezTo>
                    <a:pt x="643" y="298"/>
                    <a:pt x="739" y="406"/>
                    <a:pt x="739" y="525"/>
                  </a:cubicBezTo>
                  <a:cubicBezTo>
                    <a:pt x="739" y="644"/>
                    <a:pt x="643" y="739"/>
                    <a:pt x="524" y="739"/>
                  </a:cubicBezTo>
                  <a:cubicBezTo>
                    <a:pt x="405" y="739"/>
                    <a:pt x="298" y="644"/>
                    <a:pt x="298" y="525"/>
                  </a:cubicBezTo>
                  <a:cubicBezTo>
                    <a:pt x="298" y="406"/>
                    <a:pt x="405" y="298"/>
                    <a:pt x="524" y="298"/>
                  </a:cubicBezTo>
                  <a:close/>
                  <a:moveTo>
                    <a:pt x="524" y="1"/>
                  </a:moveTo>
                  <a:cubicBezTo>
                    <a:pt x="238" y="1"/>
                    <a:pt x="0" y="239"/>
                    <a:pt x="0" y="525"/>
                  </a:cubicBezTo>
                  <a:cubicBezTo>
                    <a:pt x="0" y="798"/>
                    <a:pt x="238" y="1037"/>
                    <a:pt x="524" y="1037"/>
                  </a:cubicBezTo>
                  <a:cubicBezTo>
                    <a:pt x="798" y="1037"/>
                    <a:pt x="1036" y="798"/>
                    <a:pt x="1036" y="525"/>
                  </a:cubicBezTo>
                  <a:cubicBezTo>
                    <a:pt x="1048" y="239"/>
                    <a:pt x="822" y="1"/>
                    <a:pt x="5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1"/>
            <p:cNvSpPr/>
            <p:nvPr/>
          </p:nvSpPr>
          <p:spPr>
            <a:xfrm>
              <a:off x="1563202" y="4398683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0"/>
                  </a:moveTo>
                  <a:cubicBezTo>
                    <a:pt x="84" y="0"/>
                    <a:pt x="25" y="72"/>
                    <a:pt x="25" y="143"/>
                  </a:cubicBezTo>
                  <a:cubicBezTo>
                    <a:pt x="1" y="227"/>
                    <a:pt x="84" y="298"/>
                    <a:pt x="167" y="298"/>
                  </a:cubicBezTo>
                  <a:lnTo>
                    <a:pt x="929" y="298"/>
                  </a:lnTo>
                  <a:cubicBezTo>
                    <a:pt x="1025" y="298"/>
                    <a:pt x="1084" y="227"/>
                    <a:pt x="1084" y="143"/>
                  </a:cubicBezTo>
                  <a:cubicBezTo>
                    <a:pt x="1084" y="60"/>
                    <a:pt x="1001" y="0"/>
                    <a:pt x="9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1"/>
            <p:cNvSpPr/>
            <p:nvPr/>
          </p:nvSpPr>
          <p:spPr>
            <a:xfrm>
              <a:off x="1563965" y="4410037"/>
              <a:ext cx="92807" cy="9510"/>
            </a:xfrm>
            <a:custGeom>
              <a:avLst/>
              <a:gdLst/>
              <a:ahLst/>
              <a:cxnLst/>
              <a:rect l="l" t="t" r="r" b="b"/>
              <a:pathLst>
                <a:path w="2918" h="299" extrusionOk="0">
                  <a:moveTo>
                    <a:pt x="143" y="1"/>
                  </a:moveTo>
                  <a:cubicBezTo>
                    <a:pt x="60" y="1"/>
                    <a:pt x="1" y="72"/>
                    <a:pt x="1" y="144"/>
                  </a:cubicBezTo>
                  <a:cubicBezTo>
                    <a:pt x="1" y="239"/>
                    <a:pt x="72" y="298"/>
                    <a:pt x="143" y="298"/>
                  </a:cubicBezTo>
                  <a:lnTo>
                    <a:pt x="2763" y="298"/>
                  </a:lnTo>
                  <a:cubicBezTo>
                    <a:pt x="2858" y="298"/>
                    <a:pt x="2918" y="227"/>
                    <a:pt x="2918" y="144"/>
                  </a:cubicBezTo>
                  <a:cubicBezTo>
                    <a:pt x="2918" y="72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1"/>
            <p:cNvSpPr/>
            <p:nvPr/>
          </p:nvSpPr>
          <p:spPr>
            <a:xfrm>
              <a:off x="1563202" y="4385039"/>
              <a:ext cx="10273" cy="9510"/>
            </a:xfrm>
            <a:custGeom>
              <a:avLst/>
              <a:gdLst/>
              <a:ahLst/>
              <a:cxnLst/>
              <a:rect l="l" t="t" r="r" b="b"/>
              <a:pathLst>
                <a:path w="323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44"/>
                  </a:cubicBezTo>
                  <a:cubicBezTo>
                    <a:pt x="1" y="215"/>
                    <a:pt x="84" y="299"/>
                    <a:pt x="167" y="299"/>
                  </a:cubicBezTo>
                  <a:cubicBezTo>
                    <a:pt x="263" y="299"/>
                    <a:pt x="322" y="215"/>
                    <a:pt x="322" y="144"/>
                  </a:cubicBezTo>
                  <a:cubicBezTo>
                    <a:pt x="322" y="60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1"/>
            <p:cNvSpPr/>
            <p:nvPr/>
          </p:nvSpPr>
          <p:spPr>
            <a:xfrm>
              <a:off x="1520424" y="4436944"/>
              <a:ext cx="33363" cy="33332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4" y="298"/>
                  </a:moveTo>
                  <a:cubicBezTo>
                    <a:pt x="643" y="298"/>
                    <a:pt x="739" y="405"/>
                    <a:pt x="739" y="524"/>
                  </a:cubicBezTo>
                  <a:cubicBezTo>
                    <a:pt x="739" y="655"/>
                    <a:pt x="643" y="750"/>
                    <a:pt x="524" y="750"/>
                  </a:cubicBezTo>
                  <a:cubicBezTo>
                    <a:pt x="405" y="750"/>
                    <a:pt x="298" y="643"/>
                    <a:pt x="298" y="524"/>
                  </a:cubicBezTo>
                  <a:cubicBezTo>
                    <a:pt x="298" y="405"/>
                    <a:pt x="405" y="298"/>
                    <a:pt x="524" y="298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810"/>
                    <a:pt x="238" y="1048"/>
                    <a:pt x="524" y="1048"/>
                  </a:cubicBezTo>
                  <a:cubicBezTo>
                    <a:pt x="798" y="1048"/>
                    <a:pt x="1036" y="810"/>
                    <a:pt x="1036" y="524"/>
                  </a:cubicBezTo>
                  <a:cubicBezTo>
                    <a:pt x="1048" y="238"/>
                    <a:pt x="822" y="0"/>
                    <a:pt x="5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1"/>
            <p:cNvSpPr/>
            <p:nvPr/>
          </p:nvSpPr>
          <p:spPr>
            <a:xfrm>
              <a:off x="1563202" y="4450175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56"/>
                  </a:cubicBezTo>
                  <a:cubicBezTo>
                    <a:pt x="1" y="239"/>
                    <a:pt x="84" y="298"/>
                    <a:pt x="167" y="298"/>
                  </a:cubicBezTo>
                  <a:lnTo>
                    <a:pt x="929" y="298"/>
                  </a:lnTo>
                  <a:cubicBezTo>
                    <a:pt x="1025" y="298"/>
                    <a:pt x="1084" y="227"/>
                    <a:pt x="1084" y="156"/>
                  </a:cubicBezTo>
                  <a:cubicBezTo>
                    <a:pt x="1084" y="60"/>
                    <a:pt x="1001" y="1"/>
                    <a:pt x="9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1"/>
            <p:cNvSpPr/>
            <p:nvPr/>
          </p:nvSpPr>
          <p:spPr>
            <a:xfrm>
              <a:off x="1563965" y="4461530"/>
              <a:ext cx="92807" cy="9510"/>
            </a:xfrm>
            <a:custGeom>
              <a:avLst/>
              <a:gdLst/>
              <a:ahLst/>
              <a:cxnLst/>
              <a:rect l="l" t="t" r="r" b="b"/>
              <a:pathLst>
                <a:path w="2918" h="299" extrusionOk="0">
                  <a:moveTo>
                    <a:pt x="143" y="1"/>
                  </a:moveTo>
                  <a:cubicBezTo>
                    <a:pt x="60" y="1"/>
                    <a:pt x="1" y="72"/>
                    <a:pt x="1" y="156"/>
                  </a:cubicBezTo>
                  <a:cubicBezTo>
                    <a:pt x="1" y="239"/>
                    <a:pt x="72" y="299"/>
                    <a:pt x="143" y="299"/>
                  </a:cubicBezTo>
                  <a:lnTo>
                    <a:pt x="2763" y="299"/>
                  </a:lnTo>
                  <a:cubicBezTo>
                    <a:pt x="2858" y="299"/>
                    <a:pt x="2918" y="227"/>
                    <a:pt x="2918" y="156"/>
                  </a:cubicBezTo>
                  <a:cubicBezTo>
                    <a:pt x="2918" y="72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1"/>
            <p:cNvSpPr/>
            <p:nvPr/>
          </p:nvSpPr>
          <p:spPr>
            <a:xfrm>
              <a:off x="1563202" y="4436563"/>
              <a:ext cx="10273" cy="9478"/>
            </a:xfrm>
            <a:custGeom>
              <a:avLst/>
              <a:gdLst/>
              <a:ahLst/>
              <a:cxnLst/>
              <a:rect l="l" t="t" r="r" b="b"/>
              <a:pathLst>
                <a:path w="323" h="298" extrusionOk="0">
                  <a:moveTo>
                    <a:pt x="167" y="0"/>
                  </a:moveTo>
                  <a:cubicBezTo>
                    <a:pt x="84" y="0"/>
                    <a:pt x="25" y="72"/>
                    <a:pt x="25" y="143"/>
                  </a:cubicBezTo>
                  <a:cubicBezTo>
                    <a:pt x="1" y="226"/>
                    <a:pt x="84" y="298"/>
                    <a:pt x="167" y="298"/>
                  </a:cubicBezTo>
                  <a:cubicBezTo>
                    <a:pt x="263" y="298"/>
                    <a:pt x="322" y="226"/>
                    <a:pt x="322" y="143"/>
                  </a:cubicBezTo>
                  <a:cubicBezTo>
                    <a:pt x="322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1"/>
            <p:cNvSpPr/>
            <p:nvPr/>
          </p:nvSpPr>
          <p:spPr>
            <a:xfrm>
              <a:off x="1520424" y="4488437"/>
              <a:ext cx="33363" cy="33332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4" y="298"/>
                  </a:moveTo>
                  <a:cubicBezTo>
                    <a:pt x="643" y="298"/>
                    <a:pt x="739" y="405"/>
                    <a:pt x="739" y="524"/>
                  </a:cubicBezTo>
                  <a:cubicBezTo>
                    <a:pt x="739" y="643"/>
                    <a:pt x="643" y="750"/>
                    <a:pt x="524" y="750"/>
                  </a:cubicBezTo>
                  <a:cubicBezTo>
                    <a:pt x="405" y="750"/>
                    <a:pt x="298" y="643"/>
                    <a:pt x="298" y="524"/>
                  </a:cubicBezTo>
                  <a:cubicBezTo>
                    <a:pt x="298" y="405"/>
                    <a:pt x="405" y="298"/>
                    <a:pt x="524" y="298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810"/>
                    <a:pt x="238" y="1048"/>
                    <a:pt x="524" y="1048"/>
                  </a:cubicBezTo>
                  <a:cubicBezTo>
                    <a:pt x="798" y="1048"/>
                    <a:pt x="1036" y="810"/>
                    <a:pt x="1036" y="524"/>
                  </a:cubicBezTo>
                  <a:cubicBezTo>
                    <a:pt x="1048" y="238"/>
                    <a:pt x="822" y="0"/>
                    <a:pt x="5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1"/>
            <p:cNvSpPr/>
            <p:nvPr/>
          </p:nvSpPr>
          <p:spPr>
            <a:xfrm>
              <a:off x="1563202" y="4501667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1"/>
                  </a:moveTo>
                  <a:cubicBezTo>
                    <a:pt x="84" y="1"/>
                    <a:pt x="25" y="84"/>
                    <a:pt x="25" y="156"/>
                  </a:cubicBezTo>
                  <a:cubicBezTo>
                    <a:pt x="1" y="239"/>
                    <a:pt x="84" y="299"/>
                    <a:pt x="167" y="299"/>
                  </a:cubicBezTo>
                  <a:lnTo>
                    <a:pt x="929" y="299"/>
                  </a:lnTo>
                  <a:cubicBezTo>
                    <a:pt x="1025" y="299"/>
                    <a:pt x="1084" y="227"/>
                    <a:pt x="1084" y="156"/>
                  </a:cubicBezTo>
                  <a:cubicBezTo>
                    <a:pt x="1084" y="61"/>
                    <a:pt x="1001" y="1"/>
                    <a:pt x="9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1"/>
            <p:cNvSpPr/>
            <p:nvPr/>
          </p:nvSpPr>
          <p:spPr>
            <a:xfrm>
              <a:off x="1563202" y="4513785"/>
              <a:ext cx="93570" cy="9510"/>
            </a:xfrm>
            <a:custGeom>
              <a:avLst/>
              <a:gdLst/>
              <a:ahLst/>
              <a:cxnLst/>
              <a:rect l="l" t="t" r="r" b="b"/>
              <a:pathLst>
                <a:path w="2942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44"/>
                  </a:cubicBezTo>
                  <a:cubicBezTo>
                    <a:pt x="1" y="215"/>
                    <a:pt x="84" y="299"/>
                    <a:pt x="167" y="299"/>
                  </a:cubicBezTo>
                  <a:lnTo>
                    <a:pt x="2787" y="299"/>
                  </a:lnTo>
                  <a:cubicBezTo>
                    <a:pt x="2882" y="299"/>
                    <a:pt x="2942" y="215"/>
                    <a:pt x="2942" y="144"/>
                  </a:cubicBezTo>
                  <a:cubicBezTo>
                    <a:pt x="2942" y="61"/>
                    <a:pt x="2870" y="1"/>
                    <a:pt x="27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1"/>
            <p:cNvSpPr/>
            <p:nvPr/>
          </p:nvSpPr>
          <p:spPr>
            <a:xfrm>
              <a:off x="1563202" y="4488055"/>
              <a:ext cx="10273" cy="9478"/>
            </a:xfrm>
            <a:custGeom>
              <a:avLst/>
              <a:gdLst/>
              <a:ahLst/>
              <a:cxnLst/>
              <a:rect l="l" t="t" r="r" b="b"/>
              <a:pathLst>
                <a:path w="323" h="298" extrusionOk="0">
                  <a:moveTo>
                    <a:pt x="167" y="0"/>
                  </a:moveTo>
                  <a:cubicBezTo>
                    <a:pt x="84" y="0"/>
                    <a:pt x="25" y="72"/>
                    <a:pt x="25" y="155"/>
                  </a:cubicBezTo>
                  <a:cubicBezTo>
                    <a:pt x="1" y="227"/>
                    <a:pt x="84" y="298"/>
                    <a:pt x="167" y="298"/>
                  </a:cubicBezTo>
                  <a:cubicBezTo>
                    <a:pt x="263" y="298"/>
                    <a:pt x="322" y="227"/>
                    <a:pt x="322" y="155"/>
                  </a:cubicBezTo>
                  <a:cubicBezTo>
                    <a:pt x="322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1"/>
            <p:cNvSpPr/>
            <p:nvPr/>
          </p:nvSpPr>
          <p:spPr>
            <a:xfrm>
              <a:off x="1522682" y="4318025"/>
              <a:ext cx="141659" cy="37912"/>
            </a:xfrm>
            <a:custGeom>
              <a:avLst/>
              <a:gdLst/>
              <a:ahLst/>
              <a:cxnLst/>
              <a:rect l="l" t="t" r="r" b="b"/>
              <a:pathLst>
                <a:path w="4454" h="1192" extrusionOk="0">
                  <a:moveTo>
                    <a:pt x="4144" y="322"/>
                  </a:moveTo>
                  <a:lnTo>
                    <a:pt x="4144" y="893"/>
                  </a:lnTo>
                  <a:lnTo>
                    <a:pt x="298" y="893"/>
                  </a:lnTo>
                  <a:lnTo>
                    <a:pt x="298" y="322"/>
                  </a:lnTo>
                  <a:close/>
                  <a:moveTo>
                    <a:pt x="156" y="0"/>
                  </a:moveTo>
                  <a:cubicBezTo>
                    <a:pt x="60" y="0"/>
                    <a:pt x="1" y="84"/>
                    <a:pt x="1" y="155"/>
                  </a:cubicBezTo>
                  <a:lnTo>
                    <a:pt x="1" y="1048"/>
                  </a:lnTo>
                  <a:cubicBezTo>
                    <a:pt x="1" y="1132"/>
                    <a:pt x="72" y="1191"/>
                    <a:pt x="156" y="1191"/>
                  </a:cubicBezTo>
                  <a:lnTo>
                    <a:pt x="4299" y="1191"/>
                  </a:lnTo>
                  <a:cubicBezTo>
                    <a:pt x="4382" y="1191"/>
                    <a:pt x="4454" y="1132"/>
                    <a:pt x="4454" y="1048"/>
                  </a:cubicBezTo>
                  <a:lnTo>
                    <a:pt x="4454" y="155"/>
                  </a:lnTo>
                  <a:cubicBezTo>
                    <a:pt x="4454" y="60"/>
                    <a:pt x="4382" y="0"/>
                    <a:pt x="42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8" name="Google Shape;248;p31"/>
          <p:cNvSpPr txBox="1"/>
          <p:nvPr/>
        </p:nvSpPr>
        <p:spPr>
          <a:xfrm>
            <a:off x="6344325" y="2280150"/>
            <a:ext cx="2401500" cy="23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-Phylogenetic trees generated for subjects 15, 4, 10, 11, 3, 1, and 6 through Phylogeney.fr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9" name="Google Shape;24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7938" y="1560388"/>
            <a:ext cx="361125" cy="3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2"/>
          <p:cNvSpPr txBox="1">
            <a:spLocks noGrp="1"/>
          </p:cNvSpPr>
          <p:nvPr>
            <p:ph type="title"/>
          </p:nvPr>
        </p:nvSpPr>
        <p:spPr>
          <a:xfrm>
            <a:off x="252825" y="281825"/>
            <a:ext cx="78210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Outline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5" name="Google Shape;255;p32"/>
          <p:cNvSpPr txBox="1">
            <a:spLocks noGrp="1"/>
          </p:cNvSpPr>
          <p:nvPr>
            <p:ph type="body" idx="1"/>
          </p:nvPr>
        </p:nvSpPr>
        <p:spPr>
          <a:xfrm>
            <a:off x="252825" y="689525"/>
            <a:ext cx="8824500" cy="39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Categorized as Moderate and Not Rapid Progressor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Research Question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Moved to Rapid Progressor Group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Diversity and Divergence Between Progressor Group Changes</a:t>
            </a:r>
            <a:endParaRPr sz="19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Does Not Significantly Impact Diversity or Divergence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Subject 7 Differs from Moderate Progressor Trees and Resembles Rapid Progressors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Expanding Research on Markham et al. Data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900"/>
              <a:buFont typeface="Lato"/>
              <a:buChar char="●"/>
            </a:pPr>
            <a:r>
              <a:rPr lang="en" sz="1900" b="1">
                <a:solidFill>
                  <a:srgbClr val="CCCCCC"/>
                </a:solidFill>
                <a:latin typeface="Lato"/>
                <a:ea typeface="Lato"/>
                <a:cs typeface="Lato"/>
                <a:sym typeface="Lato"/>
              </a:rPr>
              <a:t>Summary</a:t>
            </a:r>
            <a:endParaRPr sz="1900" b="1">
              <a:solidFill>
                <a:srgbClr val="CCCCC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>
            <a:spLocks noGrp="1"/>
          </p:cNvSpPr>
          <p:nvPr>
            <p:ph type="body" idx="1"/>
          </p:nvPr>
        </p:nvSpPr>
        <p:spPr>
          <a:xfrm>
            <a:off x="232525" y="1430425"/>
            <a:ext cx="3653100" cy="41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Rapid progressor mean slope: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2.4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Moderate progressor mean slope: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1.47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Lato"/>
              <a:buChar char="●"/>
            </a:pPr>
            <a:r>
              <a:rPr lang="en" sz="20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Nonprogressor:</a:t>
            </a:r>
            <a:r>
              <a:rPr lang="en" sz="2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remains the same</a:t>
            </a:r>
            <a:endParaRPr sz="20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1" name="Google Shape;261;p33"/>
          <p:cNvSpPr/>
          <p:nvPr/>
        </p:nvSpPr>
        <p:spPr>
          <a:xfrm>
            <a:off x="-205375" y="264950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2" name="Google Shape;26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0650" y="1237686"/>
            <a:ext cx="4893300" cy="35894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>
            <a:spLocks noGrp="1"/>
          </p:cNvSpPr>
          <p:nvPr>
            <p:ph type="title"/>
          </p:nvPr>
        </p:nvSpPr>
        <p:spPr>
          <a:xfrm>
            <a:off x="0" y="376400"/>
            <a:ext cx="7863000" cy="73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Diversity Between Progressor Groups Changes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366" y="1423152"/>
            <a:ext cx="2967308" cy="358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7375" y="1423161"/>
            <a:ext cx="4893300" cy="358947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4"/>
          <p:cNvSpPr/>
          <p:nvPr/>
        </p:nvSpPr>
        <p:spPr>
          <a:xfrm>
            <a:off x="-205375" y="264425"/>
            <a:ext cx="8631000" cy="9564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4"/>
          <p:cNvSpPr txBox="1">
            <a:spLocks noGrp="1"/>
          </p:cNvSpPr>
          <p:nvPr>
            <p:ph type="title"/>
          </p:nvPr>
        </p:nvSpPr>
        <p:spPr>
          <a:xfrm>
            <a:off x="76675" y="769900"/>
            <a:ext cx="7821000" cy="3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latin typeface="Lato"/>
                <a:ea typeface="Lato"/>
                <a:cs typeface="Lato"/>
                <a:sym typeface="Lato"/>
              </a:rPr>
              <a:t>Diversity Between Progressor Groups Changes</a:t>
            </a:r>
            <a:endParaRPr sz="32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rmal Disease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3E2F4"/>
      </a:accent1>
      <a:accent2>
        <a:srgbClr val="8FE3B8"/>
      </a:accent2>
      <a:accent3>
        <a:srgbClr val="8BD9D4"/>
      </a:accent3>
      <a:accent4>
        <a:srgbClr val="E7FBB0"/>
      </a:accent4>
      <a:accent5>
        <a:srgbClr val="E1EDBD"/>
      </a:accent5>
      <a:accent6>
        <a:srgbClr val="B6D7A8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1161</Words>
  <Application>Microsoft Macintosh PowerPoint</Application>
  <PresentationFormat>On-screen Show (16:9)</PresentationFormat>
  <Paragraphs>149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Open Sans</vt:lpstr>
      <vt:lpstr>Arial</vt:lpstr>
      <vt:lpstr>Verdana</vt:lpstr>
      <vt:lpstr>Lato</vt:lpstr>
      <vt:lpstr>Merriweather</vt:lpstr>
      <vt:lpstr>Formal Disease by Slidesgo</vt:lpstr>
      <vt:lpstr>Subject 7 Rapid Progressor Classification Does Not Change Data Interpretation  </vt:lpstr>
      <vt:lpstr>Outline</vt:lpstr>
      <vt:lpstr>Subject 7 Categorized as Moderate and Not Rapid Progressor</vt:lpstr>
      <vt:lpstr>Subject 7 Categorized as Moderate and Not Rapid Progressor</vt:lpstr>
      <vt:lpstr>Research Question</vt:lpstr>
      <vt:lpstr>Weighted Mean</vt:lpstr>
      <vt:lpstr>Outline</vt:lpstr>
      <vt:lpstr>Diversity Between Progressor Groups Changes</vt:lpstr>
      <vt:lpstr>Diversity Between Progressor Groups Changes </vt:lpstr>
      <vt:lpstr>Divergence Between Progressor Groups Changes</vt:lpstr>
      <vt:lpstr>Divergence Between Progressor Groups Changes</vt:lpstr>
      <vt:lpstr>Subject 7 Changed Diversity and Divergence Slopes </vt:lpstr>
      <vt:lpstr>Outline</vt:lpstr>
      <vt:lpstr>Subject 7 Closely Resembles Subject 15</vt:lpstr>
      <vt:lpstr>Subjects 3 and 4 Present Similar Trees</vt:lpstr>
      <vt:lpstr>Subject 7 Differs from Moderate Progressor Phylogenetic Trees</vt:lpstr>
      <vt:lpstr>Subject 7 Tree Closely Resembles Rapid Progressor Trees</vt:lpstr>
      <vt:lpstr>Outline</vt:lpstr>
      <vt:lpstr>Expanding Research on Markham et. al Data</vt:lpstr>
      <vt:lpstr>Summary</vt:lpstr>
      <vt:lpstr>References</vt:lpstr>
      <vt:lpstr>PowerPoint Presentation</vt:lpstr>
      <vt:lpstr>Subject 1 does not resemble other trees</vt:lpstr>
      <vt:lpstr>Subjects 10 and 11 Present Similar Trees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 7 Rapid Progressor Classification Does Not Change Data Interpretation  </dc:title>
  <cp:lastModifiedBy>Annika Dinulos</cp:lastModifiedBy>
  <cp:revision>1</cp:revision>
  <dcterms:modified xsi:type="dcterms:W3CDTF">2020-02-27T07:04:13Z</dcterms:modified>
</cp:coreProperties>
</file>