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9945688" cy="6858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568122-FB6B-4644-BFB8-13CE2F43C184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964FF5DF-052B-4931-8326-78ED6D75F7F2}">
      <dgm:prSet phldrT="[Text]" custT="1"/>
      <dgm:spPr/>
      <dgm:t>
        <a:bodyPr/>
        <a:lstStyle/>
        <a:p>
          <a:r>
            <a:rPr lang="id-ID" sz="2400" dirty="0" smtClean="0"/>
            <a:t>RESEPTOR</a:t>
          </a:r>
          <a:endParaRPr lang="id-ID" sz="2400" dirty="0"/>
        </a:p>
      </dgm:t>
    </dgm:pt>
    <dgm:pt modelId="{03171C76-DFDC-4AF0-9635-6D3660051A6B}" type="parTrans" cxnId="{C88A66CF-67CF-43EF-BE45-F458B741CC6E}">
      <dgm:prSet/>
      <dgm:spPr/>
      <dgm:t>
        <a:bodyPr/>
        <a:lstStyle/>
        <a:p>
          <a:endParaRPr lang="id-ID"/>
        </a:p>
      </dgm:t>
    </dgm:pt>
    <dgm:pt modelId="{26BA4295-D1CF-48B0-B8DC-4480E0F5C078}" type="sibTrans" cxnId="{C88A66CF-67CF-43EF-BE45-F458B741CC6E}">
      <dgm:prSet/>
      <dgm:spPr/>
      <dgm:t>
        <a:bodyPr/>
        <a:lstStyle/>
        <a:p>
          <a:endParaRPr lang="id-ID"/>
        </a:p>
      </dgm:t>
    </dgm:pt>
    <dgm:pt modelId="{372B29A0-0BDC-45B6-9D62-87C106C13027}">
      <dgm:prSet phldrT="[Text]" custT="1"/>
      <dgm:spPr/>
      <dgm:t>
        <a:bodyPr/>
        <a:lstStyle/>
        <a:p>
          <a:r>
            <a:rPr lang="id-ID" sz="2400" dirty="0" smtClean="0"/>
            <a:t>afferen</a:t>
          </a:r>
          <a:endParaRPr lang="id-ID" sz="2400" dirty="0"/>
        </a:p>
      </dgm:t>
    </dgm:pt>
    <dgm:pt modelId="{6816DD85-78DB-4F34-BC7D-EAC215AFF793}" type="parTrans" cxnId="{584C3AA9-C78A-4847-856D-6AA731AAA7F2}">
      <dgm:prSet/>
      <dgm:spPr/>
      <dgm:t>
        <a:bodyPr/>
        <a:lstStyle/>
        <a:p>
          <a:endParaRPr lang="id-ID"/>
        </a:p>
      </dgm:t>
    </dgm:pt>
    <dgm:pt modelId="{7C0281A8-10B5-4B18-9304-478F65DEE36F}" type="sibTrans" cxnId="{584C3AA9-C78A-4847-856D-6AA731AAA7F2}">
      <dgm:prSet/>
      <dgm:spPr/>
      <dgm:t>
        <a:bodyPr/>
        <a:lstStyle/>
        <a:p>
          <a:endParaRPr lang="id-ID"/>
        </a:p>
      </dgm:t>
    </dgm:pt>
    <dgm:pt modelId="{F60D5333-62B6-4F1E-9B38-0C1CC6363648}">
      <dgm:prSet phldrT="[Text]" custT="1"/>
      <dgm:spPr/>
      <dgm:t>
        <a:bodyPr/>
        <a:lstStyle/>
        <a:p>
          <a:r>
            <a:rPr lang="id-ID" sz="2800" dirty="0" smtClean="0"/>
            <a:t>SSP</a:t>
          </a:r>
          <a:endParaRPr lang="id-ID" sz="2800" dirty="0"/>
        </a:p>
      </dgm:t>
    </dgm:pt>
    <dgm:pt modelId="{6BD593F0-0A8F-42BE-81F0-DF2E3291A5EB}" type="parTrans" cxnId="{D03A8A8D-16F6-4030-9741-48AB06A405F6}">
      <dgm:prSet/>
      <dgm:spPr/>
      <dgm:t>
        <a:bodyPr/>
        <a:lstStyle/>
        <a:p>
          <a:endParaRPr lang="id-ID"/>
        </a:p>
      </dgm:t>
    </dgm:pt>
    <dgm:pt modelId="{8C834AB3-B3FD-4883-BAD4-1E946A352BFD}" type="sibTrans" cxnId="{D03A8A8D-16F6-4030-9741-48AB06A405F6}">
      <dgm:prSet/>
      <dgm:spPr/>
      <dgm:t>
        <a:bodyPr/>
        <a:lstStyle/>
        <a:p>
          <a:endParaRPr lang="id-ID"/>
        </a:p>
      </dgm:t>
    </dgm:pt>
    <dgm:pt modelId="{47FDCEA4-53FA-4116-B320-62D52AA0948F}" type="pres">
      <dgm:prSet presAssocID="{99568122-FB6B-4644-BFB8-13CE2F43C184}" presName="Name0" presStyleCnt="0">
        <dgm:presLayoutVars>
          <dgm:dir/>
          <dgm:animLvl val="lvl"/>
          <dgm:resizeHandles val="exact"/>
        </dgm:presLayoutVars>
      </dgm:prSet>
      <dgm:spPr/>
    </dgm:pt>
    <dgm:pt modelId="{2868DD8E-AD70-4028-8863-2D453076AF5D}" type="pres">
      <dgm:prSet presAssocID="{964FF5DF-052B-4931-8326-78ED6D75F7F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A5AD454-DCEC-418A-A210-AB1B8A7FDD59}" type="pres">
      <dgm:prSet presAssocID="{26BA4295-D1CF-48B0-B8DC-4480E0F5C078}" presName="parTxOnlySpace" presStyleCnt="0"/>
      <dgm:spPr/>
    </dgm:pt>
    <dgm:pt modelId="{6FA47A39-BCB7-4C0D-82F3-ABF5A0137056}" type="pres">
      <dgm:prSet presAssocID="{372B29A0-0BDC-45B6-9D62-87C106C1302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54ADE73-B7F9-42B3-82B8-3CA89280EF38}" type="pres">
      <dgm:prSet presAssocID="{7C0281A8-10B5-4B18-9304-478F65DEE36F}" presName="parTxOnlySpace" presStyleCnt="0"/>
      <dgm:spPr/>
    </dgm:pt>
    <dgm:pt modelId="{1E60B1A7-CDC0-40AB-8361-86F369140053}" type="pres">
      <dgm:prSet presAssocID="{F60D5333-62B6-4F1E-9B38-0C1CC636364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03A8A8D-16F6-4030-9741-48AB06A405F6}" srcId="{99568122-FB6B-4644-BFB8-13CE2F43C184}" destId="{F60D5333-62B6-4F1E-9B38-0C1CC6363648}" srcOrd="2" destOrd="0" parTransId="{6BD593F0-0A8F-42BE-81F0-DF2E3291A5EB}" sibTransId="{8C834AB3-B3FD-4883-BAD4-1E946A352BFD}"/>
    <dgm:cxn modelId="{C88A66CF-67CF-43EF-BE45-F458B741CC6E}" srcId="{99568122-FB6B-4644-BFB8-13CE2F43C184}" destId="{964FF5DF-052B-4931-8326-78ED6D75F7F2}" srcOrd="0" destOrd="0" parTransId="{03171C76-DFDC-4AF0-9635-6D3660051A6B}" sibTransId="{26BA4295-D1CF-48B0-B8DC-4480E0F5C078}"/>
    <dgm:cxn modelId="{AE64BE2C-CA7D-418D-A322-B1CCB29ADA9A}" type="presOf" srcId="{99568122-FB6B-4644-BFB8-13CE2F43C184}" destId="{47FDCEA4-53FA-4116-B320-62D52AA0948F}" srcOrd="0" destOrd="0" presId="urn:microsoft.com/office/officeart/2005/8/layout/chevron1"/>
    <dgm:cxn modelId="{05F1A6D7-3B15-461A-8852-4641677EA74E}" type="presOf" srcId="{F60D5333-62B6-4F1E-9B38-0C1CC6363648}" destId="{1E60B1A7-CDC0-40AB-8361-86F369140053}" srcOrd="0" destOrd="0" presId="urn:microsoft.com/office/officeart/2005/8/layout/chevron1"/>
    <dgm:cxn modelId="{CFEA1028-4A88-4BF7-A3E7-F2B3CFFE81B8}" type="presOf" srcId="{964FF5DF-052B-4931-8326-78ED6D75F7F2}" destId="{2868DD8E-AD70-4028-8863-2D453076AF5D}" srcOrd="0" destOrd="0" presId="urn:microsoft.com/office/officeart/2005/8/layout/chevron1"/>
    <dgm:cxn modelId="{53013723-7392-4FE0-B04A-E4A4034CA1E8}" type="presOf" srcId="{372B29A0-0BDC-45B6-9D62-87C106C13027}" destId="{6FA47A39-BCB7-4C0D-82F3-ABF5A0137056}" srcOrd="0" destOrd="0" presId="urn:microsoft.com/office/officeart/2005/8/layout/chevron1"/>
    <dgm:cxn modelId="{584C3AA9-C78A-4847-856D-6AA731AAA7F2}" srcId="{99568122-FB6B-4644-BFB8-13CE2F43C184}" destId="{372B29A0-0BDC-45B6-9D62-87C106C13027}" srcOrd="1" destOrd="0" parTransId="{6816DD85-78DB-4F34-BC7D-EAC215AFF793}" sibTransId="{7C0281A8-10B5-4B18-9304-478F65DEE36F}"/>
    <dgm:cxn modelId="{92B9204D-4357-4141-9B46-7D1785F8C87C}" type="presParOf" srcId="{47FDCEA4-53FA-4116-B320-62D52AA0948F}" destId="{2868DD8E-AD70-4028-8863-2D453076AF5D}" srcOrd="0" destOrd="0" presId="urn:microsoft.com/office/officeart/2005/8/layout/chevron1"/>
    <dgm:cxn modelId="{B4223538-F83D-4633-8841-9F0B699F9D4F}" type="presParOf" srcId="{47FDCEA4-53FA-4116-B320-62D52AA0948F}" destId="{8A5AD454-DCEC-418A-A210-AB1B8A7FDD59}" srcOrd="1" destOrd="0" presId="urn:microsoft.com/office/officeart/2005/8/layout/chevron1"/>
    <dgm:cxn modelId="{4393AC3E-E997-49FB-8B1D-C122E3A4E34A}" type="presParOf" srcId="{47FDCEA4-53FA-4116-B320-62D52AA0948F}" destId="{6FA47A39-BCB7-4C0D-82F3-ABF5A0137056}" srcOrd="2" destOrd="0" presId="urn:microsoft.com/office/officeart/2005/8/layout/chevron1"/>
    <dgm:cxn modelId="{D1E041EF-A702-423A-9374-F882C4E0B635}" type="presParOf" srcId="{47FDCEA4-53FA-4116-B320-62D52AA0948F}" destId="{B54ADE73-B7F9-42B3-82B8-3CA89280EF38}" srcOrd="3" destOrd="0" presId="urn:microsoft.com/office/officeart/2005/8/layout/chevron1"/>
    <dgm:cxn modelId="{17DA5B0A-F905-4C0A-8D4F-0737BFB014C8}" type="presParOf" srcId="{47FDCEA4-53FA-4116-B320-62D52AA0948F}" destId="{1E60B1A7-CDC0-40AB-8361-86F369140053}" srcOrd="4" destOrd="0" presId="urn:microsoft.com/office/officeart/2005/8/layout/chevro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904F29-F2FE-4D1F-A1AC-0E6EAF0C91A6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97ED3A5D-4F8C-4A43-B526-9D304722A8DC}">
      <dgm:prSet phldrT="[Text]" custT="1"/>
      <dgm:spPr/>
      <dgm:t>
        <a:bodyPr/>
        <a:lstStyle/>
        <a:p>
          <a:r>
            <a:rPr lang="id-ID" sz="2000" dirty="0" smtClean="0"/>
            <a:t>EFFERENT</a:t>
          </a:r>
          <a:endParaRPr lang="id-ID" sz="2000" dirty="0"/>
        </a:p>
      </dgm:t>
    </dgm:pt>
    <dgm:pt modelId="{C44CB665-BD0A-4475-ACCF-E883DF184722}" type="parTrans" cxnId="{83E707A6-9F1F-42B9-BF45-A54C27016D4A}">
      <dgm:prSet/>
      <dgm:spPr/>
      <dgm:t>
        <a:bodyPr/>
        <a:lstStyle/>
        <a:p>
          <a:endParaRPr lang="id-ID"/>
        </a:p>
      </dgm:t>
    </dgm:pt>
    <dgm:pt modelId="{3ECDCA56-2FFF-49AD-B92E-27C46430E907}" type="sibTrans" cxnId="{83E707A6-9F1F-42B9-BF45-A54C27016D4A}">
      <dgm:prSet/>
      <dgm:spPr/>
      <dgm:t>
        <a:bodyPr/>
        <a:lstStyle/>
        <a:p>
          <a:endParaRPr lang="id-ID"/>
        </a:p>
      </dgm:t>
    </dgm:pt>
    <dgm:pt modelId="{2CC306D2-88B8-4818-BFA4-1EFACE95C22F}">
      <dgm:prSet phldrT="[Text]" custT="1"/>
      <dgm:spPr/>
      <dgm:t>
        <a:bodyPr/>
        <a:lstStyle/>
        <a:p>
          <a:r>
            <a:rPr lang="id-ID" sz="2000" dirty="0" smtClean="0"/>
            <a:t>EFFEKTOR</a:t>
          </a:r>
          <a:endParaRPr lang="id-ID" sz="2000" dirty="0"/>
        </a:p>
      </dgm:t>
    </dgm:pt>
    <dgm:pt modelId="{E13112B1-C6B9-42F8-BA1B-40CD456A1D4A}" type="parTrans" cxnId="{F565805F-B8CE-496F-BA2D-734EBA104076}">
      <dgm:prSet/>
      <dgm:spPr/>
      <dgm:t>
        <a:bodyPr/>
        <a:lstStyle/>
        <a:p>
          <a:endParaRPr lang="id-ID"/>
        </a:p>
      </dgm:t>
    </dgm:pt>
    <dgm:pt modelId="{FE5C06A6-D693-463D-9E04-BD02F07FB4C0}" type="sibTrans" cxnId="{F565805F-B8CE-496F-BA2D-734EBA104076}">
      <dgm:prSet/>
      <dgm:spPr/>
      <dgm:t>
        <a:bodyPr/>
        <a:lstStyle/>
        <a:p>
          <a:endParaRPr lang="id-ID"/>
        </a:p>
      </dgm:t>
    </dgm:pt>
    <dgm:pt modelId="{C9BFA093-2612-4373-A68F-21D173D92D36}" type="pres">
      <dgm:prSet presAssocID="{D8904F29-F2FE-4D1F-A1AC-0E6EAF0C91A6}" presName="Name0" presStyleCnt="0">
        <dgm:presLayoutVars>
          <dgm:dir/>
          <dgm:animLvl val="lvl"/>
          <dgm:resizeHandles val="exact"/>
        </dgm:presLayoutVars>
      </dgm:prSet>
      <dgm:spPr/>
    </dgm:pt>
    <dgm:pt modelId="{198249F3-29D6-4A23-9EAA-71A6D51B4BF8}" type="pres">
      <dgm:prSet presAssocID="{97ED3A5D-4F8C-4A43-B526-9D304722A8DC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F0F4725C-249C-4095-A1E3-45576B18DC74}" type="pres">
      <dgm:prSet presAssocID="{3ECDCA56-2FFF-49AD-B92E-27C46430E907}" presName="parTxOnlySpace" presStyleCnt="0"/>
      <dgm:spPr/>
    </dgm:pt>
    <dgm:pt modelId="{DD7D0502-D3E9-4041-810D-5BB93082A991}" type="pres">
      <dgm:prSet presAssocID="{2CC306D2-88B8-4818-BFA4-1EFACE95C22F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62D0345-F759-4A20-9C8A-59CD8B2FBEBC}" type="presOf" srcId="{97ED3A5D-4F8C-4A43-B526-9D304722A8DC}" destId="{198249F3-29D6-4A23-9EAA-71A6D51B4BF8}" srcOrd="0" destOrd="0" presId="urn:microsoft.com/office/officeart/2005/8/layout/chevron1"/>
    <dgm:cxn modelId="{83E707A6-9F1F-42B9-BF45-A54C27016D4A}" srcId="{D8904F29-F2FE-4D1F-A1AC-0E6EAF0C91A6}" destId="{97ED3A5D-4F8C-4A43-B526-9D304722A8DC}" srcOrd="0" destOrd="0" parTransId="{C44CB665-BD0A-4475-ACCF-E883DF184722}" sibTransId="{3ECDCA56-2FFF-49AD-B92E-27C46430E907}"/>
    <dgm:cxn modelId="{51B97D83-1338-4BB9-89D9-C6AB6BDBB27A}" type="presOf" srcId="{2CC306D2-88B8-4818-BFA4-1EFACE95C22F}" destId="{DD7D0502-D3E9-4041-810D-5BB93082A991}" srcOrd="0" destOrd="0" presId="urn:microsoft.com/office/officeart/2005/8/layout/chevron1"/>
    <dgm:cxn modelId="{75CF6DEC-4057-47F6-AC83-DBFB4EB32B1A}" type="presOf" srcId="{D8904F29-F2FE-4D1F-A1AC-0E6EAF0C91A6}" destId="{C9BFA093-2612-4373-A68F-21D173D92D36}" srcOrd="0" destOrd="0" presId="urn:microsoft.com/office/officeart/2005/8/layout/chevron1"/>
    <dgm:cxn modelId="{F565805F-B8CE-496F-BA2D-734EBA104076}" srcId="{D8904F29-F2FE-4D1F-A1AC-0E6EAF0C91A6}" destId="{2CC306D2-88B8-4818-BFA4-1EFACE95C22F}" srcOrd="1" destOrd="0" parTransId="{E13112B1-C6B9-42F8-BA1B-40CD456A1D4A}" sibTransId="{FE5C06A6-D693-463D-9E04-BD02F07FB4C0}"/>
    <dgm:cxn modelId="{95DD6078-2253-4E9F-9C2D-7DF4AA16E2F4}" type="presParOf" srcId="{C9BFA093-2612-4373-A68F-21D173D92D36}" destId="{198249F3-29D6-4A23-9EAA-71A6D51B4BF8}" srcOrd="0" destOrd="0" presId="urn:microsoft.com/office/officeart/2005/8/layout/chevron1"/>
    <dgm:cxn modelId="{945E5D65-5777-4F23-A267-E5B7CBAE8599}" type="presParOf" srcId="{C9BFA093-2612-4373-A68F-21D173D92D36}" destId="{F0F4725C-249C-4095-A1E3-45576B18DC74}" srcOrd="1" destOrd="0" presId="urn:microsoft.com/office/officeart/2005/8/layout/chevron1"/>
    <dgm:cxn modelId="{AC16EC2D-784F-419B-9634-9B1DE5BAED08}" type="presParOf" srcId="{C9BFA093-2612-4373-A68F-21D173D92D36}" destId="{DD7D0502-D3E9-4041-810D-5BB93082A991}" srcOrd="2" destOrd="0" presId="urn:microsoft.com/office/officeart/2005/8/layout/chevr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6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26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59A3C-ECF0-452F-9B51-05E388F63310}" type="datetimeFigureOut">
              <a:rPr lang="id-ID" smtClean="0"/>
              <a:t>04/12/2011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4279"/>
            <a:ext cx="4309798" cy="3426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3588" y="6514279"/>
            <a:ext cx="4309798" cy="3426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C27CF-69F9-447E-AFC7-7DC339CC7B3D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B6D02-3582-4ABB-A938-7893D03222A4}" type="datetimeFigureOut">
              <a:rPr lang="id-ID" smtClean="0"/>
              <a:t>04/12/2011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4CDC7-4894-4BDC-B267-88DF788C8927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4CDC7-4894-4BDC-B267-88DF788C8927}" type="slidenum">
              <a:rPr lang="id-ID" smtClean="0"/>
              <a:t>13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A56FFFC-D760-422E-AA52-9985DD64C879}" type="datetimeFigureOut">
              <a:rPr lang="id-ID" smtClean="0"/>
              <a:t>04/12/2011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21A7EFC-5E9F-4E22-BAE2-19B5A4C734E8}" type="slidenum">
              <a:rPr lang="id-ID" smtClean="0"/>
              <a:t>‹#›</a:t>
            </a:fld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FFFC-D760-422E-AA52-9985DD64C879}" type="datetimeFigureOut">
              <a:rPr lang="id-ID" smtClean="0"/>
              <a:t>04/12/2011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7EFC-5E9F-4E22-BAE2-19B5A4C734E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FFFC-D760-422E-AA52-9985DD64C879}" type="datetimeFigureOut">
              <a:rPr lang="id-ID" smtClean="0"/>
              <a:t>04/12/2011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7EFC-5E9F-4E22-BAE2-19B5A4C734E8}" type="slidenum">
              <a:rPr lang="id-ID" smtClean="0"/>
              <a:t>‹#›</a:t>
            </a:fld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FFFC-D760-422E-AA52-9985DD64C879}" type="datetimeFigureOut">
              <a:rPr lang="id-ID" smtClean="0"/>
              <a:t>04/12/2011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7EFC-5E9F-4E22-BAE2-19B5A4C734E8}" type="slidenum">
              <a:rPr lang="id-ID" smtClean="0"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A56FFFC-D760-422E-AA52-9985DD64C879}" type="datetimeFigureOut">
              <a:rPr lang="id-ID" smtClean="0"/>
              <a:t>04/12/2011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21A7EFC-5E9F-4E22-BAE2-19B5A4C734E8}" type="slidenum">
              <a:rPr lang="id-ID" smtClean="0"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FFFC-D760-422E-AA52-9985DD64C879}" type="datetimeFigureOut">
              <a:rPr lang="id-ID" smtClean="0"/>
              <a:t>04/12/2011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7EFC-5E9F-4E22-BAE2-19B5A4C734E8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FFFC-D760-422E-AA52-9985DD64C879}" type="datetimeFigureOut">
              <a:rPr lang="id-ID" smtClean="0"/>
              <a:t>04/12/2011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7EFC-5E9F-4E22-BAE2-19B5A4C734E8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FFFC-D760-422E-AA52-9985DD64C879}" type="datetimeFigureOut">
              <a:rPr lang="id-ID" smtClean="0"/>
              <a:t>04/12/2011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7EFC-5E9F-4E22-BAE2-19B5A4C734E8}" type="slidenum">
              <a:rPr lang="id-ID" smtClean="0"/>
              <a:t>‹#›</a:t>
            </a:fld>
            <a:endParaRPr lang="id-ID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FFFC-D760-422E-AA52-9985DD64C879}" type="datetimeFigureOut">
              <a:rPr lang="id-ID" smtClean="0"/>
              <a:t>04/12/2011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7EFC-5E9F-4E22-BAE2-19B5A4C734E8}" type="slidenum">
              <a:rPr lang="id-ID" smtClean="0"/>
              <a:t>‹#›</a:t>
            </a:fld>
            <a:endParaRPr lang="id-ID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FFFC-D760-422E-AA52-9985DD64C879}" type="datetimeFigureOut">
              <a:rPr lang="id-ID" smtClean="0"/>
              <a:t>04/12/2011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7EFC-5E9F-4E22-BAE2-19B5A4C734E8}" type="slidenum">
              <a:rPr lang="id-ID" smtClean="0"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FFFC-D760-422E-AA52-9985DD64C879}" type="datetimeFigureOut">
              <a:rPr lang="id-ID" smtClean="0"/>
              <a:t>04/12/2011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7EFC-5E9F-4E22-BAE2-19B5A4C734E8}" type="slidenum">
              <a:rPr lang="id-ID" smtClean="0"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A56FFFC-D760-422E-AA52-9985DD64C879}" type="datetimeFigureOut">
              <a:rPr lang="id-ID" smtClean="0"/>
              <a:t>04/12/2011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1A7EFC-5E9F-4E22-BAE2-19B5A4C734E8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211846"/>
          </a:xfrm>
        </p:spPr>
        <p:txBody>
          <a:bodyPr/>
          <a:lstStyle/>
          <a:p>
            <a:r>
              <a:rPr lang="id-ID" sz="4400" dirty="0" smtClean="0"/>
              <a:t>SISTEM RESPIRASI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sz="2400" dirty="0" smtClean="0"/>
              <a:t>Dita- Anwar - Doni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3643314"/>
            <a:ext cx="7358114" cy="2143140"/>
          </a:xfrm>
        </p:spPr>
        <p:txBody>
          <a:bodyPr>
            <a:noAutofit/>
          </a:bodyPr>
          <a:lstStyle/>
          <a:p>
            <a:r>
              <a:rPr lang="id-ID" sz="3200" dirty="0" smtClean="0"/>
              <a:t>Program Magister ilmu Bioledik</a:t>
            </a:r>
          </a:p>
          <a:p>
            <a:r>
              <a:rPr lang="id-ID" sz="3200" dirty="0" smtClean="0"/>
              <a:t>Fakultas Kedokteran </a:t>
            </a:r>
          </a:p>
          <a:p>
            <a:r>
              <a:rPr lang="id-ID" sz="3200" dirty="0" smtClean="0"/>
              <a:t>Universitas Sumatera Utara</a:t>
            </a:r>
          </a:p>
          <a:p>
            <a:r>
              <a:rPr lang="id-ID" sz="3200" dirty="0" smtClean="0"/>
              <a:t>Medan 2011 </a:t>
            </a:r>
            <a:endParaRPr lang="id-ID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TRANSPORT GAS</a:t>
            </a:r>
            <a:endParaRPr lang="id-ID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3786" y="1219200"/>
            <a:ext cx="7656428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TRANSPORT GAS</a:t>
            </a:r>
            <a:endParaRPr lang="id-ID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3786" y="1219200"/>
            <a:ext cx="7656428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00070"/>
          </a:xfrm>
        </p:spPr>
        <p:txBody>
          <a:bodyPr/>
          <a:lstStyle/>
          <a:p>
            <a:r>
              <a:rPr lang="id-ID" dirty="0" smtClean="0"/>
              <a:t>REGULASI PERNAFASAN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000108"/>
            <a:ext cx="4786314" cy="5857892"/>
          </a:xfrm>
        </p:spPr>
        <p:txBody>
          <a:bodyPr>
            <a:noAutofit/>
          </a:bodyPr>
          <a:lstStyle/>
          <a:p>
            <a:r>
              <a:rPr lang="id-ID" sz="2400" dirty="0" smtClean="0"/>
              <a:t>SYARAF </a:t>
            </a:r>
            <a:r>
              <a:rPr lang="id-ID" sz="2400" b="1" dirty="0" smtClean="0"/>
              <a:t>PUSAT</a:t>
            </a:r>
            <a:endParaRPr lang="id-ID" sz="2400" b="1" dirty="0" smtClean="0"/>
          </a:p>
          <a:p>
            <a:pPr>
              <a:buNone/>
            </a:pPr>
            <a:r>
              <a:rPr lang="id-ID" sz="2400" dirty="0" smtClean="0"/>
              <a:t> MEDULLA OBLONGATA &amp; PONS</a:t>
            </a:r>
            <a:endParaRPr lang="id-ID" sz="2400" dirty="0" smtClean="0"/>
          </a:p>
          <a:p>
            <a:r>
              <a:rPr lang="id-ID" sz="2400" dirty="0" smtClean="0"/>
              <a:t>SIFATNYA UNVOLUNTER</a:t>
            </a:r>
          </a:p>
          <a:p>
            <a:r>
              <a:rPr lang="id-ID" sz="2400" dirty="0" smtClean="0"/>
              <a:t>MENGATUR </a:t>
            </a:r>
            <a:r>
              <a:rPr lang="id-ID" sz="2400" dirty="0" smtClean="0"/>
              <a:t>RITME PERNAPASAN</a:t>
            </a:r>
            <a:endParaRPr lang="id-ID" sz="2400" dirty="0" smtClean="0"/>
          </a:p>
          <a:p>
            <a:r>
              <a:rPr lang="id-ID" sz="2400" dirty="0" smtClean="0"/>
              <a:t>C- </a:t>
            </a:r>
            <a:r>
              <a:rPr lang="id-ID" sz="2400" dirty="0" smtClean="0"/>
              <a:t>CORTEX  :VOLUNTER</a:t>
            </a:r>
            <a:endParaRPr lang="id-ID" sz="2400" dirty="0" smtClean="0"/>
          </a:p>
          <a:p>
            <a:r>
              <a:rPr lang="id-ID" sz="2400" b="1" dirty="0" smtClean="0"/>
              <a:t>PERIFER</a:t>
            </a:r>
          </a:p>
          <a:p>
            <a:r>
              <a:rPr lang="id-ID" sz="2400" dirty="0" smtClean="0"/>
              <a:t>A-AFFEREN</a:t>
            </a:r>
          </a:p>
          <a:p>
            <a:pPr>
              <a:buNone/>
            </a:pPr>
            <a:r>
              <a:rPr lang="id-ID" sz="2400" dirty="0" smtClean="0"/>
              <a:t>NERVUS IX DAN N X </a:t>
            </a:r>
            <a:r>
              <a:rPr lang="id-ID" sz="2400" dirty="0" smtClean="0"/>
              <a:t>(RANGSANGAN </a:t>
            </a:r>
            <a:r>
              <a:rPr lang="id-ID" sz="2400" dirty="0" smtClean="0"/>
              <a:t>DARI </a:t>
            </a:r>
            <a:r>
              <a:rPr lang="id-ID" sz="2400" dirty="0" smtClean="0"/>
              <a:t>PARU KE </a:t>
            </a:r>
            <a:r>
              <a:rPr lang="id-ID" sz="2400" dirty="0" smtClean="0"/>
              <a:t>OTAK)</a:t>
            </a:r>
          </a:p>
          <a:p>
            <a:r>
              <a:rPr lang="id-ID" sz="2400" dirty="0" smtClean="0"/>
              <a:t>B- EFFEREN</a:t>
            </a:r>
          </a:p>
          <a:p>
            <a:pPr>
              <a:buNone/>
            </a:pPr>
            <a:r>
              <a:rPr lang="pt-BR" sz="2400" dirty="0" smtClean="0"/>
              <a:t>N X DAN N XI (</a:t>
            </a:r>
            <a:r>
              <a:rPr lang="pt-BR" sz="2400" dirty="0" smtClean="0"/>
              <a:t>RANGSANGAN</a:t>
            </a:r>
            <a:r>
              <a:rPr lang="id-ID" sz="2400" dirty="0" smtClean="0"/>
              <a:t> DARI </a:t>
            </a:r>
            <a:r>
              <a:rPr lang="id-ID" sz="2400" dirty="0" smtClean="0"/>
              <a:t>OTAK KE PARU)</a:t>
            </a:r>
            <a:endParaRPr lang="id-ID" sz="2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98534" y="1142984"/>
            <a:ext cx="418830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REGULASI PERNAPASAN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229600" cy="5013976"/>
          </a:xfrm>
        </p:spPr>
        <p:txBody>
          <a:bodyPr>
            <a:normAutofit lnSpcReduction="10000"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EFFERENT</a:t>
            </a:r>
          </a:p>
          <a:p>
            <a:pPr>
              <a:buNone/>
            </a:pPr>
            <a:r>
              <a:rPr lang="id-ID" dirty="0" smtClean="0"/>
              <a:t> </a:t>
            </a:r>
            <a:r>
              <a:rPr lang="id-ID" dirty="0" smtClean="0"/>
              <a:t>  EXTRA </a:t>
            </a:r>
            <a:r>
              <a:rPr lang="id-ID" dirty="0" smtClean="0"/>
              <a:t>DAN INTRA </a:t>
            </a:r>
            <a:r>
              <a:rPr lang="id-ID" dirty="0" smtClean="0"/>
              <a:t>PULMONARY AIRWAY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  </a:t>
            </a:r>
            <a:r>
              <a:rPr lang="id-ID" dirty="0" smtClean="0"/>
              <a:t>OTOT PERNAPASAN</a:t>
            </a:r>
          </a:p>
          <a:p>
            <a:r>
              <a:rPr lang="id-ID" dirty="0" smtClean="0"/>
              <a:t> </a:t>
            </a:r>
            <a:r>
              <a:rPr lang="id-ID" dirty="0" smtClean="0"/>
              <a:t>PEMBULUH DARAH PARU</a:t>
            </a:r>
          </a:p>
          <a:p>
            <a:r>
              <a:rPr lang="id-ID" dirty="0" smtClean="0"/>
              <a:t>RESEPTOR </a:t>
            </a:r>
            <a:r>
              <a:rPr lang="id-ID" dirty="0" smtClean="0"/>
              <a:t>KIMIA PERIFER</a:t>
            </a:r>
          </a:p>
          <a:p>
            <a:r>
              <a:rPr lang="id-ID" b="1" dirty="0" smtClean="0">
                <a:solidFill>
                  <a:srgbClr val="FF0000"/>
                </a:solidFill>
              </a:rPr>
              <a:t>AFFERENT</a:t>
            </a:r>
            <a:endParaRPr lang="id-ID" b="1" dirty="0" smtClean="0">
              <a:solidFill>
                <a:srgbClr val="FF0000"/>
              </a:solidFill>
            </a:endParaRPr>
          </a:p>
          <a:p>
            <a:r>
              <a:rPr lang="id-ID" dirty="0" smtClean="0"/>
              <a:t> </a:t>
            </a:r>
            <a:r>
              <a:rPr lang="id-ID" dirty="0" smtClean="0"/>
              <a:t>RANGSANGAN </a:t>
            </a:r>
            <a:r>
              <a:rPr lang="id-ID" dirty="0" smtClean="0"/>
              <a:t>EKSTERNAL DARI </a:t>
            </a:r>
            <a:r>
              <a:rPr lang="id-ID" dirty="0" smtClean="0"/>
              <a:t>KORTEKS</a:t>
            </a:r>
          </a:p>
          <a:p>
            <a:r>
              <a:rPr lang="id-ID" dirty="0" smtClean="0"/>
              <a:t> </a:t>
            </a:r>
            <a:r>
              <a:rPr lang="id-ID" dirty="0" smtClean="0"/>
              <a:t>SENSOR MEKANIK DARI </a:t>
            </a:r>
            <a:r>
              <a:rPr lang="id-ID" dirty="0" smtClean="0"/>
              <a:t>PARU (STRECTH </a:t>
            </a:r>
            <a:r>
              <a:rPr lang="id-ID" dirty="0" smtClean="0"/>
              <a:t>REFLEX, </a:t>
            </a:r>
            <a:r>
              <a:rPr lang="id-ID" dirty="0" smtClean="0"/>
              <a:t>IRITANT DAN </a:t>
            </a:r>
            <a:r>
              <a:rPr lang="id-ID" dirty="0" smtClean="0"/>
              <a:t>J-SENSOR REFLEX)</a:t>
            </a:r>
          </a:p>
          <a:p>
            <a:r>
              <a:rPr lang="id-ID" dirty="0" smtClean="0"/>
              <a:t> </a:t>
            </a:r>
            <a:r>
              <a:rPr lang="id-ID" dirty="0" smtClean="0"/>
              <a:t>RESEPTOR KIMIA PUSAT </a:t>
            </a:r>
            <a:r>
              <a:rPr lang="id-ID" dirty="0" smtClean="0"/>
              <a:t>ATAU PERIFER</a:t>
            </a:r>
            <a:endParaRPr lang="id-ID" dirty="0" smtClean="0"/>
          </a:p>
          <a:p>
            <a:r>
              <a:rPr lang="id-ID" dirty="0" smtClean="0"/>
              <a:t>PROPRIOCEPTIVE </a:t>
            </a:r>
            <a:r>
              <a:rPr lang="id-ID" dirty="0" smtClean="0"/>
              <a:t>SENSOR</a:t>
            </a:r>
            <a:endParaRPr lang="id-ID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857224" y="5715016"/>
          <a:ext cx="4691074" cy="817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5357818" y="5857892"/>
          <a:ext cx="3786182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REGULASI PERNAPASAN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id-ID" b="1" dirty="0" smtClean="0"/>
              <a:t>KIMIA</a:t>
            </a:r>
          </a:p>
          <a:p>
            <a:r>
              <a:rPr lang="id-ID" b="1" dirty="0" smtClean="0"/>
              <a:t>PUSAT</a:t>
            </a:r>
          </a:p>
          <a:p>
            <a:r>
              <a:rPr lang="id-ID" dirty="0" smtClean="0"/>
              <a:t>DI DASAR VENTRIVLE IV</a:t>
            </a:r>
          </a:p>
          <a:p>
            <a:r>
              <a:rPr lang="id-ID" dirty="0" smtClean="0"/>
              <a:t>MEDULLA </a:t>
            </a:r>
            <a:r>
              <a:rPr lang="id-ID" dirty="0" smtClean="0"/>
              <a:t>OBLONGATA</a:t>
            </a:r>
          </a:p>
          <a:p>
            <a:endParaRPr lang="id-ID" dirty="0" smtClean="0"/>
          </a:p>
          <a:p>
            <a:r>
              <a:rPr lang="id-ID" b="1" dirty="0" smtClean="0"/>
              <a:t>PERIFER</a:t>
            </a:r>
          </a:p>
          <a:p>
            <a:r>
              <a:rPr lang="id-ID" dirty="0" smtClean="0"/>
              <a:t>A-SINUS CAROTICUS</a:t>
            </a:r>
          </a:p>
          <a:p>
            <a:r>
              <a:rPr lang="id-ID" dirty="0" smtClean="0"/>
              <a:t>N GLOSSO PHRYNGICUS</a:t>
            </a:r>
          </a:p>
          <a:p>
            <a:r>
              <a:rPr lang="id-ID" dirty="0" smtClean="0"/>
              <a:t>B. SINUS CAROTICUS</a:t>
            </a:r>
          </a:p>
          <a:p>
            <a:r>
              <a:rPr lang="id-ID" dirty="0" smtClean="0"/>
              <a:t>N VAGUS</a:t>
            </a:r>
            <a:endParaRPr lang="id-ID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-1"/>
            <a:ext cx="7500990" cy="660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RESEPTOR KIMIA PERIFER</a:t>
            </a:r>
            <a:endParaRPr lang="id-ID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85860"/>
            <a:ext cx="5536992" cy="257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714752"/>
            <a:ext cx="5855407" cy="271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1">
              <a:buNone/>
            </a:pPr>
            <a:r>
              <a:rPr lang="id-ID" sz="9600" dirty="0" smtClean="0"/>
              <a:t>TERIMAKASIH</a:t>
            </a:r>
            <a:endParaRPr lang="id-ID" sz="9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r>
              <a:rPr lang="id-ID" dirty="0" smtClean="0"/>
              <a:t>RESPIRASI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00108"/>
            <a:ext cx="8686800" cy="5857892"/>
          </a:xfrm>
        </p:spPr>
        <p:txBody>
          <a:bodyPr>
            <a:normAutofit fontScale="40000" lnSpcReduction="20000"/>
          </a:bodyPr>
          <a:lstStyle/>
          <a:p>
            <a:endParaRPr lang="id-ID" b="1" dirty="0" smtClean="0"/>
          </a:p>
          <a:p>
            <a:pPr>
              <a:buNone/>
            </a:pPr>
            <a:r>
              <a:rPr lang="id-ID" sz="5100" dirty="0" smtClean="0">
                <a:latin typeface="Times New Roman" pitchFamily="18" charset="0"/>
                <a:cs typeface="Times New Roman" pitchFamily="18" charset="0"/>
              </a:rPr>
              <a:t> </a:t>
            </a:r>
            <a:r>
              <a:rPr lang="id-ID" sz="5100" b="1" dirty="0" smtClean="0">
                <a:latin typeface="Times New Roman" pitchFamily="18" charset="0"/>
                <a:cs typeface="Times New Roman" pitchFamily="18" charset="0"/>
              </a:rPr>
              <a:t>RESPIRASI EKTERNA</a:t>
            </a:r>
          </a:p>
          <a:p>
            <a:pPr>
              <a:buNone/>
            </a:pPr>
            <a:r>
              <a:rPr lang="id-ID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5100" b="1" dirty="0" smtClean="0">
                <a:latin typeface="Times New Roman" pitchFamily="18" charset="0"/>
                <a:cs typeface="Times New Roman" pitchFamily="18" charset="0"/>
              </a:rPr>
              <a:t>PERTUKARAN GAS </a:t>
            </a:r>
            <a:r>
              <a:rPr lang="id-ID" sz="5100" b="1" dirty="0" smtClean="0">
                <a:latin typeface="Times New Roman" pitchFamily="18" charset="0"/>
                <a:cs typeface="Times New Roman" pitchFamily="18" charset="0"/>
              </a:rPr>
              <a:t>ANTARA  INDIVIDU </a:t>
            </a:r>
            <a:r>
              <a:rPr lang="id-ID" sz="5100" b="1" dirty="0" smtClean="0">
                <a:latin typeface="Times New Roman" pitchFamily="18" charset="0"/>
                <a:cs typeface="Times New Roman" pitchFamily="18" charset="0"/>
              </a:rPr>
              <a:t>DAN</a:t>
            </a:r>
          </a:p>
          <a:p>
            <a:pPr>
              <a:buNone/>
            </a:pPr>
            <a:r>
              <a:rPr lang="id-ID" sz="5100" b="1" dirty="0" smtClean="0">
                <a:latin typeface="Times New Roman" pitchFamily="18" charset="0"/>
                <a:cs typeface="Times New Roman" pitchFamily="18" charset="0"/>
              </a:rPr>
              <a:t>LINGKUNGANNYA</a:t>
            </a:r>
          </a:p>
          <a:p>
            <a:pPr>
              <a:buNone/>
            </a:pPr>
            <a:r>
              <a:rPr lang="id-ID" sz="5100" dirty="0" smtClean="0">
                <a:latin typeface="Times New Roman" pitchFamily="18" charset="0"/>
                <a:cs typeface="Times New Roman" pitchFamily="18" charset="0"/>
              </a:rPr>
              <a:t> </a:t>
            </a:r>
            <a:r>
              <a:rPr lang="id-ID" sz="5100" b="1" dirty="0" smtClean="0">
                <a:latin typeface="Times New Roman" pitchFamily="18" charset="0"/>
                <a:cs typeface="Times New Roman" pitchFamily="18" charset="0"/>
              </a:rPr>
              <a:t>PENYERAPAN O2 </a:t>
            </a:r>
            <a:r>
              <a:rPr lang="id-ID" sz="5100" b="1" dirty="0" smtClean="0">
                <a:latin typeface="Times New Roman" pitchFamily="18" charset="0"/>
                <a:cs typeface="Times New Roman" pitchFamily="18" charset="0"/>
              </a:rPr>
              <a:t>DAN PENGELUARAN </a:t>
            </a:r>
          </a:p>
          <a:p>
            <a:pPr>
              <a:buNone/>
            </a:pPr>
            <a:r>
              <a:rPr lang="id-ID" sz="5100" b="1" dirty="0" smtClean="0">
                <a:latin typeface="Times New Roman" pitchFamily="18" charset="0"/>
                <a:cs typeface="Times New Roman" pitchFamily="18" charset="0"/>
              </a:rPr>
              <a:t>CO2 DARI TUBUH SECARA KESELURUHAN</a:t>
            </a:r>
            <a:endParaRPr lang="id-ID" sz="5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d-ID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5100" b="1" dirty="0" smtClean="0">
                <a:latin typeface="Times New Roman" pitchFamily="18" charset="0"/>
                <a:cs typeface="Times New Roman" pitchFamily="18" charset="0"/>
              </a:rPr>
              <a:t>TERBAGI DALAM :</a:t>
            </a:r>
          </a:p>
          <a:p>
            <a:r>
              <a:rPr lang="id-ID" sz="5100" dirty="0" smtClean="0">
                <a:latin typeface="Times New Roman" pitchFamily="18" charset="0"/>
                <a:cs typeface="Times New Roman" pitchFamily="18" charset="0"/>
              </a:rPr>
              <a:t> </a:t>
            </a:r>
            <a:r>
              <a:rPr lang="id-ID" sz="5100" b="1" dirty="0" smtClean="0">
                <a:latin typeface="Times New Roman" pitchFamily="18" charset="0"/>
                <a:cs typeface="Times New Roman" pitchFamily="18" charset="0"/>
              </a:rPr>
              <a:t>VENTILASI</a:t>
            </a:r>
          </a:p>
          <a:p>
            <a:r>
              <a:rPr lang="id-ID" sz="5100" dirty="0" smtClean="0">
                <a:latin typeface="Times New Roman" pitchFamily="18" charset="0"/>
                <a:cs typeface="Times New Roman" pitchFamily="18" charset="0"/>
              </a:rPr>
              <a:t> </a:t>
            </a:r>
            <a:r>
              <a:rPr lang="id-ID" sz="5100" b="1" dirty="0" smtClean="0">
                <a:latin typeface="Times New Roman" pitchFamily="18" charset="0"/>
                <a:cs typeface="Times New Roman" pitchFamily="18" charset="0"/>
              </a:rPr>
              <a:t>DIFUSI GAS</a:t>
            </a:r>
          </a:p>
          <a:p>
            <a:r>
              <a:rPr lang="id-ID" sz="5100" dirty="0" smtClean="0">
                <a:latin typeface="Times New Roman" pitchFamily="18" charset="0"/>
                <a:cs typeface="Times New Roman" pitchFamily="18" charset="0"/>
              </a:rPr>
              <a:t> </a:t>
            </a:r>
            <a:r>
              <a:rPr lang="id-ID" sz="5100" b="1" dirty="0" smtClean="0">
                <a:latin typeface="Times New Roman" pitchFamily="18" charset="0"/>
                <a:cs typeface="Times New Roman" pitchFamily="18" charset="0"/>
              </a:rPr>
              <a:t>TRANSPORT GAS</a:t>
            </a:r>
          </a:p>
          <a:p>
            <a:r>
              <a:rPr lang="id-ID" sz="5100" dirty="0" smtClean="0">
                <a:latin typeface="Times New Roman" pitchFamily="18" charset="0"/>
                <a:cs typeface="Times New Roman" pitchFamily="18" charset="0"/>
              </a:rPr>
              <a:t> </a:t>
            </a:r>
            <a:r>
              <a:rPr lang="id-ID" sz="5100" b="1" dirty="0" smtClean="0">
                <a:latin typeface="Times New Roman" pitchFamily="18" charset="0"/>
                <a:cs typeface="Times New Roman" pitchFamily="18" charset="0"/>
              </a:rPr>
              <a:t>REGULASI</a:t>
            </a:r>
          </a:p>
          <a:p>
            <a:pPr>
              <a:buNone/>
            </a:pPr>
            <a:endParaRPr lang="id-ID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d-ID" sz="5100" dirty="0" smtClean="0">
                <a:latin typeface="Times New Roman" pitchFamily="18" charset="0"/>
                <a:cs typeface="Times New Roman" pitchFamily="18" charset="0"/>
              </a:rPr>
              <a:t> </a:t>
            </a:r>
            <a:r>
              <a:rPr lang="id-ID" sz="5100" b="1" dirty="0" smtClean="0">
                <a:latin typeface="Times New Roman" pitchFamily="18" charset="0"/>
                <a:cs typeface="Times New Roman" pitchFamily="18" charset="0"/>
              </a:rPr>
              <a:t>RESPIRASI INTERNA</a:t>
            </a:r>
          </a:p>
          <a:p>
            <a:r>
              <a:rPr lang="id-ID" sz="5100" dirty="0" smtClean="0">
                <a:latin typeface="Times New Roman" pitchFamily="18" charset="0"/>
                <a:cs typeface="Times New Roman" pitchFamily="18" charset="0"/>
              </a:rPr>
              <a:t> </a:t>
            </a:r>
            <a:r>
              <a:rPr lang="id-ID" sz="5100" b="1" dirty="0" smtClean="0">
                <a:latin typeface="Times New Roman" pitchFamily="18" charset="0"/>
                <a:cs typeface="Times New Roman" pitchFamily="18" charset="0"/>
              </a:rPr>
              <a:t>PENGGUNAAN O2 DAN</a:t>
            </a:r>
          </a:p>
          <a:p>
            <a:pPr>
              <a:buNone/>
            </a:pPr>
            <a:r>
              <a:rPr lang="id-ID" sz="5100" b="1" dirty="0" smtClean="0">
                <a:latin typeface="Times New Roman" pitchFamily="18" charset="0"/>
                <a:cs typeface="Times New Roman" pitchFamily="18" charset="0"/>
              </a:rPr>
              <a:t>PEMBENTUKAN CO2 </a:t>
            </a:r>
            <a:r>
              <a:rPr lang="id-ID" sz="5100" b="1" dirty="0" smtClean="0">
                <a:latin typeface="Times New Roman" pitchFamily="18" charset="0"/>
                <a:cs typeface="Times New Roman" pitchFamily="18" charset="0"/>
              </a:rPr>
              <a:t>OLEH SEL-SEL</a:t>
            </a:r>
            <a:endParaRPr lang="id-ID" sz="51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sz="5100" dirty="0" smtClean="0">
                <a:latin typeface="Times New Roman" pitchFamily="18" charset="0"/>
                <a:cs typeface="Times New Roman" pitchFamily="18" charset="0"/>
              </a:rPr>
              <a:t> </a:t>
            </a:r>
            <a:r>
              <a:rPr lang="id-ID" sz="5100" b="1" dirty="0" smtClean="0">
                <a:latin typeface="Times New Roman" pitchFamily="18" charset="0"/>
                <a:cs typeface="Times New Roman" pitchFamily="18" charset="0"/>
              </a:rPr>
              <a:t>METABOLISME </a:t>
            </a:r>
            <a:r>
              <a:rPr lang="id-ID" sz="5100" b="1" dirty="0" smtClean="0">
                <a:latin typeface="Times New Roman" pitchFamily="18" charset="0"/>
                <a:cs typeface="Times New Roman" pitchFamily="18" charset="0"/>
              </a:rPr>
              <a:t>BAHANMAKANAN</a:t>
            </a:r>
            <a:endParaRPr lang="id-ID" sz="51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sz="5100" dirty="0" smtClean="0">
                <a:latin typeface="Times New Roman" pitchFamily="18" charset="0"/>
                <a:cs typeface="Times New Roman" pitchFamily="18" charset="0"/>
              </a:rPr>
              <a:t> </a:t>
            </a:r>
            <a:r>
              <a:rPr lang="id-ID" sz="5100" b="1" dirty="0" smtClean="0">
                <a:latin typeface="Times New Roman" pitchFamily="18" charset="0"/>
                <a:cs typeface="Times New Roman" pitchFamily="18" charset="0"/>
              </a:rPr>
              <a:t>OKSIDASI </a:t>
            </a:r>
            <a:r>
              <a:rPr lang="id-ID" sz="5100" b="1" dirty="0" smtClean="0">
                <a:latin typeface="Times New Roman" pitchFamily="18" charset="0"/>
                <a:cs typeface="Times New Roman" pitchFamily="18" charset="0"/>
              </a:rPr>
              <a:t>MAKANAN            </a:t>
            </a:r>
            <a:r>
              <a:rPr lang="id-ID" sz="6000" b="1" dirty="0" smtClean="0">
                <a:latin typeface="Times New Roman" pitchFamily="18" charset="0"/>
                <a:cs typeface="Times New Roman" pitchFamily="18" charset="0"/>
              </a:rPr>
              <a:t>TENAGA </a:t>
            </a:r>
            <a:r>
              <a:rPr lang="id-ID" sz="6000" b="1" dirty="0" smtClean="0">
                <a:latin typeface="Times New Roman" pitchFamily="18" charset="0"/>
                <a:cs typeface="Times New Roman" pitchFamily="18" charset="0"/>
              </a:rPr>
              <a:t>DAN SISA</a:t>
            </a:r>
            <a:endParaRPr lang="id-ID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785926"/>
            <a:ext cx="371895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>
            <a:off x="3428992" y="5929330"/>
            <a:ext cx="428628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4" y="71437"/>
            <a:ext cx="8643966" cy="650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00070"/>
          </a:xfrm>
        </p:spPr>
        <p:txBody>
          <a:bodyPr/>
          <a:lstStyle/>
          <a:p>
            <a:r>
              <a:rPr lang="id-ID" dirty="0" smtClean="0"/>
              <a:t>OTOT PERNAPASAN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00108"/>
            <a:ext cx="5214942" cy="58578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TERDIRI 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DARI :</a:t>
            </a:r>
          </a:p>
          <a:p>
            <a:pPr>
              <a:buNone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1. OTOT INSPIRASI UTAMA</a:t>
            </a:r>
          </a:p>
          <a:p>
            <a:pPr>
              <a:buNone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	a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. DIAFRAGMA</a:t>
            </a:r>
          </a:p>
          <a:p>
            <a:pPr>
              <a:buNone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	b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INTERCOSTALIS EXTERNA</a:t>
            </a:r>
            <a:endParaRPr lang="id-ID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	c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. STERNO COSTALIS</a:t>
            </a:r>
          </a:p>
          <a:p>
            <a:pPr>
              <a:buNone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2. OTOT INSPIRASI 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BANTUAN</a:t>
            </a:r>
            <a:endParaRPr lang="id-ID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	a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. STERNO 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CLEIDO MASTOIDEUS</a:t>
            </a:r>
            <a:endParaRPr lang="id-ID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	b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. SCALENUS</a:t>
            </a:r>
          </a:p>
          <a:p>
            <a:pPr>
              <a:buNone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	c. 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PECTORALIS</a:t>
            </a:r>
          </a:p>
          <a:p>
            <a:pPr>
              <a:buNone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3. OTOT EKSPIRASI UTAMA</a:t>
            </a:r>
          </a:p>
          <a:p>
            <a:pPr>
              <a:buNone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	a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RECTUS ABDOMINIS</a:t>
            </a:r>
            <a:endParaRPr lang="id-ID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	b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OBLIQUS ABDOMINIS</a:t>
            </a:r>
            <a:endParaRPr lang="id-ID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	c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. INTERCOSTALIS</a:t>
            </a: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00174"/>
            <a:ext cx="3457571" cy="391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142984"/>
            <a:ext cx="31623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643314"/>
            <a:ext cx="31623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714752"/>
            <a:ext cx="31527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PERTUKARAN GAS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EXTERNAL RESPIRATION</a:t>
            </a:r>
            <a:endParaRPr lang="id-ID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CO2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berdifusi dari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kapiler paru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ke alveoli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O2 berdifusi dari alveoli ke</a:t>
            </a:r>
          </a:p>
          <a:p>
            <a:pPr>
              <a:buNone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 kapiler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paru</a:t>
            </a:r>
          </a:p>
          <a:p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INTERNAL RESPIRATION</a:t>
            </a:r>
            <a:endParaRPr lang="id-ID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O2 berdifusi dari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kapiler sitemik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ke jaringan / sel</a:t>
            </a:r>
          </a:p>
          <a:p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CO2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berdifusi dari sel J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aringan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ke kapiler sistemik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16025"/>
            <a:ext cx="4071966" cy="514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Respirasi </a:t>
            </a:r>
            <a:r>
              <a:rPr lang="id-ID" b="1" dirty="0" smtClean="0"/>
              <a:t>eksterna </a:t>
            </a:r>
            <a:r>
              <a:rPr lang="id-ID" b="1" dirty="0" smtClean="0"/>
              <a:t>: tekanan parsial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Tekanan parsial gas didalam alveoli </a:t>
            </a:r>
            <a:r>
              <a:rPr lang="id-ID" dirty="0" smtClean="0"/>
              <a:t>berbeda </a:t>
            </a:r>
            <a:r>
              <a:rPr lang="it-IT" dirty="0" smtClean="0"/>
              <a:t>dengan </a:t>
            </a:r>
            <a:r>
              <a:rPr lang="it-IT" dirty="0" smtClean="0"/>
              <a:t>yang ada di atm</a:t>
            </a:r>
          </a:p>
          <a:p>
            <a:r>
              <a:rPr lang="id-ID" dirty="0" smtClean="0"/>
              <a:t> </a:t>
            </a:r>
            <a:r>
              <a:rPr lang="id-ID" dirty="0" smtClean="0"/>
              <a:t>PO2 = 104 – 159</a:t>
            </a:r>
          </a:p>
          <a:p>
            <a:r>
              <a:rPr lang="id-ID" dirty="0" smtClean="0"/>
              <a:t> </a:t>
            </a:r>
            <a:r>
              <a:rPr lang="id-ID" dirty="0" smtClean="0"/>
              <a:t>PCO2 = 40 – 0,3</a:t>
            </a:r>
          </a:p>
          <a:p>
            <a:r>
              <a:rPr lang="id-ID" dirty="0" smtClean="0"/>
              <a:t> </a:t>
            </a:r>
            <a:r>
              <a:rPr lang="id-ID" dirty="0" smtClean="0"/>
              <a:t>PH2O = 47 – 3,5</a:t>
            </a:r>
          </a:p>
          <a:p>
            <a:r>
              <a:rPr lang="id-ID" dirty="0" smtClean="0"/>
              <a:t> </a:t>
            </a:r>
            <a:r>
              <a:rPr lang="id-ID" dirty="0" smtClean="0"/>
              <a:t>Disebabkan karena :</a:t>
            </a:r>
          </a:p>
          <a:p>
            <a:r>
              <a:rPr lang="en-US" dirty="0" smtClean="0"/>
              <a:t>1.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pelembapan</a:t>
            </a:r>
            <a:r>
              <a:rPr lang="en-US" dirty="0" smtClean="0"/>
              <a:t> (</a:t>
            </a:r>
            <a:r>
              <a:rPr lang="en-US" dirty="0" err="1" smtClean="0"/>
              <a:t>Humadification</a:t>
            </a:r>
            <a:r>
              <a:rPr lang="en-US" dirty="0" smtClean="0"/>
              <a:t> of </a:t>
            </a:r>
            <a:r>
              <a:rPr lang="en-US" dirty="0" err="1" smtClean="0"/>
              <a:t>inheled</a:t>
            </a:r>
            <a:r>
              <a:rPr lang="en-US" dirty="0" smtClean="0"/>
              <a:t> air)</a:t>
            </a:r>
          </a:p>
          <a:p>
            <a:r>
              <a:rPr lang="id-ID" dirty="0" smtClean="0"/>
              <a:t>2</a:t>
            </a:r>
            <a:r>
              <a:rPr lang="id-ID" dirty="0" smtClean="0"/>
              <a:t>. Gas exchange</a:t>
            </a:r>
            <a:endParaRPr lang="id-ID" dirty="0" smtClean="0"/>
          </a:p>
          <a:p>
            <a:r>
              <a:rPr lang="en-US" dirty="0" smtClean="0"/>
              <a:t>3. Mixing of new and </a:t>
            </a:r>
            <a:r>
              <a:rPr lang="en-US" dirty="0" smtClean="0"/>
              <a:t>old </a:t>
            </a:r>
            <a:r>
              <a:rPr lang="en-US" dirty="0" smtClean="0"/>
              <a:t>air</a:t>
            </a:r>
            <a:endParaRPr lang="id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67" y="500042"/>
            <a:ext cx="8094859" cy="565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/>
              <a:t>FAKTOR-FAKTOR </a:t>
            </a:r>
            <a:r>
              <a:rPr lang="id-ID" b="1" dirty="0" smtClean="0"/>
              <a:t>YANG MEMPENGARUHI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42984"/>
            <a:ext cx="9144000" cy="57150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d-ID" b="1" dirty="0" smtClean="0"/>
              <a:t>FAKTOR </a:t>
            </a:r>
            <a:r>
              <a:rPr lang="id-ID" b="1" dirty="0" smtClean="0"/>
              <a:t>MEMBRAN</a:t>
            </a:r>
          </a:p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Tebal</a:t>
            </a:r>
            <a:r>
              <a:rPr lang="en-US" dirty="0" smtClean="0"/>
              <a:t> </a:t>
            </a:r>
            <a:r>
              <a:rPr lang="en-US" dirty="0" err="1" smtClean="0"/>
              <a:t>membran</a:t>
            </a:r>
            <a:r>
              <a:rPr lang="en-US" dirty="0" smtClean="0"/>
              <a:t> , Makin </a:t>
            </a:r>
            <a:r>
              <a:rPr lang="en-US" dirty="0" err="1" smtClean="0"/>
              <a:t>tebal</a:t>
            </a:r>
            <a:r>
              <a:rPr lang="en-US" dirty="0" smtClean="0"/>
              <a:t> </a:t>
            </a:r>
            <a:r>
              <a:rPr lang="en-US" dirty="0" err="1" smtClean="0"/>
              <a:t>makin</a:t>
            </a:r>
            <a:r>
              <a:rPr lang="en-US" dirty="0" smtClean="0"/>
              <a:t> </a:t>
            </a:r>
            <a:r>
              <a:rPr lang="en-US" dirty="0" err="1" smtClean="0"/>
              <a:t>lambat</a:t>
            </a:r>
            <a:r>
              <a:rPr lang="en-US" dirty="0" smtClean="0"/>
              <a:t> </a:t>
            </a:r>
            <a:r>
              <a:rPr lang="en-US" dirty="0" err="1" smtClean="0"/>
              <a:t>difusi</a:t>
            </a:r>
            <a:endParaRPr lang="en-US" dirty="0" smtClean="0"/>
          </a:p>
          <a:p>
            <a:pPr>
              <a:buNone/>
            </a:pPr>
            <a:r>
              <a:rPr lang="id-ID" dirty="0" smtClean="0"/>
              <a:t>2. Luas membran , Makin luas makin banyak difusi</a:t>
            </a:r>
          </a:p>
          <a:p>
            <a:pPr>
              <a:buNone/>
            </a:pPr>
            <a:r>
              <a:rPr lang="id-ID" dirty="0" smtClean="0"/>
              <a:t>3. Beda tekanan alveoli-kapiler ( Pa-c ), Makin tinggi </a:t>
            </a:r>
            <a:r>
              <a:rPr lang="id-ID" dirty="0" smtClean="0"/>
              <a:t>beda tekanan </a:t>
            </a:r>
            <a:r>
              <a:rPr lang="id-ID" dirty="0" smtClean="0"/>
              <a:t>makin banyak difusi</a:t>
            </a:r>
          </a:p>
          <a:p>
            <a:pPr>
              <a:buNone/>
            </a:pPr>
            <a:r>
              <a:rPr lang="nl-NL" dirty="0" smtClean="0"/>
              <a:t>4. Kelarutan dan bentuk molekul (koefisien difusi)</a:t>
            </a:r>
          </a:p>
          <a:p>
            <a:pPr>
              <a:buNone/>
            </a:pPr>
            <a:r>
              <a:rPr lang="id-ID" b="1" dirty="0" smtClean="0"/>
              <a:t>FAKTOR DARAH</a:t>
            </a:r>
          </a:p>
          <a:p>
            <a:pPr>
              <a:buNone/>
            </a:pPr>
            <a:r>
              <a:rPr lang="id-ID" dirty="0" smtClean="0"/>
              <a:t>    Dengan </a:t>
            </a:r>
            <a:r>
              <a:rPr lang="id-ID" dirty="0" smtClean="0"/>
              <a:t>adanya gas yang bergabung dengan hemoglobin maka </a:t>
            </a:r>
            <a:r>
              <a:rPr lang="id-ID" dirty="0" smtClean="0"/>
              <a:t>terdapat </a:t>
            </a:r>
            <a:r>
              <a:rPr lang="sv-SE" dirty="0" smtClean="0"/>
              <a:t>perbedaan </a:t>
            </a:r>
            <a:r>
              <a:rPr lang="sv-SE" dirty="0" smtClean="0"/>
              <a:t>antara plasma dan eritrosit yang merupakan fungsi kecepatan </a:t>
            </a:r>
            <a:r>
              <a:rPr lang="sv-SE" dirty="0" smtClean="0"/>
              <a:t>dan</a:t>
            </a:r>
            <a:r>
              <a:rPr lang="id-ID" dirty="0" smtClean="0"/>
              <a:t> fungsi </a:t>
            </a:r>
            <a:r>
              <a:rPr lang="id-ID" dirty="0" smtClean="0"/>
              <a:t>difusi gas dalam eritrosit yang diatur oleh hemoglobin (Kreuzer)</a:t>
            </a:r>
          </a:p>
          <a:p>
            <a:r>
              <a:rPr lang="id-ID" b="1" dirty="0" smtClean="0"/>
              <a:t>FAKTOR SIRKULASI</a:t>
            </a:r>
          </a:p>
          <a:p>
            <a:r>
              <a:rPr lang="sv-SE" dirty="0" smtClean="0"/>
              <a:t>Kecepatan larut gas yang meninggalkan vaskularisasi alveoli tergantung aliran </a:t>
            </a:r>
            <a:r>
              <a:rPr lang="sv-SE" dirty="0" smtClean="0"/>
              <a:t>darah</a:t>
            </a:r>
            <a:r>
              <a:rPr lang="id-ID" dirty="0" smtClean="0"/>
              <a:t> kapiler</a:t>
            </a:r>
            <a:endParaRPr lang="id-ID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82</TotalTime>
  <Words>405</Words>
  <Application>Microsoft Office PowerPoint</Application>
  <PresentationFormat>On-screen Show (4:3)</PresentationFormat>
  <Paragraphs>107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Origin</vt:lpstr>
      <vt:lpstr>SISTEM RESPIRASI  Dita- Anwar - Doni</vt:lpstr>
      <vt:lpstr>RESPIRASI</vt:lpstr>
      <vt:lpstr>Slide 3</vt:lpstr>
      <vt:lpstr>OTOT PERNAPASAN</vt:lpstr>
      <vt:lpstr>Slide 5</vt:lpstr>
      <vt:lpstr>PERTUKARAN GAS</vt:lpstr>
      <vt:lpstr>Respirasi eksterna : tekanan parsial</vt:lpstr>
      <vt:lpstr>Slide 8</vt:lpstr>
      <vt:lpstr>FAKTOR-FAKTOR YANG MEMPENGARUHI</vt:lpstr>
      <vt:lpstr>TRANSPORT GAS</vt:lpstr>
      <vt:lpstr>TRANSPORT GAS</vt:lpstr>
      <vt:lpstr>REGULASI PERNAFASAN</vt:lpstr>
      <vt:lpstr>REGULASI PERNAPASAN</vt:lpstr>
      <vt:lpstr>REGULASI PERNAPASAN</vt:lpstr>
      <vt:lpstr>Slide 15</vt:lpstr>
      <vt:lpstr>RESEPTOR KIMIA PERIFER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RESPIRASI  Dita- Anwar - Doni</dc:title>
  <dc:creator>user</dc:creator>
  <cp:lastModifiedBy>user</cp:lastModifiedBy>
  <cp:revision>6</cp:revision>
  <dcterms:created xsi:type="dcterms:W3CDTF">2011-12-04T02:47:36Z</dcterms:created>
  <dcterms:modified xsi:type="dcterms:W3CDTF">2011-12-04T04:09:43Z</dcterms:modified>
</cp:coreProperties>
</file>