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14" autoAdjust="0"/>
  </p:normalViewPr>
  <p:slideViewPr>
    <p:cSldViewPr snapToGrid="0" snapToObjects="1">
      <p:cViewPr varScale="1">
        <p:scale>
          <a:sx n="80" d="100"/>
          <a:sy n="80" d="100"/>
        </p:scale>
        <p:origin x="-8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02163A-8437-C949-933C-A1089929C6D2}" type="datetimeFigureOut">
              <a:rPr lang="en-US" smtClean="0"/>
              <a:t>5/9/12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4A4CCA-24C5-EA4E-896F-2D7258FB1CDF}" type="slidenum">
              <a:rPr lang="en-US" smtClean="0"/>
              <a:t>‹#›</a:t>
            </a:fld>
            <a:endParaRPr lang="en-US"/>
          </a:p>
        </p:txBody>
      </p:sp>
    </p:spTree>
    <p:extLst>
      <p:ext uri="{BB962C8B-B14F-4D97-AF65-F5344CB8AC3E}">
        <p14:creationId xmlns:p14="http://schemas.microsoft.com/office/powerpoint/2010/main" val="1808987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Transcriptional activation unit</a:t>
            </a:r>
            <a:r>
              <a:rPr lang="en-US" baseline="0" dirty="0" smtClean="0"/>
              <a:t> can involve two plasmids, p70 followed by gene for sigma 28, plus plasmid with p28 followed by reporter gene</a:t>
            </a:r>
          </a:p>
          <a:p>
            <a:r>
              <a:rPr lang="en-US" baseline="0" dirty="0" err="1" smtClean="0"/>
              <a:t>deGFP</a:t>
            </a:r>
            <a:r>
              <a:rPr lang="en-US" baseline="0" dirty="0" smtClean="0"/>
              <a:t> used for time dependent reactions because it goes away quickly</a:t>
            </a:r>
            <a:endParaRPr lang="en-US" dirty="0"/>
          </a:p>
        </p:txBody>
      </p:sp>
      <p:sp>
        <p:nvSpPr>
          <p:cNvPr id="4" name="Slide Number Placeholder 3"/>
          <p:cNvSpPr>
            <a:spLocks noGrp="1"/>
          </p:cNvSpPr>
          <p:nvPr>
            <p:ph type="sldNum" sz="quarter" idx="10"/>
          </p:nvPr>
        </p:nvSpPr>
        <p:spPr/>
        <p:txBody>
          <a:bodyPr/>
          <a:lstStyle/>
          <a:p>
            <a:fld id="{514A4CCA-24C5-EA4E-896F-2D7258FB1CDF}" type="slidenum">
              <a:rPr lang="en-US" smtClean="0"/>
              <a:t>2</a:t>
            </a:fld>
            <a:endParaRPr lang="en-US"/>
          </a:p>
        </p:txBody>
      </p:sp>
    </p:spTree>
    <p:extLst>
      <p:ext uri="{BB962C8B-B14F-4D97-AF65-F5344CB8AC3E}">
        <p14:creationId xmlns:p14="http://schemas.microsoft.com/office/powerpoint/2010/main" val="1988006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two-stage transcription activation cascade. Made a two-stage cascade for each sigma factor they used</a:t>
            </a:r>
          </a:p>
          <a:p>
            <a:r>
              <a:rPr lang="en-US" baseline="0" dirty="0" smtClean="0"/>
              <a:t>Table: looked at leakiness of each sigma factor </a:t>
            </a:r>
            <a:r>
              <a:rPr lang="en-US" baseline="0" dirty="0" smtClean="0">
                <a:sym typeface="Wingdings"/>
              </a:rPr>
              <a:t> sigma 28 is strongest besides transcription factors that were expected to be very robust</a:t>
            </a:r>
          </a:p>
          <a:p>
            <a:r>
              <a:rPr lang="en-US" baseline="0" dirty="0" smtClean="0">
                <a:sym typeface="Wingdings"/>
              </a:rPr>
              <a:t>	sigma 32 also strong, but leakiest promoter</a:t>
            </a:r>
          </a:p>
          <a:p>
            <a:r>
              <a:rPr lang="en-US" baseline="0" dirty="0" smtClean="0">
                <a:sym typeface="Wingdings"/>
              </a:rPr>
              <a:t>	sigma 19 had most nonspecific binding</a:t>
            </a:r>
          </a:p>
          <a:p>
            <a:r>
              <a:rPr lang="en-US" baseline="0" dirty="0" smtClean="0">
                <a:sym typeface="Wingdings"/>
              </a:rPr>
              <a:t> </a:t>
            </a:r>
            <a:endParaRPr lang="en-US" dirty="0"/>
          </a:p>
        </p:txBody>
      </p:sp>
      <p:sp>
        <p:nvSpPr>
          <p:cNvPr id="4" name="Slide Number Placeholder 3"/>
          <p:cNvSpPr>
            <a:spLocks noGrp="1"/>
          </p:cNvSpPr>
          <p:nvPr>
            <p:ph type="sldNum" sz="quarter" idx="10"/>
          </p:nvPr>
        </p:nvSpPr>
        <p:spPr/>
        <p:txBody>
          <a:bodyPr/>
          <a:lstStyle/>
          <a:p>
            <a:fld id="{514A4CCA-24C5-EA4E-896F-2D7258FB1CDF}" type="slidenum">
              <a:rPr lang="en-US" smtClean="0"/>
              <a:t>4</a:t>
            </a:fld>
            <a:endParaRPr lang="en-US"/>
          </a:p>
        </p:txBody>
      </p:sp>
    </p:spTree>
    <p:extLst>
      <p:ext uri="{BB962C8B-B14F-4D97-AF65-F5344CB8AC3E}">
        <p14:creationId xmlns:p14="http://schemas.microsoft.com/office/powerpoint/2010/main" val="130633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ntrC</a:t>
            </a:r>
            <a:r>
              <a:rPr lang="en-US" dirty="0" smtClean="0"/>
              <a:t> + sigma 54 = </a:t>
            </a:r>
            <a:r>
              <a:rPr lang="en-US" dirty="0" err="1" smtClean="0"/>
              <a:t>deGFP</a:t>
            </a:r>
            <a:endParaRPr lang="en-US" dirty="0" smtClean="0"/>
          </a:p>
          <a:p>
            <a:r>
              <a:rPr lang="en-US" dirty="0" smtClean="0"/>
              <a:t>Cloned </a:t>
            </a:r>
            <a:r>
              <a:rPr lang="en-US" dirty="0" err="1" smtClean="0"/>
              <a:t>ntrC</a:t>
            </a:r>
            <a:r>
              <a:rPr lang="en-US" dirty="0" smtClean="0"/>
              <a:t> and sigma 54 under p70</a:t>
            </a:r>
          </a:p>
          <a:p>
            <a:r>
              <a:rPr lang="en-US" dirty="0" smtClean="0"/>
              <a:t>Strong response in presence of both</a:t>
            </a:r>
            <a:endParaRPr lang="en-US" dirty="0"/>
          </a:p>
        </p:txBody>
      </p:sp>
      <p:sp>
        <p:nvSpPr>
          <p:cNvPr id="4" name="Slide Number Placeholder 3"/>
          <p:cNvSpPr>
            <a:spLocks noGrp="1"/>
          </p:cNvSpPr>
          <p:nvPr>
            <p:ph type="sldNum" sz="quarter" idx="10"/>
          </p:nvPr>
        </p:nvSpPr>
        <p:spPr/>
        <p:txBody>
          <a:bodyPr/>
          <a:lstStyle/>
          <a:p>
            <a:fld id="{514A4CCA-24C5-EA4E-896F-2D7258FB1CDF}" type="slidenum">
              <a:rPr lang="en-US" smtClean="0"/>
              <a:t>5</a:t>
            </a:fld>
            <a:endParaRPr lang="en-US"/>
          </a:p>
        </p:txBody>
      </p:sp>
    </p:spTree>
    <p:extLst>
      <p:ext uri="{BB962C8B-B14F-4D97-AF65-F5344CB8AC3E}">
        <p14:creationId xmlns:p14="http://schemas.microsoft.com/office/powerpoint/2010/main" val="2185321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transcription</a:t>
            </a:r>
            <a:r>
              <a:rPr lang="en-US" baseline="0" dirty="0" smtClean="0"/>
              <a:t> activation unit tested with all other sigma factors </a:t>
            </a:r>
            <a:r>
              <a:rPr lang="en-US" baseline="0" dirty="0" smtClean="0">
                <a:sym typeface="Wingdings"/>
              </a:rPr>
              <a:t> p28 least affected by competition, p38 most affected</a:t>
            </a:r>
          </a:p>
          <a:p>
            <a:r>
              <a:rPr lang="en-US" baseline="0" dirty="0" smtClean="0">
                <a:sym typeface="Wingdings"/>
              </a:rPr>
              <a:t>P28 vs. p38: no difference b/n p28 with sigma 28 and 38, big difference b/n p38 with sigma 28 and 38</a:t>
            </a:r>
          </a:p>
          <a:p>
            <a:r>
              <a:rPr lang="en-US" baseline="0" dirty="0" smtClean="0">
                <a:sym typeface="Wingdings"/>
              </a:rPr>
              <a:t>	28 takes all the polymerase, so p38 can’t be expressed</a:t>
            </a:r>
          </a:p>
          <a:p>
            <a:endParaRPr lang="en-US" dirty="0"/>
          </a:p>
        </p:txBody>
      </p:sp>
      <p:sp>
        <p:nvSpPr>
          <p:cNvPr id="4" name="Slide Number Placeholder 3"/>
          <p:cNvSpPr>
            <a:spLocks noGrp="1"/>
          </p:cNvSpPr>
          <p:nvPr>
            <p:ph type="sldNum" sz="quarter" idx="10"/>
          </p:nvPr>
        </p:nvSpPr>
        <p:spPr/>
        <p:txBody>
          <a:bodyPr/>
          <a:lstStyle/>
          <a:p>
            <a:fld id="{514A4CCA-24C5-EA4E-896F-2D7258FB1CDF}" type="slidenum">
              <a:rPr lang="en-US" smtClean="0"/>
              <a:t>6</a:t>
            </a:fld>
            <a:endParaRPr lang="en-US"/>
          </a:p>
        </p:txBody>
      </p:sp>
    </p:spTree>
    <p:extLst>
      <p:ext uri="{BB962C8B-B14F-4D97-AF65-F5344CB8AC3E}">
        <p14:creationId xmlns:p14="http://schemas.microsoft.com/office/powerpoint/2010/main" val="289471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-P70 makes sigma 38,</a:t>
            </a:r>
            <a:r>
              <a:rPr lang="en-US" baseline="0" dirty="0" smtClean="0"/>
              <a:t> sigma 38 binds to p38, p38 makes sigma 19, sigma 19 binds to p19, p19 makes sigma 28, sigma 28 binds to p28, p28 makes transcription factor, transcription factor binds to promoter and makes </a:t>
            </a:r>
            <a:r>
              <a:rPr lang="en-US" baseline="0" dirty="0" err="1" smtClean="0"/>
              <a:t>deGFP</a:t>
            </a:r>
            <a:endParaRPr lang="en-US" baseline="0" dirty="0" smtClean="0"/>
          </a:p>
          <a:p>
            <a:r>
              <a:rPr lang="en-US" dirty="0" smtClean="0"/>
              <a:t>-Complications: Once sigma 28 is present, more</a:t>
            </a:r>
            <a:r>
              <a:rPr lang="en-US" baseline="0" dirty="0" smtClean="0"/>
              <a:t> competitive than sigma 38 and takes over, stopping sigma 38. also partial negative feedback stopping sigma 70 and sigma 19. positive regulation: sigma 19 also binds nonspecifically to p38.</a:t>
            </a:r>
          </a:p>
          <a:p>
            <a:r>
              <a:rPr lang="en-US" baseline="0" dirty="0" smtClean="0"/>
              <a:t>-low plasmid concentration = low GFP, high plasmid concentration = high GFP but lost specificity so shorten mRNA life</a:t>
            </a:r>
          </a:p>
          <a:p>
            <a:r>
              <a:rPr lang="en-US" baseline="0" dirty="0" smtClean="0"/>
              <a:t>-also tested parallel circuits, biggest thing was that adjusting gene concentration changed output</a:t>
            </a:r>
            <a:endParaRPr lang="en-US" dirty="0"/>
          </a:p>
        </p:txBody>
      </p:sp>
      <p:sp>
        <p:nvSpPr>
          <p:cNvPr id="4" name="Slide Number Placeholder 3"/>
          <p:cNvSpPr>
            <a:spLocks noGrp="1"/>
          </p:cNvSpPr>
          <p:nvPr>
            <p:ph type="sldNum" sz="quarter" idx="10"/>
          </p:nvPr>
        </p:nvSpPr>
        <p:spPr/>
        <p:txBody>
          <a:bodyPr/>
          <a:lstStyle/>
          <a:p>
            <a:fld id="{514A4CCA-24C5-EA4E-896F-2D7258FB1CDF}" type="slidenum">
              <a:rPr lang="en-US" smtClean="0"/>
              <a:t>7</a:t>
            </a:fld>
            <a:endParaRPr lang="en-US"/>
          </a:p>
        </p:txBody>
      </p:sp>
    </p:spTree>
    <p:extLst>
      <p:ext uri="{BB962C8B-B14F-4D97-AF65-F5344CB8AC3E}">
        <p14:creationId xmlns:p14="http://schemas.microsoft.com/office/powerpoint/2010/main" val="278207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Repressor</a:t>
            </a:r>
            <a:r>
              <a:rPr lang="en-US" baseline="0" dirty="0" smtClean="0"/>
              <a:t> inhibits promoter, inducer inhibits repressor</a:t>
            </a:r>
          </a:p>
          <a:p>
            <a:r>
              <a:rPr lang="en-US" baseline="0" dirty="0" smtClean="0"/>
              <a:t>	no inducer = no </a:t>
            </a:r>
            <a:r>
              <a:rPr lang="en-US" baseline="0" dirty="0" err="1" smtClean="0"/>
              <a:t>deGFP</a:t>
            </a:r>
            <a:endParaRPr lang="en-US" baseline="0" dirty="0" smtClean="0"/>
          </a:p>
          <a:p>
            <a:r>
              <a:rPr lang="en-US" baseline="0" dirty="0" smtClean="0"/>
              <a:t>	inducer = </a:t>
            </a:r>
            <a:r>
              <a:rPr lang="en-US" baseline="0" dirty="0" err="1" smtClean="0"/>
              <a:t>deGFP</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14A4CCA-24C5-EA4E-896F-2D7258FB1CDF}" type="slidenum">
              <a:rPr lang="en-US" smtClean="0"/>
              <a:t>8</a:t>
            </a:fld>
            <a:endParaRPr lang="en-US"/>
          </a:p>
        </p:txBody>
      </p:sp>
    </p:spTree>
    <p:extLst>
      <p:ext uri="{BB962C8B-B14F-4D97-AF65-F5344CB8AC3E}">
        <p14:creationId xmlns:p14="http://schemas.microsoft.com/office/powerpoint/2010/main" val="150241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Dialysis reactor to test cell-free expression</a:t>
            </a:r>
          </a:p>
          <a:p>
            <a:r>
              <a:rPr lang="en-US" dirty="0" smtClean="0"/>
              <a:t>b. Reactor had 4x more </a:t>
            </a:r>
            <a:r>
              <a:rPr lang="en-US" dirty="0" err="1" smtClean="0"/>
              <a:t>deGFP</a:t>
            </a:r>
            <a:r>
              <a:rPr lang="en-US" dirty="0" smtClean="0"/>
              <a:t> than batch</a:t>
            </a:r>
          </a:p>
          <a:p>
            <a:r>
              <a:rPr lang="en-US" dirty="0" smtClean="0"/>
              <a:t>c.</a:t>
            </a:r>
            <a:r>
              <a:rPr lang="en-US" baseline="0" dirty="0" smtClean="0"/>
              <a:t> 1 and 2 are p70-GFP, 3 and 4 are cascade (p70-sigma 28 </a:t>
            </a:r>
            <a:r>
              <a:rPr lang="en-US" baseline="0" dirty="0" smtClean="0">
                <a:sym typeface="Wingdings"/>
              </a:rPr>
              <a:t> p28-GFP, 1 &amp; 3 are batch, 2 and 4 are dialysis reactor</a:t>
            </a:r>
          </a:p>
          <a:p>
            <a:r>
              <a:rPr lang="en-US" baseline="0" dirty="0" smtClean="0">
                <a:sym typeface="Wingdings"/>
              </a:rPr>
              <a:t>d. C is cell-free w/o plasmid, 1-4 see above</a:t>
            </a:r>
          </a:p>
          <a:p>
            <a:r>
              <a:rPr lang="en-US" baseline="0" dirty="0" smtClean="0">
                <a:sym typeface="Wingdings"/>
              </a:rPr>
              <a:t>e &amp; f. Used a phospholipid vesicle in which to hold the </a:t>
            </a:r>
            <a:r>
              <a:rPr lang="en-US" baseline="0" dirty="0" err="1" smtClean="0">
                <a:sym typeface="Wingdings"/>
              </a:rPr>
              <a:t>rxn</a:t>
            </a:r>
            <a:r>
              <a:rPr lang="en-US" baseline="0" dirty="0" smtClean="0">
                <a:sym typeface="Wingdings"/>
              </a:rPr>
              <a:t>, performed same as test tube (arabinose = GFP, no arabinose = no GFP)</a:t>
            </a:r>
          </a:p>
          <a:p>
            <a:endParaRPr lang="en-US" baseline="0" dirty="0" smtClean="0">
              <a:sym typeface="Wingdings"/>
            </a:endParaRPr>
          </a:p>
        </p:txBody>
      </p:sp>
      <p:sp>
        <p:nvSpPr>
          <p:cNvPr id="4" name="Slide Number Placeholder 3"/>
          <p:cNvSpPr>
            <a:spLocks noGrp="1"/>
          </p:cNvSpPr>
          <p:nvPr>
            <p:ph type="sldNum" sz="quarter" idx="10"/>
          </p:nvPr>
        </p:nvSpPr>
        <p:spPr/>
        <p:txBody>
          <a:bodyPr/>
          <a:lstStyle/>
          <a:p>
            <a:fld id="{514A4CCA-24C5-EA4E-896F-2D7258FB1CDF}" type="slidenum">
              <a:rPr lang="en-US" smtClean="0"/>
              <a:t>9</a:t>
            </a:fld>
            <a:endParaRPr lang="en-US"/>
          </a:p>
        </p:txBody>
      </p:sp>
    </p:spTree>
    <p:extLst>
      <p:ext uri="{BB962C8B-B14F-4D97-AF65-F5344CB8AC3E}">
        <p14:creationId xmlns:p14="http://schemas.microsoft.com/office/powerpoint/2010/main" val="84689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6730FD-3FFB-2449-BCEF-67FF871FDF45}" type="datetimeFigureOut">
              <a:rPr lang="en-US" smtClean="0"/>
              <a:t>5/8/12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E21E7-3ADA-1040-B2DD-F768A0B2696E}" type="slidenum">
              <a:rPr lang="en-US" smtClean="0"/>
              <a:t>‹#›</a:t>
            </a:fld>
            <a:endParaRPr lang="en-US"/>
          </a:p>
        </p:txBody>
      </p:sp>
    </p:spTree>
    <p:extLst>
      <p:ext uri="{BB962C8B-B14F-4D97-AF65-F5344CB8AC3E}">
        <p14:creationId xmlns:p14="http://schemas.microsoft.com/office/powerpoint/2010/main" val="250012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730FD-3FFB-2449-BCEF-67FF871FDF45}" type="datetimeFigureOut">
              <a:rPr lang="en-US" smtClean="0"/>
              <a:t>5/9/12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E21E7-3ADA-1040-B2DD-F768A0B2696E}" type="slidenum">
              <a:rPr lang="en-US" smtClean="0"/>
              <a:t>‹#›</a:t>
            </a:fld>
            <a:endParaRPr lang="en-US"/>
          </a:p>
        </p:txBody>
      </p:sp>
    </p:spTree>
    <p:extLst>
      <p:ext uri="{BB962C8B-B14F-4D97-AF65-F5344CB8AC3E}">
        <p14:creationId xmlns:p14="http://schemas.microsoft.com/office/powerpoint/2010/main" val="889461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730FD-3FFB-2449-BCEF-67FF871FDF45}" type="datetimeFigureOut">
              <a:rPr lang="en-US" smtClean="0"/>
              <a:t>5/9/12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E21E7-3ADA-1040-B2DD-F768A0B2696E}" type="slidenum">
              <a:rPr lang="en-US" smtClean="0"/>
              <a:t>‹#›</a:t>
            </a:fld>
            <a:endParaRPr lang="en-US"/>
          </a:p>
        </p:txBody>
      </p:sp>
    </p:spTree>
    <p:extLst>
      <p:ext uri="{BB962C8B-B14F-4D97-AF65-F5344CB8AC3E}">
        <p14:creationId xmlns:p14="http://schemas.microsoft.com/office/powerpoint/2010/main" val="148051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730FD-3FFB-2449-BCEF-67FF871FDF45}" type="datetimeFigureOut">
              <a:rPr lang="en-US" smtClean="0"/>
              <a:t>5/9/12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E21E7-3ADA-1040-B2DD-F768A0B2696E}" type="slidenum">
              <a:rPr lang="en-US" smtClean="0"/>
              <a:t>‹#›</a:t>
            </a:fld>
            <a:endParaRPr lang="en-US"/>
          </a:p>
        </p:txBody>
      </p:sp>
    </p:spTree>
    <p:extLst>
      <p:ext uri="{BB962C8B-B14F-4D97-AF65-F5344CB8AC3E}">
        <p14:creationId xmlns:p14="http://schemas.microsoft.com/office/powerpoint/2010/main" val="412236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6730FD-3FFB-2449-BCEF-67FF871FDF45}" type="datetimeFigureOut">
              <a:rPr lang="en-US" smtClean="0"/>
              <a:t>5/9/12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E21E7-3ADA-1040-B2DD-F768A0B2696E}" type="slidenum">
              <a:rPr lang="en-US" smtClean="0"/>
              <a:t>‹#›</a:t>
            </a:fld>
            <a:endParaRPr lang="en-US"/>
          </a:p>
        </p:txBody>
      </p:sp>
    </p:spTree>
    <p:extLst>
      <p:ext uri="{BB962C8B-B14F-4D97-AF65-F5344CB8AC3E}">
        <p14:creationId xmlns:p14="http://schemas.microsoft.com/office/powerpoint/2010/main" val="383904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6730FD-3FFB-2449-BCEF-67FF871FDF45}" type="datetimeFigureOut">
              <a:rPr lang="en-US" smtClean="0"/>
              <a:t>5/9/12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E21E7-3ADA-1040-B2DD-F768A0B2696E}" type="slidenum">
              <a:rPr lang="en-US" smtClean="0"/>
              <a:t>‹#›</a:t>
            </a:fld>
            <a:endParaRPr lang="en-US"/>
          </a:p>
        </p:txBody>
      </p:sp>
    </p:spTree>
    <p:extLst>
      <p:ext uri="{BB962C8B-B14F-4D97-AF65-F5344CB8AC3E}">
        <p14:creationId xmlns:p14="http://schemas.microsoft.com/office/powerpoint/2010/main" val="382972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6730FD-3FFB-2449-BCEF-67FF871FDF45}" type="datetimeFigureOut">
              <a:rPr lang="en-US" smtClean="0"/>
              <a:t>5/9/12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0E21E7-3ADA-1040-B2DD-F768A0B2696E}" type="slidenum">
              <a:rPr lang="en-US" smtClean="0"/>
              <a:t>‹#›</a:t>
            </a:fld>
            <a:endParaRPr lang="en-US"/>
          </a:p>
        </p:txBody>
      </p:sp>
    </p:spTree>
    <p:extLst>
      <p:ext uri="{BB962C8B-B14F-4D97-AF65-F5344CB8AC3E}">
        <p14:creationId xmlns:p14="http://schemas.microsoft.com/office/powerpoint/2010/main" val="411951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6730FD-3FFB-2449-BCEF-67FF871FDF45}" type="datetimeFigureOut">
              <a:rPr lang="en-US" smtClean="0"/>
              <a:t>5/9/12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0E21E7-3ADA-1040-B2DD-F768A0B2696E}" type="slidenum">
              <a:rPr lang="en-US" smtClean="0"/>
              <a:t>‹#›</a:t>
            </a:fld>
            <a:endParaRPr lang="en-US"/>
          </a:p>
        </p:txBody>
      </p:sp>
    </p:spTree>
    <p:extLst>
      <p:ext uri="{BB962C8B-B14F-4D97-AF65-F5344CB8AC3E}">
        <p14:creationId xmlns:p14="http://schemas.microsoft.com/office/powerpoint/2010/main" val="154451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730FD-3FFB-2449-BCEF-67FF871FDF45}" type="datetimeFigureOut">
              <a:rPr lang="en-US" smtClean="0"/>
              <a:t>5/9/12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0E21E7-3ADA-1040-B2DD-F768A0B2696E}" type="slidenum">
              <a:rPr lang="en-US" smtClean="0"/>
              <a:t>‹#›</a:t>
            </a:fld>
            <a:endParaRPr lang="en-US"/>
          </a:p>
        </p:txBody>
      </p:sp>
    </p:spTree>
    <p:extLst>
      <p:ext uri="{BB962C8B-B14F-4D97-AF65-F5344CB8AC3E}">
        <p14:creationId xmlns:p14="http://schemas.microsoft.com/office/powerpoint/2010/main" val="147092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730FD-3FFB-2449-BCEF-67FF871FDF45}" type="datetimeFigureOut">
              <a:rPr lang="en-US" smtClean="0"/>
              <a:t>5/9/12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E21E7-3ADA-1040-B2DD-F768A0B2696E}" type="slidenum">
              <a:rPr lang="en-US" smtClean="0"/>
              <a:t>‹#›</a:t>
            </a:fld>
            <a:endParaRPr lang="en-US"/>
          </a:p>
        </p:txBody>
      </p:sp>
    </p:spTree>
    <p:extLst>
      <p:ext uri="{BB962C8B-B14F-4D97-AF65-F5344CB8AC3E}">
        <p14:creationId xmlns:p14="http://schemas.microsoft.com/office/powerpoint/2010/main" val="418833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730FD-3FFB-2449-BCEF-67FF871FDF45}" type="datetimeFigureOut">
              <a:rPr lang="en-US" smtClean="0"/>
              <a:t>5/9/12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E21E7-3ADA-1040-B2DD-F768A0B2696E}" type="slidenum">
              <a:rPr lang="en-US" smtClean="0"/>
              <a:t>‹#›</a:t>
            </a:fld>
            <a:endParaRPr lang="en-US"/>
          </a:p>
        </p:txBody>
      </p:sp>
    </p:spTree>
    <p:extLst>
      <p:ext uri="{BB962C8B-B14F-4D97-AF65-F5344CB8AC3E}">
        <p14:creationId xmlns:p14="http://schemas.microsoft.com/office/powerpoint/2010/main" val="116565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730FD-3FFB-2449-BCEF-67FF871FDF45}" type="datetimeFigureOut">
              <a:rPr lang="en-US" smtClean="0"/>
              <a:t>5/8/12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E21E7-3ADA-1040-B2DD-F768A0B2696E}" type="slidenum">
              <a:rPr lang="en-US" smtClean="0"/>
              <a:t>‹#›</a:t>
            </a:fld>
            <a:endParaRPr lang="en-US"/>
          </a:p>
        </p:txBody>
      </p:sp>
    </p:spTree>
    <p:extLst>
      <p:ext uri="{BB962C8B-B14F-4D97-AF65-F5344CB8AC3E}">
        <p14:creationId xmlns:p14="http://schemas.microsoft.com/office/powerpoint/2010/main" val="3057225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5779"/>
            <a:ext cx="7772400" cy="2104672"/>
          </a:xfrm>
        </p:spPr>
        <p:txBody>
          <a:bodyPr>
            <a:normAutofit/>
          </a:bodyPr>
          <a:lstStyle/>
          <a:p>
            <a:r>
              <a:rPr lang="en-US" dirty="0" smtClean="0"/>
              <a:t>An </a:t>
            </a:r>
            <a:r>
              <a:rPr lang="en-US" dirty="0" err="1" smtClean="0"/>
              <a:t>E.coli</a:t>
            </a:r>
            <a:r>
              <a:rPr lang="en-US" dirty="0" smtClean="0"/>
              <a:t> Cell-Free Expression Toolbox: Application to Synthetic Gene Circuits and Artificial Cells</a:t>
            </a:r>
            <a:endParaRPr lang="en-US" dirty="0"/>
          </a:p>
        </p:txBody>
      </p:sp>
      <p:sp>
        <p:nvSpPr>
          <p:cNvPr id="3" name="Subtitle 2"/>
          <p:cNvSpPr>
            <a:spLocks noGrp="1"/>
          </p:cNvSpPr>
          <p:nvPr>
            <p:ph type="subTitle" idx="1"/>
          </p:nvPr>
        </p:nvSpPr>
        <p:spPr>
          <a:xfrm>
            <a:off x="1371600" y="3886199"/>
            <a:ext cx="6400800" cy="2477911"/>
          </a:xfrm>
        </p:spPr>
        <p:txBody>
          <a:bodyPr>
            <a:normAutofit fontScale="77500" lnSpcReduction="20000"/>
          </a:bodyPr>
          <a:lstStyle/>
          <a:p>
            <a:r>
              <a:rPr lang="en-US" dirty="0" err="1" smtClean="0"/>
              <a:t>Jonghyeon</a:t>
            </a:r>
            <a:r>
              <a:rPr lang="en-US" dirty="0" smtClean="0"/>
              <a:t> Shin and Vincent </a:t>
            </a:r>
            <a:r>
              <a:rPr lang="en-US" dirty="0" err="1" smtClean="0"/>
              <a:t>Noireaux</a:t>
            </a:r>
            <a:endParaRPr lang="en-US" dirty="0" smtClean="0"/>
          </a:p>
          <a:p>
            <a:r>
              <a:rPr lang="en-US" dirty="0" smtClean="0"/>
              <a:t>ACS Synthetic Biology, 2012</a:t>
            </a:r>
          </a:p>
          <a:p>
            <a:endParaRPr lang="en-US" dirty="0" smtClean="0"/>
          </a:p>
          <a:p>
            <a:r>
              <a:rPr lang="en-US" dirty="0" smtClean="0"/>
              <a:t>Presented by Hannah Johnsen</a:t>
            </a:r>
          </a:p>
          <a:p>
            <a:r>
              <a:rPr lang="en-US" dirty="0" smtClean="0"/>
              <a:t>20.385</a:t>
            </a:r>
          </a:p>
          <a:p>
            <a:r>
              <a:rPr lang="en-US" dirty="0" smtClean="0"/>
              <a:t>May 9, 2012</a:t>
            </a:r>
            <a:endParaRPr lang="en-US" dirty="0"/>
          </a:p>
        </p:txBody>
      </p:sp>
    </p:spTree>
    <p:extLst>
      <p:ext uri="{BB962C8B-B14F-4D97-AF65-F5344CB8AC3E}">
        <p14:creationId xmlns:p14="http://schemas.microsoft.com/office/powerpoint/2010/main" val="20802067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Cell-free toolkit can be made using multiple sigma and transcription factors, rather than more simple previous designs</a:t>
            </a:r>
          </a:p>
          <a:p>
            <a:r>
              <a:rPr lang="en-US" dirty="0" smtClean="0"/>
              <a:t>Genetic circuits, including AND gates, repression units, and series and parallel circuits can be made from this cell-free toolkit</a:t>
            </a:r>
          </a:p>
          <a:p>
            <a:r>
              <a:rPr lang="en-US" dirty="0" smtClean="0"/>
              <a:t>Cell-free expression time can be greatly increased through dialysis reaction</a:t>
            </a:r>
          </a:p>
          <a:p>
            <a:r>
              <a:rPr lang="en-US" dirty="0" smtClean="0"/>
              <a:t>Cell-free expression can occur in phospholipid vesicles</a:t>
            </a:r>
            <a:endParaRPr lang="en-US" dirty="0"/>
          </a:p>
        </p:txBody>
      </p:sp>
    </p:spTree>
    <p:extLst>
      <p:ext uri="{BB962C8B-B14F-4D97-AF65-F5344CB8AC3E}">
        <p14:creationId xmlns:p14="http://schemas.microsoft.com/office/powerpoint/2010/main" val="34196807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a:t>
            </a:r>
            <a:endParaRPr lang="en-US" dirty="0"/>
          </a:p>
        </p:txBody>
      </p:sp>
      <p:sp>
        <p:nvSpPr>
          <p:cNvPr id="3" name="Content Placeholder 2"/>
          <p:cNvSpPr>
            <a:spLocks noGrp="1"/>
          </p:cNvSpPr>
          <p:nvPr>
            <p:ph idx="1"/>
          </p:nvPr>
        </p:nvSpPr>
        <p:spPr/>
        <p:txBody>
          <a:bodyPr/>
          <a:lstStyle/>
          <a:p>
            <a:r>
              <a:rPr lang="en-US" dirty="0" smtClean="0"/>
              <a:t>Provides cell-free systems </a:t>
            </a:r>
            <a:r>
              <a:rPr lang="pl-PL" dirty="0" err="1" smtClean="0"/>
              <a:t>wi</a:t>
            </a:r>
            <a:r>
              <a:rPr lang="en-US" dirty="0" err="1" smtClean="0"/>
              <a:t>th</a:t>
            </a:r>
            <a:r>
              <a:rPr lang="en-US" dirty="0" smtClean="0"/>
              <a:t> greater diversity in expression</a:t>
            </a:r>
          </a:p>
          <a:p>
            <a:pPr lvl="1"/>
            <a:r>
              <a:rPr lang="en-US" dirty="0" smtClean="0"/>
              <a:t>Lead to more complicated and fine-tuned circuits</a:t>
            </a:r>
          </a:p>
          <a:p>
            <a:r>
              <a:rPr lang="en-US" dirty="0" smtClean="0"/>
              <a:t>Allows for more stable reactions to occur over longer periods of time</a:t>
            </a:r>
          </a:p>
          <a:p>
            <a:pPr lvl="1"/>
            <a:r>
              <a:rPr lang="en-US" dirty="0" smtClean="0"/>
              <a:t>Potential for steady state systems, obtain more of desired product</a:t>
            </a:r>
          </a:p>
          <a:p>
            <a:r>
              <a:rPr lang="en-US" dirty="0" smtClean="0"/>
              <a:t>Creation of artificial cells</a:t>
            </a:r>
            <a:endParaRPr lang="en-US" dirty="0"/>
          </a:p>
        </p:txBody>
      </p:sp>
    </p:spTree>
    <p:extLst>
      <p:ext uri="{BB962C8B-B14F-4D97-AF65-F5344CB8AC3E}">
        <p14:creationId xmlns:p14="http://schemas.microsoft.com/office/powerpoint/2010/main" val="4364653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a:t>
            </a:r>
            <a:endParaRPr lang="en-US" dirty="0"/>
          </a:p>
        </p:txBody>
      </p:sp>
      <p:sp>
        <p:nvSpPr>
          <p:cNvPr id="3" name="Content Placeholder 2"/>
          <p:cNvSpPr>
            <a:spLocks noGrp="1"/>
          </p:cNvSpPr>
          <p:nvPr>
            <p:ph idx="1"/>
          </p:nvPr>
        </p:nvSpPr>
        <p:spPr/>
        <p:txBody>
          <a:bodyPr/>
          <a:lstStyle/>
          <a:p>
            <a:r>
              <a:rPr lang="en-US" dirty="0" smtClean="0"/>
              <a:t>Didn’t show results of phospholipid vesicle reaction over time</a:t>
            </a:r>
          </a:p>
          <a:p>
            <a:r>
              <a:rPr lang="en-US" dirty="0" smtClean="0"/>
              <a:t>Didn’t incorporate AND gate elements into other parts of the genetic circuit</a:t>
            </a:r>
          </a:p>
          <a:p>
            <a:endParaRPr lang="en-US" dirty="0"/>
          </a:p>
        </p:txBody>
      </p:sp>
    </p:spTree>
    <p:extLst>
      <p:ext uri="{BB962C8B-B14F-4D97-AF65-F5344CB8AC3E}">
        <p14:creationId xmlns:p14="http://schemas.microsoft.com/office/powerpoint/2010/main" val="22153292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513"/>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5833190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239889" y="1600200"/>
            <a:ext cx="8664223" cy="4525963"/>
          </a:xfrm>
        </p:spPr>
        <p:txBody>
          <a:bodyPr>
            <a:normAutofit lnSpcReduction="10000"/>
          </a:bodyPr>
          <a:lstStyle/>
          <a:p>
            <a:r>
              <a:rPr lang="en-US" dirty="0" smtClean="0"/>
              <a:t>Transcriptional activation unit</a:t>
            </a:r>
            <a:endParaRPr lang="en-US" dirty="0"/>
          </a:p>
          <a:p>
            <a:pPr lvl="1"/>
            <a:r>
              <a:rPr lang="en-US" dirty="0"/>
              <a:t>T</a:t>
            </a:r>
            <a:r>
              <a:rPr lang="en-US" dirty="0" smtClean="0"/>
              <a:t>ranscriptional activation protein + specific promoter</a:t>
            </a:r>
          </a:p>
          <a:p>
            <a:pPr lvl="1"/>
            <a:endParaRPr lang="en-US" dirty="0"/>
          </a:p>
          <a:p>
            <a:pPr lvl="1"/>
            <a:endParaRPr lang="en-US" dirty="0" smtClean="0"/>
          </a:p>
          <a:p>
            <a:pPr lvl="1"/>
            <a:endParaRPr lang="en-US" dirty="0"/>
          </a:p>
          <a:p>
            <a:pPr lvl="1"/>
            <a:endParaRPr lang="en-US" dirty="0" smtClean="0"/>
          </a:p>
          <a:p>
            <a:r>
              <a:rPr lang="en-US" dirty="0" err="1" smtClean="0"/>
              <a:t>deGFP</a:t>
            </a:r>
            <a:r>
              <a:rPr lang="en-US" dirty="0" smtClean="0"/>
              <a:t>: destabilized GFP</a:t>
            </a:r>
          </a:p>
          <a:p>
            <a:r>
              <a:rPr lang="en-US" dirty="0" smtClean="0"/>
              <a:t>Batch reaction: carried out in a vesicle with all necessary components present</a:t>
            </a:r>
          </a:p>
          <a:p>
            <a:endParaRPr lang="en-US" dirty="0"/>
          </a:p>
        </p:txBody>
      </p:sp>
      <p:pic>
        <p:nvPicPr>
          <p:cNvPr id="4" name="Picture 3"/>
          <p:cNvPicPr>
            <a:picLocks noChangeAspect="1"/>
          </p:cNvPicPr>
          <p:nvPr/>
        </p:nvPicPr>
        <p:blipFill rotWithShape="1">
          <a:blip r:embed="rId3"/>
          <a:srcRect l="-1" t="15214" r="67483" b="26343"/>
          <a:stretch/>
        </p:blipFill>
        <p:spPr>
          <a:xfrm>
            <a:off x="2593521" y="2689614"/>
            <a:ext cx="3377177" cy="1840579"/>
          </a:xfrm>
          <a:prstGeom prst="rect">
            <a:avLst/>
          </a:prstGeom>
        </p:spPr>
      </p:pic>
      <p:sp>
        <p:nvSpPr>
          <p:cNvPr id="5" name="Rectangle 4"/>
          <p:cNvSpPr/>
          <p:nvPr/>
        </p:nvSpPr>
        <p:spPr>
          <a:xfrm>
            <a:off x="3488990" y="2689614"/>
            <a:ext cx="1094871" cy="1735801"/>
          </a:xfrm>
          <a:prstGeom prst="rect">
            <a:avLst/>
          </a:prstGeom>
          <a:solidFill>
            <a:srgbClr val="FFFF00">
              <a:alpha val="3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8875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417638"/>
            <a:ext cx="8229600" cy="5129918"/>
          </a:xfrm>
        </p:spPr>
        <p:txBody>
          <a:bodyPr>
            <a:normAutofit fontScale="92500" lnSpcReduction="10000"/>
          </a:bodyPr>
          <a:lstStyle/>
          <a:p>
            <a:r>
              <a:rPr lang="en-US" dirty="0" smtClean="0"/>
              <a:t>Purpose: Create genetic circuits, including cascades, AND gates, and negative feedback loops in a cell-free environment</a:t>
            </a:r>
          </a:p>
          <a:p>
            <a:endParaRPr lang="en-US" dirty="0"/>
          </a:p>
          <a:p>
            <a:pPr marL="971550" lvl="1" indent="-571500">
              <a:buFont typeface="+mj-lt"/>
              <a:buAutoNum type="romanUcPeriod"/>
            </a:pPr>
            <a:r>
              <a:rPr lang="en-US" dirty="0" smtClean="0"/>
              <a:t>Setup of system</a:t>
            </a:r>
          </a:p>
          <a:p>
            <a:pPr marL="971550" lvl="1" indent="-571500">
              <a:buFont typeface="+mj-lt"/>
              <a:buAutoNum type="romanUcPeriod"/>
            </a:pPr>
            <a:r>
              <a:rPr lang="en-US" dirty="0" smtClean="0"/>
              <a:t>Transcriptional activation units</a:t>
            </a:r>
          </a:p>
          <a:p>
            <a:pPr marL="1371600" lvl="2" indent="-571500">
              <a:buFont typeface="+mj-lt"/>
              <a:buAutoNum type="alphaLcParenR"/>
            </a:pPr>
            <a:r>
              <a:rPr lang="en-US" dirty="0" smtClean="0"/>
              <a:t>Transcription Co-activation: AND gate system</a:t>
            </a:r>
          </a:p>
          <a:p>
            <a:pPr marL="1371600" lvl="2" indent="-571500">
              <a:buFont typeface="+mj-lt"/>
              <a:buAutoNum type="alphaLcParenR"/>
            </a:pPr>
            <a:r>
              <a:rPr lang="en-US" dirty="0" smtClean="0"/>
              <a:t>Competition induced transcription regulation</a:t>
            </a:r>
          </a:p>
          <a:p>
            <a:pPr marL="1371600" lvl="2" indent="-571500">
              <a:buFont typeface="+mj-lt"/>
              <a:buAutoNum type="alphaLcParenR"/>
            </a:pPr>
            <a:r>
              <a:rPr lang="en-US" dirty="0" smtClean="0"/>
              <a:t>Transcriptional activation cascade: series circuit</a:t>
            </a:r>
          </a:p>
          <a:p>
            <a:pPr marL="1371600" lvl="2" indent="-571500">
              <a:buFont typeface="+mj-lt"/>
              <a:buAutoNum type="alphaLcParenR"/>
            </a:pPr>
            <a:r>
              <a:rPr lang="en-US" dirty="0" smtClean="0"/>
              <a:t>Parallel circuits</a:t>
            </a:r>
          </a:p>
          <a:p>
            <a:pPr marL="971550" lvl="1" indent="-571500">
              <a:buFont typeface="+mj-lt"/>
              <a:buAutoNum type="romanUcPeriod"/>
            </a:pPr>
            <a:r>
              <a:rPr lang="en-US" dirty="0" smtClean="0"/>
              <a:t>Transcriptional repression units</a:t>
            </a:r>
          </a:p>
          <a:p>
            <a:pPr marL="971550" lvl="1" indent="-571500">
              <a:buFont typeface="+mj-lt"/>
              <a:buAutoNum type="romanUcPeriod"/>
            </a:pPr>
            <a:r>
              <a:rPr lang="en-US" dirty="0" smtClean="0"/>
              <a:t>Long-lived cell-free expression</a:t>
            </a:r>
          </a:p>
          <a:p>
            <a:pPr marL="971550" lvl="1" indent="-571500">
              <a:buFont typeface="+mj-lt"/>
              <a:buAutoNum type="romanUcPeriod"/>
            </a:pPr>
            <a:endParaRPr lang="en-US" dirty="0" smtClean="0"/>
          </a:p>
          <a:p>
            <a:pPr marL="971550" lvl="1" indent="-571500">
              <a:buFont typeface="+mj-lt"/>
              <a:buAutoNum type="romanUcPeriod"/>
            </a:pPr>
            <a:endParaRPr lang="en-US" dirty="0"/>
          </a:p>
        </p:txBody>
      </p:sp>
    </p:spTree>
    <p:extLst>
      <p:ext uri="{BB962C8B-B14F-4D97-AF65-F5344CB8AC3E}">
        <p14:creationId xmlns:p14="http://schemas.microsoft.com/office/powerpoint/2010/main" val="4847658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of System</a:t>
            </a:r>
            <a:endParaRPr lang="en-US" dirty="0"/>
          </a:p>
        </p:txBody>
      </p:sp>
      <p:pic>
        <p:nvPicPr>
          <p:cNvPr id="5" name="Picture 4"/>
          <p:cNvPicPr>
            <a:picLocks noChangeAspect="1"/>
          </p:cNvPicPr>
          <p:nvPr/>
        </p:nvPicPr>
        <p:blipFill rotWithShape="1">
          <a:blip r:embed="rId3"/>
          <a:srcRect b="49481"/>
          <a:stretch/>
        </p:blipFill>
        <p:spPr>
          <a:xfrm>
            <a:off x="14601" y="4043992"/>
            <a:ext cx="9080311" cy="2404573"/>
          </a:xfrm>
          <a:prstGeom prst="rect">
            <a:avLst/>
          </a:prstGeom>
        </p:spPr>
      </p:pic>
      <p:pic>
        <p:nvPicPr>
          <p:cNvPr id="7" name="Picture 6"/>
          <p:cNvPicPr>
            <a:picLocks noChangeAspect="1"/>
          </p:cNvPicPr>
          <p:nvPr/>
        </p:nvPicPr>
        <p:blipFill rotWithShape="1">
          <a:blip r:embed="rId4"/>
          <a:srcRect l="-1" t="15214" r="67483" b="26343"/>
          <a:stretch/>
        </p:blipFill>
        <p:spPr>
          <a:xfrm>
            <a:off x="2257761" y="1417638"/>
            <a:ext cx="4477020" cy="2439999"/>
          </a:xfrm>
          <a:prstGeom prst="rect">
            <a:avLst/>
          </a:prstGeom>
        </p:spPr>
      </p:pic>
      <p:sp>
        <p:nvSpPr>
          <p:cNvPr id="8" name="Rectangle 7"/>
          <p:cNvSpPr/>
          <p:nvPr/>
        </p:nvSpPr>
        <p:spPr>
          <a:xfrm>
            <a:off x="4489585" y="5216388"/>
            <a:ext cx="919692" cy="291985"/>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797914" y="5466040"/>
            <a:ext cx="7296997" cy="291985"/>
          </a:xfrm>
          <a:prstGeom prst="rect">
            <a:avLst/>
          </a:prstGeom>
          <a:noFill/>
          <a:ln w="5715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085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Transcriptional Activation Units</a:t>
            </a:r>
            <a:br>
              <a:rPr lang="en-US" dirty="0" smtClean="0"/>
            </a:br>
            <a:r>
              <a:rPr lang="en-US" dirty="0" smtClean="0"/>
              <a:t>Transcription Co-activation: AND Gate</a:t>
            </a:r>
            <a:endParaRPr lang="en-US" dirty="0"/>
          </a:p>
        </p:txBody>
      </p:sp>
      <p:pic>
        <p:nvPicPr>
          <p:cNvPr id="4" name="Picture 3"/>
          <p:cNvPicPr>
            <a:picLocks noChangeAspect="1"/>
          </p:cNvPicPr>
          <p:nvPr/>
        </p:nvPicPr>
        <p:blipFill>
          <a:blip r:embed="rId3"/>
          <a:stretch>
            <a:fillRect/>
          </a:stretch>
        </p:blipFill>
        <p:spPr>
          <a:xfrm>
            <a:off x="443089" y="2444127"/>
            <a:ext cx="8297333" cy="2780411"/>
          </a:xfrm>
          <a:prstGeom prst="rect">
            <a:avLst/>
          </a:prstGeom>
        </p:spPr>
      </p:pic>
    </p:spTree>
    <p:extLst>
      <p:ext uri="{BB962C8B-B14F-4D97-AF65-F5344CB8AC3E}">
        <p14:creationId xmlns:p14="http://schemas.microsoft.com/office/powerpoint/2010/main" val="21369462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9143999" cy="1757363"/>
          </a:xfrm>
        </p:spPr>
        <p:txBody>
          <a:bodyPr>
            <a:normAutofit fontScale="90000"/>
          </a:bodyPr>
          <a:lstStyle/>
          <a:p>
            <a:r>
              <a:rPr lang="en-US" dirty="0" smtClean="0"/>
              <a:t>Transcriptional Activation Units</a:t>
            </a:r>
            <a:br>
              <a:rPr lang="en-US" dirty="0" smtClean="0"/>
            </a:br>
            <a:r>
              <a:rPr lang="en-US" sz="4000" dirty="0" smtClean="0"/>
              <a:t>Competition-Induced Transcription Regulation</a:t>
            </a:r>
            <a:endParaRPr lang="en-US" sz="4000" dirty="0"/>
          </a:p>
        </p:txBody>
      </p:sp>
      <p:pic>
        <p:nvPicPr>
          <p:cNvPr id="5" name="Picture 4"/>
          <p:cNvPicPr>
            <a:picLocks noChangeAspect="1"/>
          </p:cNvPicPr>
          <p:nvPr/>
        </p:nvPicPr>
        <p:blipFill rotWithShape="1">
          <a:blip r:embed="rId3"/>
          <a:srcRect t="1" r="49709" b="63859"/>
          <a:stretch/>
        </p:blipFill>
        <p:spPr>
          <a:xfrm>
            <a:off x="1234087" y="1900609"/>
            <a:ext cx="3050821" cy="2478486"/>
          </a:xfrm>
          <a:prstGeom prst="rect">
            <a:avLst/>
          </a:prstGeom>
        </p:spPr>
      </p:pic>
      <p:pic>
        <p:nvPicPr>
          <p:cNvPr id="4" name="Picture 3"/>
          <p:cNvPicPr>
            <a:picLocks noChangeAspect="1"/>
          </p:cNvPicPr>
          <p:nvPr/>
        </p:nvPicPr>
        <p:blipFill rotWithShape="1">
          <a:blip r:embed="rId3"/>
          <a:srcRect l="-1628" t="73910" b="-1276"/>
          <a:stretch/>
        </p:blipFill>
        <p:spPr>
          <a:xfrm>
            <a:off x="1423861" y="4645440"/>
            <a:ext cx="6165120" cy="1876779"/>
          </a:xfrm>
          <a:prstGeom prst="rect">
            <a:avLst/>
          </a:prstGeom>
        </p:spPr>
      </p:pic>
      <p:pic>
        <p:nvPicPr>
          <p:cNvPr id="6" name="Picture 5"/>
          <p:cNvPicPr>
            <a:picLocks noChangeAspect="1"/>
          </p:cNvPicPr>
          <p:nvPr/>
        </p:nvPicPr>
        <p:blipFill rotWithShape="1">
          <a:blip r:embed="rId3"/>
          <a:srcRect t="36296" r="49709" b="26708"/>
          <a:stretch/>
        </p:blipFill>
        <p:spPr>
          <a:xfrm>
            <a:off x="4749834" y="1825079"/>
            <a:ext cx="3050821" cy="2537178"/>
          </a:xfrm>
          <a:prstGeom prst="rect">
            <a:avLst/>
          </a:prstGeom>
        </p:spPr>
      </p:pic>
    </p:spTree>
    <p:extLst>
      <p:ext uri="{BB962C8B-B14F-4D97-AF65-F5344CB8AC3E}">
        <p14:creationId xmlns:p14="http://schemas.microsoft.com/office/powerpoint/2010/main" val="30569798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Transcriptional Activation Cascade: Series Circuit</a:t>
            </a:r>
            <a:endParaRPr lang="en-US" dirty="0"/>
          </a:p>
        </p:txBody>
      </p:sp>
      <p:pic>
        <p:nvPicPr>
          <p:cNvPr id="4" name="Picture 3"/>
          <p:cNvPicPr>
            <a:picLocks noChangeAspect="1"/>
          </p:cNvPicPr>
          <p:nvPr/>
        </p:nvPicPr>
        <p:blipFill rotWithShape="1">
          <a:blip r:embed="rId3"/>
          <a:srcRect r="48941" b="50687"/>
          <a:stretch/>
        </p:blipFill>
        <p:spPr>
          <a:xfrm>
            <a:off x="2707981" y="1524119"/>
            <a:ext cx="3372203" cy="2695065"/>
          </a:xfrm>
          <a:prstGeom prst="rect">
            <a:avLst/>
          </a:prstGeom>
        </p:spPr>
      </p:pic>
      <p:pic>
        <p:nvPicPr>
          <p:cNvPr id="5" name="Picture 4"/>
          <p:cNvPicPr>
            <a:picLocks noChangeAspect="1"/>
          </p:cNvPicPr>
          <p:nvPr/>
        </p:nvPicPr>
        <p:blipFill rotWithShape="1">
          <a:blip r:embed="rId3"/>
          <a:srcRect t="48928"/>
          <a:stretch/>
        </p:blipFill>
        <p:spPr>
          <a:xfrm>
            <a:off x="1174280" y="4091262"/>
            <a:ext cx="6285443" cy="2656350"/>
          </a:xfrm>
          <a:prstGeom prst="rect">
            <a:avLst/>
          </a:prstGeom>
        </p:spPr>
      </p:pic>
    </p:spTree>
    <p:extLst>
      <p:ext uri="{BB962C8B-B14F-4D97-AF65-F5344CB8AC3E}">
        <p14:creationId xmlns:p14="http://schemas.microsoft.com/office/powerpoint/2010/main" val="12721357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Transcriptional Repression Units</a:t>
            </a:r>
            <a:endParaRPr lang="en-US" dirty="0"/>
          </a:p>
        </p:txBody>
      </p:sp>
      <p:pic>
        <p:nvPicPr>
          <p:cNvPr id="4" name="Picture 3"/>
          <p:cNvPicPr>
            <a:picLocks noChangeAspect="1"/>
          </p:cNvPicPr>
          <p:nvPr/>
        </p:nvPicPr>
        <p:blipFill rotWithShape="1">
          <a:blip r:embed="rId3"/>
          <a:srcRect t="4005" r="50658" b="54630"/>
          <a:stretch/>
        </p:blipFill>
        <p:spPr>
          <a:xfrm>
            <a:off x="546101" y="1518345"/>
            <a:ext cx="3962400" cy="2836862"/>
          </a:xfrm>
          <a:prstGeom prst="rect">
            <a:avLst/>
          </a:prstGeom>
        </p:spPr>
      </p:pic>
      <p:sp>
        <p:nvSpPr>
          <p:cNvPr id="5" name="TextBox 4"/>
          <p:cNvSpPr txBox="1"/>
          <p:nvPr/>
        </p:nvSpPr>
        <p:spPr>
          <a:xfrm>
            <a:off x="698500" y="1398290"/>
            <a:ext cx="3222006" cy="461665"/>
          </a:xfrm>
          <a:prstGeom prst="rect">
            <a:avLst/>
          </a:prstGeom>
          <a:noFill/>
        </p:spPr>
        <p:txBody>
          <a:bodyPr wrap="none" rtlCol="0">
            <a:spAutoFit/>
          </a:bodyPr>
          <a:lstStyle/>
          <a:p>
            <a:r>
              <a:rPr lang="en-US" sz="2400" dirty="0" smtClean="0"/>
              <a:t>General Repression Unit</a:t>
            </a:r>
            <a:endParaRPr lang="en-US" sz="2400" dirty="0"/>
          </a:p>
        </p:txBody>
      </p:sp>
      <p:pic>
        <p:nvPicPr>
          <p:cNvPr id="6" name="Picture 5"/>
          <p:cNvPicPr>
            <a:picLocks noChangeAspect="1"/>
          </p:cNvPicPr>
          <p:nvPr/>
        </p:nvPicPr>
        <p:blipFill rotWithShape="1">
          <a:blip r:embed="rId4"/>
          <a:srcRect b="55033"/>
          <a:stretch/>
        </p:blipFill>
        <p:spPr>
          <a:xfrm>
            <a:off x="2025126" y="4238625"/>
            <a:ext cx="6912499" cy="2328168"/>
          </a:xfrm>
          <a:prstGeom prst="rect">
            <a:avLst/>
          </a:prstGeom>
        </p:spPr>
      </p:pic>
      <p:sp>
        <p:nvSpPr>
          <p:cNvPr id="7" name="TextBox 6"/>
          <p:cNvSpPr txBox="1"/>
          <p:nvPr/>
        </p:nvSpPr>
        <p:spPr>
          <a:xfrm>
            <a:off x="6000751" y="1389707"/>
            <a:ext cx="1907042" cy="461665"/>
          </a:xfrm>
          <a:prstGeom prst="rect">
            <a:avLst/>
          </a:prstGeom>
          <a:noFill/>
        </p:spPr>
        <p:txBody>
          <a:bodyPr wrap="none" rtlCol="0">
            <a:spAutoFit/>
          </a:bodyPr>
          <a:lstStyle/>
          <a:p>
            <a:r>
              <a:rPr lang="en-US" sz="2400" dirty="0" smtClean="0"/>
              <a:t>Toggle Switch</a:t>
            </a:r>
          </a:p>
        </p:txBody>
      </p:sp>
      <p:graphicFrame>
        <p:nvGraphicFramePr>
          <p:cNvPr id="8" name="Table 7"/>
          <p:cNvGraphicFramePr>
            <a:graphicFrameLocks noGrp="1"/>
          </p:cNvGraphicFramePr>
          <p:nvPr>
            <p:extLst>
              <p:ext uri="{D42A27DB-BD31-4B8C-83A1-F6EECF244321}">
                <p14:modId xmlns:p14="http://schemas.microsoft.com/office/powerpoint/2010/main" val="163625479"/>
              </p:ext>
            </p:extLst>
          </p:nvPr>
        </p:nvGraphicFramePr>
        <p:xfrm>
          <a:off x="4937126" y="1930480"/>
          <a:ext cx="4032250" cy="1854200"/>
        </p:xfrm>
        <a:graphic>
          <a:graphicData uri="http://schemas.openxmlformats.org/drawingml/2006/table">
            <a:tbl>
              <a:tblPr firstRow="1" bandRow="1">
                <a:tableStyleId>{2D5ABB26-0587-4C30-8999-92F81FD0307C}</a:tableStyleId>
              </a:tblPr>
              <a:tblGrid>
                <a:gridCol w="2016125"/>
                <a:gridCol w="2016125"/>
              </a:tblGrid>
              <a:tr h="370840">
                <a:tc>
                  <a:txBody>
                    <a:bodyPr/>
                    <a:lstStyle/>
                    <a:p>
                      <a:pPr algn="ctr"/>
                      <a:r>
                        <a:rPr lang="en-US" b="1" dirty="0" smtClean="0"/>
                        <a:t>Inducer Present</a:t>
                      </a:r>
                      <a:endParaRPr lang="en-US"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r>
                        <a:rPr lang="en-US" b="1" dirty="0" smtClean="0"/>
                        <a:t>Reporter Present</a:t>
                      </a:r>
                      <a:endParaRPr lang="en-US"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r h="370840">
                <a:tc>
                  <a:txBody>
                    <a:bodyPr/>
                    <a:lstStyle/>
                    <a:p>
                      <a:pPr algn="ctr"/>
                      <a:r>
                        <a:rPr lang="en-US" dirty="0" smtClean="0"/>
                        <a:t>IPTG</a:t>
                      </a:r>
                      <a:endParaRPr lang="en-US" dirty="0" smtClean="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r>
                        <a:rPr lang="en-US" dirty="0" err="1" smtClean="0">
                          <a:solidFill>
                            <a:srgbClr val="3366FF"/>
                          </a:solidFill>
                        </a:rPr>
                        <a:t>deCFP</a:t>
                      </a:r>
                      <a:endParaRPr lang="en-US" dirty="0">
                        <a:solidFill>
                          <a:srgbClr val="3366FF"/>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r h="370840">
                <a:tc>
                  <a:txBody>
                    <a:bodyPr/>
                    <a:lstStyle/>
                    <a:p>
                      <a:pPr algn="ctr"/>
                      <a:r>
                        <a:rPr lang="en-US" dirty="0" err="1" smtClean="0"/>
                        <a:t>ATc</a:t>
                      </a:r>
                      <a:endParaRPr 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r>
                        <a:rPr lang="en-US" dirty="0" err="1" smtClean="0">
                          <a:solidFill>
                            <a:srgbClr val="008000"/>
                          </a:solidFill>
                        </a:rPr>
                        <a:t>deGFP</a:t>
                      </a:r>
                      <a:endParaRPr lang="en-US" dirty="0">
                        <a:solidFill>
                          <a:srgbClr val="008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r h="370840">
                <a:tc>
                  <a:txBody>
                    <a:bodyPr/>
                    <a:lstStyle/>
                    <a:p>
                      <a:pPr algn="ctr"/>
                      <a:r>
                        <a:rPr lang="en-US" dirty="0" smtClean="0"/>
                        <a:t>IPTG </a:t>
                      </a:r>
                      <a:r>
                        <a:rPr lang="en-US" dirty="0" smtClean="0"/>
                        <a:t>+ </a:t>
                      </a:r>
                      <a:r>
                        <a:rPr lang="en-US" dirty="0" err="1" smtClean="0"/>
                        <a:t>ATc</a:t>
                      </a:r>
                      <a:endParaRPr 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r>
                        <a:rPr lang="en-US" dirty="0" err="1" smtClean="0">
                          <a:solidFill>
                            <a:srgbClr val="3366FF"/>
                          </a:solidFill>
                        </a:rPr>
                        <a:t>deCFP</a:t>
                      </a:r>
                      <a:r>
                        <a:rPr lang="en-US" dirty="0" smtClean="0">
                          <a:solidFill>
                            <a:srgbClr val="3366FF"/>
                          </a:solidFill>
                        </a:rPr>
                        <a:t> </a:t>
                      </a:r>
                      <a:r>
                        <a:rPr lang="en-US" dirty="0" smtClean="0">
                          <a:solidFill>
                            <a:schemeClr val="tx1"/>
                          </a:solidFill>
                        </a:rPr>
                        <a:t>+</a:t>
                      </a:r>
                      <a:r>
                        <a:rPr lang="en-US" baseline="0" dirty="0" smtClean="0">
                          <a:solidFill>
                            <a:schemeClr val="tx1"/>
                          </a:solidFill>
                        </a:rPr>
                        <a:t> </a:t>
                      </a:r>
                      <a:r>
                        <a:rPr lang="en-US" dirty="0" err="1" smtClean="0">
                          <a:solidFill>
                            <a:srgbClr val="008000"/>
                          </a:solidFill>
                        </a:rPr>
                        <a:t>deGFP</a:t>
                      </a:r>
                      <a:endParaRPr lang="en-US" dirty="0" smtClean="0">
                        <a:solidFill>
                          <a:srgbClr val="008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r h="370840">
                <a:tc>
                  <a:txBody>
                    <a:bodyPr/>
                    <a:lstStyle/>
                    <a:p>
                      <a:pPr algn="ctr"/>
                      <a:r>
                        <a:rPr lang="en-US" dirty="0" smtClean="0"/>
                        <a:t>None</a:t>
                      </a:r>
                      <a:endParaRPr 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r>
                        <a:rPr lang="en-US" dirty="0" smtClean="0">
                          <a:solidFill>
                            <a:srgbClr val="000000"/>
                          </a:solidFill>
                        </a:rPr>
                        <a:t>None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819553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Long-lived Cell-Free Expression</a:t>
            </a:r>
            <a:endParaRPr lang="en-US" dirty="0"/>
          </a:p>
        </p:txBody>
      </p:sp>
      <p:pic>
        <p:nvPicPr>
          <p:cNvPr id="4" name="Picture 3"/>
          <p:cNvPicPr>
            <a:picLocks noChangeAspect="1"/>
          </p:cNvPicPr>
          <p:nvPr/>
        </p:nvPicPr>
        <p:blipFill>
          <a:blip r:embed="rId3"/>
          <a:stretch>
            <a:fillRect/>
          </a:stretch>
        </p:blipFill>
        <p:spPr>
          <a:xfrm>
            <a:off x="2270125" y="1417638"/>
            <a:ext cx="4466286" cy="5165260"/>
          </a:xfrm>
          <a:prstGeom prst="rect">
            <a:avLst/>
          </a:prstGeom>
        </p:spPr>
      </p:pic>
    </p:spTree>
    <p:extLst>
      <p:ext uri="{BB962C8B-B14F-4D97-AF65-F5344CB8AC3E}">
        <p14:creationId xmlns:p14="http://schemas.microsoft.com/office/powerpoint/2010/main" val="42066903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1058</TotalTime>
  <Words>698</Words>
  <Application>Microsoft Macintosh PowerPoint</Application>
  <PresentationFormat>On-screen Show (4:3)</PresentationFormat>
  <Paragraphs>92</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An E.coli Cell-Free Expression Toolbox: Application to Synthetic Gene Circuits and Artificial Cells</vt:lpstr>
      <vt:lpstr>Background</vt:lpstr>
      <vt:lpstr>Overview</vt:lpstr>
      <vt:lpstr>Setup of System</vt:lpstr>
      <vt:lpstr>Transcriptional Activation Units Transcription Co-activation: AND Gate</vt:lpstr>
      <vt:lpstr>Transcriptional Activation Units Competition-Induced Transcription Regulation</vt:lpstr>
      <vt:lpstr>Transcriptional Activation Cascade: Series Circuit</vt:lpstr>
      <vt:lpstr>Transcriptional Repression Units</vt:lpstr>
      <vt:lpstr>Long-lived Cell-Free Expression</vt:lpstr>
      <vt:lpstr>Conclusions</vt:lpstr>
      <vt:lpstr>Significance</vt:lpstr>
      <vt:lpstr>Concerns</vt:lpstr>
      <vt:lpstr>Questions?</vt:lpstr>
    </vt:vector>
  </TitlesOfParts>
  <Company>Xavier College Preparatory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E.coli Cell-Free Expression Toolbox: Application to Synthetic Gene Circuits and Artificial Cells</dc:title>
  <dc:creator>Hannah Johnsen</dc:creator>
  <cp:lastModifiedBy>Hannah Johnsen</cp:lastModifiedBy>
  <cp:revision>27</cp:revision>
  <dcterms:created xsi:type="dcterms:W3CDTF">2012-05-08T23:42:54Z</dcterms:created>
  <dcterms:modified xsi:type="dcterms:W3CDTF">2012-05-09T17:21:41Z</dcterms:modified>
</cp:coreProperties>
</file>