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8"/>
  </p:notesMasterIdLst>
  <p:sldIdLst>
    <p:sldId id="256" r:id="rId2"/>
    <p:sldId id="282" r:id="rId3"/>
    <p:sldId id="281" r:id="rId4"/>
    <p:sldId id="257" r:id="rId5"/>
    <p:sldId id="258" r:id="rId6"/>
    <p:sldId id="261" r:id="rId7"/>
    <p:sldId id="260" r:id="rId8"/>
    <p:sldId id="273" r:id="rId9"/>
    <p:sldId id="269" r:id="rId10"/>
    <p:sldId id="275" r:id="rId11"/>
    <p:sldId id="276" r:id="rId12"/>
    <p:sldId id="277" r:id="rId13"/>
    <p:sldId id="279" r:id="rId14"/>
    <p:sldId id="280" r:id="rId15"/>
    <p:sldId id="278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55" autoAdjust="0"/>
    <p:restoredTop sz="94684" autoAdjust="0"/>
  </p:normalViewPr>
  <p:slideViewPr>
    <p:cSldViewPr>
      <p:cViewPr varScale="1">
        <p:scale>
          <a:sx n="103" d="100"/>
          <a:sy n="103" d="100"/>
        </p:scale>
        <p:origin x="-4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C6C80-5CFC-4C84-8D95-469D2485E345}" type="datetimeFigureOut">
              <a:rPr lang="en-US" smtClean="0"/>
              <a:pPr/>
              <a:t>1/9/12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A2F74-399C-4F61-B00D-22629E4CA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A2F74-399C-4F61-B00D-22629E4CAF9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A2F74-399C-4F61-B00D-22629E4CAF9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A2F74-399C-4F61-B00D-22629E4CAF9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A2F74-399C-4F61-B00D-22629E4CAF9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A2F74-399C-4F61-B00D-22629E4CAF9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A2F74-399C-4F61-B00D-22629E4CAF9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A2F74-399C-4F61-B00D-22629E4CAF9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A2F74-399C-4F61-B00D-22629E4CAF9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A2F74-399C-4F61-B00D-22629E4CAF9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A2F74-399C-4F61-B00D-22629E4CAF9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A2F74-399C-4F61-B00D-22629E4CAF9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A2F74-399C-4F61-B00D-22629E4CAF9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0D19E2-F202-498F-BC98-CBBC866608B6}" type="slidenum">
              <a:rPr lang="en-US" smtClean="0">
                <a:ea typeface="ＭＳ Ｐゴシック" pitchFamily="34" charset="-128"/>
              </a:rPr>
              <a:pPr>
                <a:defRPr/>
              </a:pPr>
              <a:t>6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A2F74-399C-4F61-B00D-22629E4CAF9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A2F74-399C-4F61-B00D-22629E4CAF9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A2F74-399C-4F61-B00D-22629E4CAF9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FA98-B10A-4B96-BB08-131B9B3F2AC9}" type="datetimeFigureOut">
              <a:rPr lang="en-US" smtClean="0"/>
              <a:pPr/>
              <a:t>1/9/12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AC39-351A-47FF-AE37-D1348F1D7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FA98-B10A-4B96-BB08-131B9B3F2AC9}" type="datetimeFigureOut">
              <a:rPr lang="en-US" smtClean="0"/>
              <a:pPr/>
              <a:t>1/9/12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AC39-351A-47FF-AE37-D1348F1D7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FA98-B10A-4B96-BB08-131B9B3F2AC9}" type="datetimeFigureOut">
              <a:rPr lang="en-US" smtClean="0"/>
              <a:pPr/>
              <a:t>1/9/12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AC39-351A-47FF-AE37-D1348F1D7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FA98-B10A-4B96-BB08-131B9B3F2AC9}" type="datetimeFigureOut">
              <a:rPr lang="en-US" smtClean="0"/>
              <a:pPr/>
              <a:t>1/9/12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AC39-351A-47FF-AE37-D1348F1D7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FA98-B10A-4B96-BB08-131B9B3F2AC9}" type="datetimeFigureOut">
              <a:rPr lang="en-US" smtClean="0"/>
              <a:pPr/>
              <a:t>1/9/12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AC39-351A-47FF-AE37-D1348F1D7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FA98-B10A-4B96-BB08-131B9B3F2AC9}" type="datetimeFigureOut">
              <a:rPr lang="en-US" smtClean="0"/>
              <a:pPr/>
              <a:t>1/9/12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AC39-351A-47FF-AE37-D1348F1D7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FA98-B10A-4B96-BB08-131B9B3F2AC9}" type="datetimeFigureOut">
              <a:rPr lang="en-US" smtClean="0"/>
              <a:pPr/>
              <a:t>1/9/12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AC39-351A-47FF-AE37-D1348F1D7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FA98-B10A-4B96-BB08-131B9B3F2AC9}" type="datetimeFigureOut">
              <a:rPr lang="en-US" smtClean="0"/>
              <a:pPr/>
              <a:t>1/9/12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AC39-351A-47FF-AE37-D1348F1D7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FA98-B10A-4B96-BB08-131B9B3F2AC9}" type="datetimeFigureOut">
              <a:rPr lang="en-US" smtClean="0"/>
              <a:pPr/>
              <a:t>1/9/12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AC39-351A-47FF-AE37-D1348F1D7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FA98-B10A-4B96-BB08-131B9B3F2AC9}" type="datetimeFigureOut">
              <a:rPr lang="en-US" smtClean="0"/>
              <a:pPr/>
              <a:t>1/9/12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AC39-351A-47FF-AE37-D1348F1D7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FA98-B10A-4B96-BB08-131B9B3F2AC9}" type="datetimeFigureOut">
              <a:rPr lang="en-US" smtClean="0"/>
              <a:pPr/>
              <a:t>1/9/12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AC39-351A-47FF-AE37-D1348F1D7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1FA98-B10A-4B96-BB08-131B9B3F2AC9}" type="datetimeFigureOut">
              <a:rPr lang="en-US" smtClean="0"/>
              <a:pPr/>
              <a:t>1/9/12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7AC39-351A-47FF-AE37-D1348F1D7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hyperlink" Target="http://www.youtube.com/watch?v=VN28WysDzXc&amp;feature=youtu.be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76400"/>
            <a:ext cx="73247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71600" y="838200"/>
            <a:ext cx="66294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008000"/>
                </a:solidFill>
              </a:rPr>
              <a:t>BioBuilding</a:t>
            </a:r>
            <a:r>
              <a:rPr lang="en-US" sz="3200" b="1" i="1" dirty="0" smtClean="0">
                <a:solidFill>
                  <a:srgbClr val="008000"/>
                </a:solidFill>
              </a:rPr>
              <a:t>:</a:t>
            </a:r>
            <a:r>
              <a:rPr lang="en-US" sz="3200" b="1" dirty="0" smtClean="0">
                <a:solidFill>
                  <a:srgbClr val="008000"/>
                </a:solidFill>
              </a:rPr>
              <a:t> </a:t>
            </a:r>
            <a:r>
              <a:rPr lang="en-US" sz="3200" b="1" i="1" dirty="0" smtClean="0">
                <a:solidFill>
                  <a:srgbClr val="008000"/>
                </a:solidFill>
              </a:rPr>
              <a:t>What a Colorful World</a:t>
            </a:r>
            <a:endParaRPr lang="en-US" sz="3200" b="1" dirty="0" smtClean="0">
              <a:solidFill>
                <a:srgbClr val="008000"/>
              </a:solidFill>
            </a:endParaRPr>
          </a:p>
          <a:p>
            <a:endParaRPr lang="en-US" sz="1100" dirty="0" smtClean="0"/>
          </a:p>
        </p:txBody>
      </p:sp>
      <p:pic>
        <p:nvPicPr>
          <p:cNvPr id="8" name="Picture 7" descr="logo.jpg"/>
          <p:cNvPicPr/>
          <p:nvPr/>
        </p:nvPicPr>
        <p:blipFill>
          <a:blip r:embed="rId4">
            <a:lum bright="-10000" contrast="40000"/>
          </a:blip>
          <a:srcRect/>
          <a:stretch>
            <a:fillRect/>
          </a:stretch>
        </p:blipFill>
        <p:spPr bwMode="auto">
          <a:xfrm>
            <a:off x="5410200" y="5562600"/>
            <a:ext cx="3352800" cy="914400"/>
          </a:xfrm>
          <a:prstGeom prst="rect">
            <a:avLst/>
          </a:prstGeom>
          <a:noFill/>
        </p:spPr>
      </p:pic>
      <p:pic>
        <p:nvPicPr>
          <p:cNvPr id="9" name="Picture 8" descr="logo.jpg"/>
          <p:cNvPicPr/>
          <p:nvPr/>
        </p:nvPicPr>
        <p:blipFill>
          <a:blip r:embed="rId4">
            <a:lum bright="-10000" contrast="40000"/>
          </a:blip>
          <a:srcRect/>
          <a:stretch>
            <a:fillRect/>
          </a:stretch>
        </p:blipFill>
        <p:spPr bwMode="auto">
          <a:xfrm>
            <a:off x="5562600" y="5715000"/>
            <a:ext cx="3352800" cy="9144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828800"/>
            <a:ext cx="81666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But will these devices work the same in the different strains of </a:t>
            </a:r>
            <a:r>
              <a:rPr lang="en-US" sz="2200" i="1" dirty="0" smtClean="0"/>
              <a:t>E. coli</a:t>
            </a:r>
            <a:r>
              <a:rPr lang="en-US" sz="2200" dirty="0" smtClean="0"/>
              <a:t>?</a:t>
            </a:r>
          </a:p>
          <a:p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3061526" cy="137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876800"/>
            <a:ext cx="42100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971800"/>
            <a:ext cx="41052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724400"/>
            <a:ext cx="43815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2819400"/>
            <a:ext cx="44196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4114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 smtClean="0"/>
          </a:p>
          <a:p>
            <a:r>
              <a:rPr lang="en-US" sz="2200" dirty="0" smtClean="0"/>
              <a:t>We will insert the green color generating device into each strain.</a:t>
            </a:r>
          </a:p>
          <a:p>
            <a:r>
              <a:rPr lang="en-US" sz="2200" dirty="0" smtClean="0"/>
              <a:t>Will we get the same colors and appearance of the bacteri</a:t>
            </a:r>
            <a:r>
              <a:rPr lang="en-US" sz="2000" dirty="0" smtClean="0"/>
              <a:t>a?</a:t>
            </a:r>
          </a:p>
          <a:p>
            <a:endParaRPr lang="en-U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953000"/>
            <a:ext cx="42100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124200"/>
            <a:ext cx="41052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876800"/>
            <a:ext cx="43815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953000" y="914400"/>
            <a:ext cx="4104842" cy="2138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 smtClean="0"/>
          </a:p>
          <a:p>
            <a:r>
              <a:rPr lang="en-US" sz="2200" dirty="0" smtClean="0"/>
              <a:t>We will insert the purple color </a:t>
            </a:r>
          </a:p>
          <a:p>
            <a:r>
              <a:rPr lang="en-US" sz="2200" dirty="0" smtClean="0"/>
              <a:t>generating device into each strain.</a:t>
            </a:r>
          </a:p>
          <a:p>
            <a:r>
              <a:rPr lang="en-US" sz="2200" dirty="0" smtClean="0"/>
              <a:t>Will we get the same colors and </a:t>
            </a:r>
          </a:p>
          <a:p>
            <a:r>
              <a:rPr lang="en-US" sz="2200" dirty="0"/>
              <a:t>a</a:t>
            </a:r>
            <a:r>
              <a:rPr lang="en-US" sz="2200" dirty="0" smtClean="0"/>
              <a:t>ppearance of the bacteria?</a:t>
            </a:r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971800"/>
            <a:ext cx="4495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0"/>
            <a:ext cx="3061526" cy="137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3061526" cy="137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0125" y="4343400"/>
            <a:ext cx="41052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1000" y="1516320"/>
            <a:ext cx="8382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Inserting genes into a cell is known as </a:t>
            </a:r>
            <a:r>
              <a:rPr lang="en-US" sz="2200" b="1" dirty="0" smtClean="0"/>
              <a:t>Transformation</a:t>
            </a:r>
            <a:r>
              <a:rPr lang="en-US" sz="2200" dirty="0" smtClean="0"/>
              <a:t>:</a:t>
            </a:r>
          </a:p>
          <a:p>
            <a:endParaRPr lang="en-US" sz="1000" dirty="0" smtClean="0"/>
          </a:p>
          <a:p>
            <a:r>
              <a:rPr lang="en-US" sz="2200" dirty="0" smtClean="0"/>
              <a:t>We have the </a:t>
            </a:r>
            <a:r>
              <a:rPr lang="en-US" sz="2200" dirty="0" err="1" smtClean="0"/>
              <a:t>operons</a:t>
            </a:r>
            <a:r>
              <a:rPr lang="en-US" sz="2200" dirty="0" smtClean="0"/>
              <a:t> on plasmids that have been made for us.</a:t>
            </a:r>
          </a:p>
          <a:p>
            <a:endParaRPr lang="en-US" sz="1000" dirty="0" smtClean="0"/>
          </a:p>
          <a:p>
            <a:r>
              <a:rPr lang="en-US" sz="2200" dirty="0" smtClean="0"/>
              <a:t>We need to make the bacterial cells </a:t>
            </a:r>
            <a:r>
              <a:rPr lang="en-US" sz="2200" b="1" dirty="0" smtClean="0"/>
              <a:t>competent</a:t>
            </a:r>
            <a:r>
              <a:rPr lang="en-US" sz="2200" dirty="0" smtClean="0"/>
              <a:t> to take up the plasmids.</a:t>
            </a:r>
          </a:p>
          <a:p>
            <a:endParaRPr lang="en-US" sz="1000" dirty="0" smtClean="0"/>
          </a:p>
          <a:p>
            <a:r>
              <a:rPr lang="en-US" sz="2200" dirty="0" smtClean="0"/>
              <a:t>Transformation is tough on the bacteria so we need to be very careful.</a:t>
            </a:r>
          </a:p>
          <a:p>
            <a:endParaRPr lang="en-US" sz="1000" dirty="0" smtClean="0"/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191000"/>
            <a:ext cx="43434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3061526" cy="137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724400"/>
            <a:ext cx="42100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648200"/>
            <a:ext cx="43815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09600" y="1371600"/>
            <a:ext cx="8001000" cy="2985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procedure (summarized):</a:t>
            </a:r>
          </a:p>
          <a:p>
            <a:endParaRPr lang="en-US" sz="1200" dirty="0" smtClean="0"/>
          </a:p>
          <a:p>
            <a:r>
              <a:rPr lang="en-US" sz="2200" dirty="0" smtClean="0"/>
              <a:t>Scrape up a patch of cells of each strain.</a:t>
            </a:r>
          </a:p>
          <a:p>
            <a:endParaRPr lang="en-US" sz="1000" dirty="0" smtClean="0"/>
          </a:p>
          <a:p>
            <a:r>
              <a:rPr lang="en-US" sz="2200" dirty="0" smtClean="0"/>
              <a:t>Add</a:t>
            </a:r>
            <a:r>
              <a:rPr lang="en-US" sz="2200" dirty="0" smtClean="0"/>
              <a:t> </a:t>
            </a:r>
            <a:r>
              <a:rPr lang="en-US" sz="2200" dirty="0" smtClean="0"/>
              <a:t>CaCl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</a:t>
            </a:r>
            <a:r>
              <a:rPr lang="en-US" sz="2200" dirty="0" smtClean="0"/>
              <a:t>transformation buffer and keep the cells on ice.</a:t>
            </a:r>
          </a:p>
          <a:p>
            <a:endParaRPr lang="en-US" sz="1000" dirty="0" smtClean="0"/>
          </a:p>
          <a:p>
            <a:r>
              <a:rPr lang="en-US" sz="2200" dirty="0" smtClean="0"/>
              <a:t>Divide the cells of each strain into three vials.</a:t>
            </a:r>
          </a:p>
          <a:p>
            <a:pPr lvl="1"/>
            <a:r>
              <a:rPr lang="en-US" sz="2200" dirty="0" smtClean="0"/>
              <a:t>One will get the purple DNA plus a gene for </a:t>
            </a:r>
            <a:r>
              <a:rPr lang="en-US" sz="2200" dirty="0" err="1" smtClean="0"/>
              <a:t>ampicillin</a:t>
            </a:r>
            <a:r>
              <a:rPr lang="en-US" sz="2200" dirty="0" smtClean="0"/>
              <a:t> resistance</a:t>
            </a:r>
          </a:p>
          <a:p>
            <a:pPr lvl="1"/>
            <a:r>
              <a:rPr lang="en-US" sz="2200" dirty="0" smtClean="0"/>
              <a:t>One will get the green DNA plus a gene for </a:t>
            </a:r>
            <a:r>
              <a:rPr lang="en-US" sz="2200" dirty="0" err="1" smtClean="0"/>
              <a:t>ampicillin</a:t>
            </a:r>
            <a:r>
              <a:rPr lang="en-US" sz="2200" dirty="0" smtClean="0"/>
              <a:t> resistance</a:t>
            </a:r>
          </a:p>
          <a:p>
            <a:pPr lvl="1"/>
            <a:r>
              <a:rPr lang="en-US" sz="2200" dirty="0" smtClean="0"/>
              <a:t>One will get no DNA. 	Why?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3061526" cy="137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724400"/>
            <a:ext cx="42100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648200"/>
            <a:ext cx="43815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62000" y="1371600"/>
            <a:ext cx="7543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procedure (summarized):</a:t>
            </a:r>
          </a:p>
          <a:p>
            <a:endParaRPr lang="en-US" sz="1200" dirty="0" smtClean="0"/>
          </a:p>
          <a:p>
            <a:r>
              <a:rPr lang="en-US" sz="2200" dirty="0" smtClean="0"/>
              <a:t>Heat the cells for exactly 90 seconds.</a:t>
            </a:r>
          </a:p>
          <a:p>
            <a:endParaRPr lang="en-US" sz="1000" dirty="0" smtClean="0"/>
          </a:p>
          <a:p>
            <a:r>
              <a:rPr lang="en-US" sz="2200" dirty="0" smtClean="0"/>
              <a:t>Add LB media to help the cells recover. </a:t>
            </a:r>
          </a:p>
          <a:p>
            <a:endParaRPr lang="en-US" sz="1000" dirty="0" smtClean="0"/>
          </a:p>
          <a:p>
            <a:r>
              <a:rPr lang="en-US" sz="2200" dirty="0" smtClean="0">
                <a:hlinkClick r:id="rId6"/>
              </a:rPr>
              <a:t>Plate the cells</a:t>
            </a:r>
            <a:r>
              <a:rPr lang="en-US" sz="2200" dirty="0" smtClean="0"/>
              <a:t> on LB plates containing </a:t>
            </a:r>
            <a:r>
              <a:rPr lang="en-US" sz="2200" dirty="0" err="1" smtClean="0"/>
              <a:t>ampicillin</a:t>
            </a:r>
            <a:r>
              <a:rPr lang="en-US" sz="2200" dirty="0" smtClean="0"/>
              <a:t>. </a:t>
            </a:r>
          </a:p>
          <a:p>
            <a:endParaRPr lang="en-US" sz="1000" dirty="0"/>
          </a:p>
          <a:p>
            <a:r>
              <a:rPr lang="en-US" sz="2200" dirty="0" smtClean="0"/>
              <a:t>Why the </a:t>
            </a:r>
            <a:r>
              <a:rPr lang="en-US" sz="2200" dirty="0" err="1" smtClean="0"/>
              <a:t>ampicillin</a:t>
            </a:r>
            <a:r>
              <a:rPr lang="en-US" sz="2200" dirty="0" smtClean="0"/>
              <a:t>?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3061526" cy="137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724400"/>
            <a:ext cx="42100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648200"/>
            <a:ext cx="43815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62000" y="1371600"/>
            <a:ext cx="75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procedure (summarized):</a:t>
            </a:r>
          </a:p>
          <a:p>
            <a:endParaRPr lang="en-US" sz="1400" dirty="0" smtClean="0"/>
          </a:p>
          <a:p>
            <a:r>
              <a:rPr lang="en-US" sz="2200" dirty="0" smtClean="0"/>
              <a:t>Then we incubate the cells overnight.</a:t>
            </a:r>
          </a:p>
          <a:p>
            <a:endParaRPr lang="en-US" sz="1000" dirty="0" smtClean="0"/>
          </a:p>
          <a:p>
            <a:r>
              <a:rPr lang="en-US" sz="2200" dirty="0" smtClean="0"/>
              <a:t>Tomorrow we will look for purple and green colonies.</a:t>
            </a:r>
          </a:p>
          <a:p>
            <a:endParaRPr lang="en-US" sz="1000" dirty="0"/>
          </a:p>
          <a:p>
            <a:r>
              <a:rPr lang="en-US" sz="2200" dirty="0" smtClean="0"/>
              <a:t>Any guesses as to what we will see? </a:t>
            </a:r>
          </a:p>
          <a:p>
            <a:endParaRPr lang="en-US" sz="1000" dirty="0"/>
          </a:p>
          <a:p>
            <a:r>
              <a:rPr lang="en-US" sz="2200" dirty="0" smtClean="0"/>
              <a:t>We will also calculate how efficient the transformation is.</a:t>
            </a:r>
          </a:p>
          <a:p>
            <a:endParaRPr lang="en-US" sz="1000" dirty="0"/>
          </a:p>
          <a:p>
            <a:r>
              <a:rPr lang="en-US" sz="2200" dirty="0" smtClean="0"/>
              <a:t>Report your data.</a:t>
            </a:r>
            <a:endParaRPr lang="en-US" sz="2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81200"/>
            <a:ext cx="8601075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14400" y="1143000"/>
            <a:ext cx="51900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 smtClean="0"/>
          </a:p>
          <a:p>
            <a:r>
              <a:rPr lang="en-US" sz="2200" dirty="0" smtClean="0"/>
              <a:t>You will need to set up a data table like this:</a:t>
            </a:r>
            <a:endParaRPr lang="en-US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0"/>
            <a:ext cx="3061526" cy="137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1-09-19 at 11.45.36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13" y="304800"/>
            <a:ext cx="8500687" cy="59182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1-09-19 at 11.46.19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600200"/>
            <a:ext cx="9448800" cy="2669991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533400"/>
            <a:ext cx="8534401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762001"/>
            <a:ext cx="8153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engineering paradigm</a:t>
            </a:r>
          </a:p>
        </p:txBody>
      </p:sp>
      <p:sp>
        <p:nvSpPr>
          <p:cNvPr id="6147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1524000" y="3048000"/>
            <a:ext cx="1752600" cy="914400"/>
          </a:xfrm>
          <a:prstGeom prst="roundRect">
            <a:avLst>
              <a:gd name="adj" fmla="val 1481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Design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257800" y="3048000"/>
            <a:ext cx="1828800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Build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05200" y="4800600"/>
            <a:ext cx="1828800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Test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810000" y="327660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Down Arrow 11"/>
          <p:cNvSpPr/>
          <p:nvPr/>
        </p:nvSpPr>
        <p:spPr>
          <a:xfrm rot="2686521">
            <a:off x="5684459" y="4067339"/>
            <a:ext cx="484632" cy="978408"/>
          </a:xfrm>
          <a:prstGeom prst="downArrow">
            <a:avLst>
              <a:gd name="adj1" fmla="val 50000"/>
              <a:gd name="adj2" fmla="val 421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8906718">
            <a:off x="2713004" y="3990798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6324600" y="1524000"/>
            <a:ext cx="2057400" cy="993775"/>
          </a:xfrm>
          <a:prstGeom prst="wedgeRoundRectCallout">
            <a:avLst>
              <a:gd name="adj1" fmla="val -49836"/>
              <a:gd name="adj2" fmla="val 13135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The focus of this lab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3061526" cy="137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28800" y="266700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600200"/>
            <a:ext cx="731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There are two major laboratory strains of E. coli:</a:t>
            </a:r>
          </a:p>
          <a:p>
            <a:endParaRPr lang="en-US" sz="2200" dirty="0"/>
          </a:p>
          <a:p>
            <a:r>
              <a:rPr lang="en-US" sz="2200" b="1" dirty="0" smtClean="0"/>
              <a:t>The K 12 strain  </a:t>
            </a:r>
            <a:endParaRPr lang="en-US" sz="22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057400"/>
            <a:ext cx="3886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3429000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</a:t>
            </a:r>
            <a:r>
              <a:rPr lang="en-US" sz="2000" b="1" dirty="0" smtClean="0"/>
              <a:t>he B </a:t>
            </a:r>
            <a:r>
              <a:rPr lang="en-US" sz="2200" b="1" dirty="0" smtClean="0"/>
              <a:t>strain</a:t>
            </a:r>
            <a:endParaRPr lang="en-US" sz="22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429000"/>
            <a:ext cx="335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2000" y="5257800"/>
            <a:ext cx="54958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 biology question: Do they behave the same?</a:t>
            </a:r>
            <a:endParaRPr lang="en-US" sz="2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3061526" cy="137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28800" y="266700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371600"/>
            <a:ext cx="75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 Synthetic Biology, the cell into which the genetic device is inserted is known as the </a:t>
            </a:r>
            <a:r>
              <a:rPr lang="en-US" sz="2200" b="1" i="1" dirty="0" smtClean="0"/>
              <a:t>Chassis</a:t>
            </a:r>
          </a:p>
          <a:p>
            <a:endParaRPr lang="en-US" sz="2200" dirty="0"/>
          </a:p>
          <a:p>
            <a:r>
              <a:rPr lang="en-US" sz="2200" b="1" dirty="0" smtClean="0"/>
              <a:t>The K 12 strain  </a:t>
            </a:r>
            <a:endParaRPr lang="en-US" sz="22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057400"/>
            <a:ext cx="3886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3429000"/>
            <a:ext cx="228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T</a:t>
            </a:r>
            <a:r>
              <a:rPr lang="en-US" sz="2200" b="1" dirty="0" smtClean="0"/>
              <a:t>he B strain</a:t>
            </a:r>
            <a:endParaRPr lang="en-US" sz="22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429000"/>
            <a:ext cx="335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5800" y="4953000"/>
            <a:ext cx="82743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An engineering question: </a:t>
            </a:r>
          </a:p>
          <a:p>
            <a:r>
              <a:rPr lang="en-US" sz="2200" dirty="0" smtClean="0"/>
              <a:t>If we insert the same device into each chassis, will it behave the same?</a:t>
            </a:r>
            <a:endParaRPr lang="en-US" sz="2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124200"/>
            <a:ext cx="82391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1600200"/>
            <a:ext cx="918971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 2009, the Cambridge </a:t>
            </a:r>
            <a:r>
              <a:rPr lang="en-US" sz="2200" dirty="0" err="1" smtClean="0"/>
              <a:t>iGEM</a:t>
            </a:r>
            <a:r>
              <a:rPr lang="en-US" sz="2200" dirty="0" smtClean="0"/>
              <a:t> team altered an </a:t>
            </a:r>
            <a:r>
              <a:rPr lang="en-US" sz="2200" dirty="0" err="1" smtClean="0"/>
              <a:t>operon</a:t>
            </a:r>
            <a:r>
              <a:rPr lang="en-US" sz="2200" dirty="0" smtClean="0"/>
              <a:t> found in </a:t>
            </a:r>
          </a:p>
          <a:p>
            <a:r>
              <a:rPr lang="en-US" sz="2200" i="1" dirty="0" err="1" smtClean="0"/>
              <a:t>Chromobacterium</a:t>
            </a:r>
            <a:r>
              <a:rPr lang="en-US" sz="2200" dirty="0"/>
              <a:t> </a:t>
            </a:r>
            <a:r>
              <a:rPr lang="en-US" sz="2200" dirty="0" smtClean="0"/>
              <a:t>and inserted it into </a:t>
            </a:r>
            <a:r>
              <a:rPr lang="en-US" sz="2200" i="1" dirty="0" smtClean="0"/>
              <a:t>E. coli</a:t>
            </a:r>
            <a:r>
              <a:rPr lang="en-US" sz="2200" dirty="0" smtClean="0"/>
              <a:t>. </a:t>
            </a:r>
          </a:p>
          <a:p>
            <a:endParaRPr lang="en-US" sz="1200" dirty="0" smtClean="0"/>
          </a:p>
          <a:p>
            <a:r>
              <a:rPr lang="en-US" sz="2200" dirty="0" smtClean="0"/>
              <a:t>They found that they could organize the </a:t>
            </a:r>
            <a:r>
              <a:rPr lang="en-US" sz="2200" dirty="0" err="1" smtClean="0"/>
              <a:t>operon</a:t>
            </a:r>
            <a:r>
              <a:rPr lang="en-US" sz="2200" dirty="0" smtClean="0"/>
              <a:t> in one way to get a green color</a:t>
            </a:r>
          </a:p>
          <a:p>
            <a:r>
              <a:rPr lang="en-US" sz="2200" dirty="0" smtClean="0"/>
              <a:t> and in another way to get a purple color.</a:t>
            </a:r>
            <a:endParaRPr lang="en-US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0"/>
            <a:ext cx="3061526" cy="137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5105400"/>
            <a:ext cx="9222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They moved these devices into </a:t>
            </a:r>
            <a:r>
              <a:rPr lang="en-US" sz="2200" i="1" dirty="0" smtClean="0"/>
              <a:t>E. coli</a:t>
            </a:r>
            <a:r>
              <a:rPr lang="en-US" sz="2200" dirty="0" smtClean="0"/>
              <a:t> because, well, everyone loves </a:t>
            </a:r>
          </a:p>
          <a:p>
            <a:r>
              <a:rPr lang="en-US" sz="2200" dirty="0" smtClean="0"/>
              <a:t>working with </a:t>
            </a:r>
            <a:r>
              <a:rPr lang="en-US" sz="2200" i="1" dirty="0" smtClean="0"/>
              <a:t>E. coli</a:t>
            </a:r>
            <a:r>
              <a:rPr lang="en-US" sz="2200" dirty="0" smtClean="0"/>
              <a:t>…</a:t>
            </a:r>
            <a:endParaRPr lang="en-US" sz="2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</TotalTime>
  <Words>454</Words>
  <Application>Microsoft Office PowerPoint</Application>
  <PresentationFormat>On-screen Show (4:3)</PresentationFormat>
  <Paragraphs>90</Paragraphs>
  <Slides>16</Slides>
  <Notes>16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An engineering paradigm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</dc:creator>
  <cp:lastModifiedBy>Natalie Kuldell</cp:lastModifiedBy>
  <cp:revision>44</cp:revision>
  <dcterms:created xsi:type="dcterms:W3CDTF">2012-01-09T16:52:07Z</dcterms:created>
  <dcterms:modified xsi:type="dcterms:W3CDTF">2012-01-09T16:53:06Z</dcterms:modified>
</cp:coreProperties>
</file>