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2.png"/><Relationship Id="rId4" Type="http://schemas.openxmlformats.org/officeDocument/2006/relationships/image" Target="../media/image0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1.jpg"/><Relationship Id="rId4" Type="http://schemas.openxmlformats.org/officeDocument/2006/relationships/image" Target="../media/image0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174232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222222"/>
                </a:solidFill>
                <a:highlight>
                  <a:srgbClr val="FFFFFF"/>
                </a:highlight>
              </a:rPr>
              <a:t>Ahnert, S. E., &amp; Fink, T. M. A. (2016). </a:t>
            </a:r>
          </a:p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rgbClr val="CC4125"/>
                </a:solidFill>
                <a:highlight>
                  <a:srgbClr val="FFFFFF"/>
                </a:highlight>
              </a:rPr>
              <a:t>Form and function in gene regulatory networks: the structure of network motifs determines fundamental properties of their dynamical state space. </a:t>
            </a:r>
          </a:p>
          <a:p>
            <a:pPr lvl="0">
              <a:spcBef>
                <a:spcPts val="0"/>
              </a:spcBef>
              <a:buNone/>
            </a:pPr>
            <a:r>
              <a:rPr i="1" lang="en" sz="2400">
                <a:solidFill>
                  <a:srgbClr val="222222"/>
                </a:solidFill>
                <a:highlight>
                  <a:srgbClr val="FFFFFF"/>
                </a:highlight>
              </a:rPr>
              <a:t>Journal of The Royal Society Interface</a:t>
            </a:r>
            <a:r>
              <a:rPr lang="en" sz="2400">
                <a:solidFill>
                  <a:srgbClr val="222222"/>
                </a:solidFill>
                <a:highlight>
                  <a:srgbClr val="FFFFFF"/>
                </a:highlight>
              </a:rPr>
              <a:t>, </a:t>
            </a:r>
            <a:r>
              <a:rPr i="1" lang="en" sz="2400">
                <a:solidFill>
                  <a:srgbClr val="222222"/>
                </a:solidFill>
                <a:highlight>
                  <a:srgbClr val="FFFFFF"/>
                </a:highlight>
              </a:rPr>
              <a:t>13</a:t>
            </a:r>
            <a:r>
              <a:rPr lang="en" sz="2400">
                <a:solidFill>
                  <a:srgbClr val="222222"/>
                </a:solidFill>
                <a:highlight>
                  <a:srgbClr val="FFFFFF"/>
                </a:highlight>
              </a:rPr>
              <a:t>(120), 20160179.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3894300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Margaret J ONeil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March 30, 2017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Department of Biology, Loyola Marymount University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BIOL-398-05/S17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311700" y="20765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CC4125"/>
                </a:solidFill>
              </a:rPr>
              <a:t>The topologically distinct motifs can be categorized based on number of feedback and feedforward loops  </a:t>
            </a:r>
          </a:p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443250" y="1194150"/>
            <a:ext cx="60057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Based on the 3-node motif, there are up to 9 possible edge connections, which results in 512 ways of connecting the nodes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Eliminating repeats, this become 104 distinct ways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Feed-forward loops and feedback loops were counted in each motif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4 categories of motif -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No feed-forward, &lt;2 feedback loops (pink)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No feed-forward, 2-3 feedback loops (red)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Feed-forward, &lt;3 feedback loops (blue)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Feed-forward, 3 feedback loops (purple)</a:t>
            </a:r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4350" y="1194150"/>
            <a:ext cx="1752650" cy="3527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CC4125"/>
                </a:solidFill>
              </a:rPr>
              <a:t>Outline</a:t>
            </a:r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311700" y="97082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CCCCCC"/>
              </a:buClr>
            </a:pPr>
            <a:r>
              <a:rPr lang="en">
                <a:solidFill>
                  <a:srgbClr val="CCCCCC"/>
                </a:solidFill>
              </a:rPr>
              <a:t>Gene regulatory networks can be modeled and visualized in networks called graphs</a:t>
            </a:r>
          </a:p>
          <a:p>
            <a:pPr indent="-228600" lvl="0" marL="457200" rtl="0">
              <a:spcBef>
                <a:spcPts val="0"/>
              </a:spcBef>
              <a:buClr>
                <a:srgbClr val="CCCCCC"/>
              </a:buClr>
            </a:pPr>
            <a:r>
              <a:rPr lang="en">
                <a:solidFill>
                  <a:srgbClr val="CCCCCC"/>
                </a:solidFill>
              </a:rPr>
              <a:t>Boolean networks can be used to study dynamic properties and capabilities of a network</a:t>
            </a:r>
          </a:p>
          <a:p>
            <a:pPr indent="-228600" lvl="0" marL="457200" rtl="0">
              <a:spcBef>
                <a:spcPts val="0"/>
              </a:spcBef>
              <a:buClr>
                <a:srgbClr val="CCCCCC"/>
              </a:buClr>
            </a:pPr>
            <a:r>
              <a:rPr lang="en">
                <a:solidFill>
                  <a:srgbClr val="CCCCCC"/>
                </a:solidFill>
              </a:rPr>
              <a:t>Network motifs can be studied as Boolean functions and categorized based on their dynamical graph topologies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The basin entropy and distinct cycle lengths were used to characterize dynamical space states of motifs</a:t>
            </a:r>
          </a:p>
          <a:p>
            <a:pPr indent="-228600" lvl="0" marL="457200" rtl="0">
              <a:spcBef>
                <a:spcPts val="0"/>
              </a:spcBef>
              <a:buClr>
                <a:srgbClr val="CCCCCC"/>
              </a:buClr>
            </a:pPr>
            <a:r>
              <a:rPr lang="en">
                <a:solidFill>
                  <a:srgbClr val="CCCCCC"/>
                </a:solidFill>
              </a:rPr>
              <a:t>Application to real-world networks suggests that fundamental topological properties of the state space are influencing evolution of regulatory networks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CC4125"/>
                </a:solidFill>
              </a:rPr>
              <a:t>Network categorization shows motifs fall into distinct groups based on their different cycle lengths </a:t>
            </a:r>
          </a:p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311700" y="1228675"/>
            <a:ext cx="49503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Total different cycle lengths were found for each motif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The four graphs show the location of the 4 different categories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Motifs with a feed forward loop but without a 3-node feedback loop show the least cycle diversity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No feed-forward and 2-3 node feedback loops are capable producing different dynamical behaviors</a:t>
            </a:r>
          </a:p>
        </p:txBody>
      </p:sp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4826" y="1259012"/>
            <a:ext cx="3253249" cy="3508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311700" y="132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>
                <a:solidFill>
                  <a:srgbClr val="CC4125"/>
                </a:solidFill>
              </a:rPr>
              <a:t>Network categorization shows motifs fall into distinct groups based on their average basin entropy</a:t>
            </a:r>
          </a:p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153825" y="1152475"/>
            <a:ext cx="52002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Average basin entropy measures the fragmentation of the dynamical graphs of a motif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Similar to the cycle lengths, when divided into categories, trends can be seen for each group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Between C and Sav there is strong connection between certain structural characteristics of a motif and its dynamical behaviour.</a:t>
            </a:r>
          </a:p>
        </p:txBody>
      </p:sp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8224" y="1228675"/>
            <a:ext cx="3334750" cy="3757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311700" y="21370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CC4125"/>
                </a:solidFill>
              </a:rPr>
              <a:t>Real-world regulatory and neural networks show the importance of the feed-forward loop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CC4125"/>
              </a:solidFill>
            </a:endParaRPr>
          </a:p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311700" y="1304875"/>
            <a:ext cx="44361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The enrichment profiles for these networks are shown relative to a null model (a)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The values of basin entropy show similar results to Z scores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The total values of different cycle lengths follow a similar pattern to the z-scores and Sav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Both Ct and Sav are shown on an inverted scale</a:t>
            </a:r>
          </a:p>
        </p:txBody>
      </p:sp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4600" y="1304874"/>
            <a:ext cx="3655299" cy="353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CC4125"/>
                </a:solidFill>
              </a:rPr>
              <a:t>Outline</a:t>
            </a:r>
          </a:p>
        </p:txBody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311700" y="97082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CCCCCC"/>
              </a:buClr>
            </a:pPr>
            <a:r>
              <a:rPr lang="en">
                <a:solidFill>
                  <a:srgbClr val="CCCCCC"/>
                </a:solidFill>
              </a:rPr>
              <a:t>Gene regulatory networks can be modeled and visualized in networks called graphs</a:t>
            </a:r>
          </a:p>
          <a:p>
            <a:pPr indent="-228600" lvl="0" marL="457200" rtl="0">
              <a:spcBef>
                <a:spcPts val="0"/>
              </a:spcBef>
              <a:buClr>
                <a:srgbClr val="CCCCCC"/>
              </a:buClr>
            </a:pPr>
            <a:r>
              <a:rPr lang="en">
                <a:solidFill>
                  <a:srgbClr val="CCCCCC"/>
                </a:solidFill>
              </a:rPr>
              <a:t>Boolean networks can be used to study dynamic properties and capabilities of a network</a:t>
            </a:r>
          </a:p>
          <a:p>
            <a:pPr indent="-228600" lvl="0" marL="457200" rtl="0">
              <a:spcBef>
                <a:spcPts val="0"/>
              </a:spcBef>
              <a:buClr>
                <a:srgbClr val="CCCCCC"/>
              </a:buClr>
            </a:pPr>
            <a:r>
              <a:rPr lang="en">
                <a:solidFill>
                  <a:srgbClr val="CCCCCC"/>
                </a:solidFill>
              </a:rPr>
              <a:t>Network motifs can be studied as Boolean functions and categorized based on their dynamical graph topologies</a:t>
            </a:r>
          </a:p>
          <a:p>
            <a:pPr indent="-228600" lvl="0" marL="457200" rtl="0">
              <a:spcBef>
                <a:spcPts val="0"/>
              </a:spcBef>
              <a:buClr>
                <a:srgbClr val="CCCCCC"/>
              </a:buClr>
            </a:pPr>
            <a:r>
              <a:rPr lang="en">
                <a:solidFill>
                  <a:srgbClr val="CCCCCC"/>
                </a:solidFill>
              </a:rPr>
              <a:t>The basin entropy and distinct cycle lengths were used to characterize dynamical space states of motifs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Application to real-world networks suggests that fundamental topological properties of the state space are influencing evolution of regulatory networks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311700" y="168775"/>
            <a:ext cx="87255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CC4125"/>
                </a:solidFill>
              </a:rPr>
              <a:t>Fundamental topological properties of the state-space influence the biological evolution of regulatory networks.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>
              <a:solidFill>
                <a:srgbClr val="CC4125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CC4125"/>
                </a:solidFill>
              </a:rPr>
              <a:t> </a:t>
            </a:r>
          </a:p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311700" y="1727100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N</a:t>
            </a:r>
            <a:r>
              <a:rPr lang="en"/>
              <a:t>etworks with a two-node feedback loop exhibited different dynamics from those containing a three-node feedback loop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They had more in common with networks that had only a one-node feedback</a:t>
            </a:r>
            <a:r>
              <a:rPr lang="en" sz="1050">
                <a:solidFill>
                  <a:srgbClr val="333132"/>
                </a:solidFill>
                <a:highlight>
                  <a:srgbClr val="FFFFFF"/>
                </a:highlight>
              </a:rPr>
              <a:t> </a:t>
            </a:r>
            <a:r>
              <a:rPr lang="en"/>
              <a:t>loop or none at all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Feedback loops have been shown to occur in some regulatory networks, but only in small numbers in transcriptional networks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The values of Sav and Ct both show a slight downwards trend (on the inverted scale) with increasing edge number in the motifs, whereas the motif z-scores show a slight upwards trend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CC4125"/>
                </a:solidFill>
              </a:rPr>
              <a:t>Summary</a:t>
            </a:r>
          </a:p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311700" y="97082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Gene regulatory networks can be modeled and visualized in networks called graphs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Boolean networks can be used to study dynamic properties and capabilities of a network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Network motifs can be studied as Boolean functions and categorized based on their dynamical graph topologies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The basin entropy and distinct cycle lengths were used to characterize dynamical space states of motifs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Application to real-world networks suggests that fundamental topological properties of the state space are influencing evolution of regulatory networks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CC4125"/>
                </a:solidFill>
              </a:rPr>
              <a:t>Acknowledgments</a:t>
            </a:r>
          </a:p>
        </p:txBody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Dr. Dahlquist and Dr. Fitzpatrick for their guidance in this class and on the GRNmap project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Colleagues from BIOL-398-05/S17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CC4125"/>
                </a:solidFill>
              </a:rPr>
              <a:t>References</a:t>
            </a:r>
          </a:p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Ahnert, S. E., &amp; Fink, T. M. A. (2016). </a:t>
            </a:r>
          </a:p>
          <a:p>
            <a:pPr indent="-6985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Form and function in gene regulatory networks: the structure of network motifs determines fundamental properties of their dynamical state space. Journal of The Royal Society Interface, 13(120), 20160179. DOI: 10.1098/rsif.2016.0179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Dahlquist, Kam D. (2017) BIOL398-05/S17:Week 10. Retrieved from http://www.openwetware.org/wiki/BIOL398-05/S17:Week_10 on 28 March 2017.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CC4125"/>
                </a:solidFill>
              </a:rPr>
              <a:t>Outline</a:t>
            </a:r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311700" y="97082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Gene regulatory networks can be modeled and visualized in networks called graphs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Boolean networks can be used to study dynamic properties and capabilities of a network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Network motifs can be studied as Boolean functions and categorized based on their dynamical graph topologies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The basin entropy and distinct cycle lengths were used to characterize dynamical space states of motifs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Application to real-world networks suggests that fundamental topological properties of the state space are influencing evolution of regulatory networks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CC4125"/>
                </a:solidFill>
              </a:rPr>
              <a:t>Outline</a:t>
            </a:r>
          </a:p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311700" y="97082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Gene regulatory networks can be modeled and visualized in networks called graphs</a:t>
            </a:r>
          </a:p>
          <a:p>
            <a:pPr indent="-228600" lvl="0" marL="457200" rtl="0">
              <a:spcBef>
                <a:spcPts val="0"/>
              </a:spcBef>
              <a:buClr>
                <a:srgbClr val="CCCCCC"/>
              </a:buClr>
            </a:pPr>
            <a:r>
              <a:rPr lang="en">
                <a:solidFill>
                  <a:srgbClr val="CCCCCC"/>
                </a:solidFill>
              </a:rPr>
              <a:t>Boolean networks can be used to study dynamic properties and capabilities of a network</a:t>
            </a:r>
          </a:p>
          <a:p>
            <a:pPr indent="-228600" lvl="0" marL="457200" rtl="0">
              <a:spcBef>
                <a:spcPts val="0"/>
              </a:spcBef>
              <a:buClr>
                <a:srgbClr val="CCCCCC"/>
              </a:buClr>
            </a:pPr>
            <a:r>
              <a:rPr lang="en">
                <a:solidFill>
                  <a:srgbClr val="CCCCCC"/>
                </a:solidFill>
              </a:rPr>
              <a:t>Network motifs can be studied as Boolean functions and categorized based on their dynamical graph topologies</a:t>
            </a:r>
          </a:p>
          <a:p>
            <a:pPr indent="-228600" lvl="0" marL="457200" rtl="0">
              <a:spcBef>
                <a:spcPts val="0"/>
              </a:spcBef>
              <a:buClr>
                <a:srgbClr val="CCCCCC"/>
              </a:buClr>
            </a:pPr>
            <a:r>
              <a:rPr lang="en">
                <a:solidFill>
                  <a:srgbClr val="CCCCCC"/>
                </a:solidFill>
              </a:rPr>
              <a:t>The basin entropy and distinct cycle lengths were used to characterize dynamical space states of motifs</a:t>
            </a:r>
          </a:p>
          <a:p>
            <a:pPr indent="-228600" lvl="0" marL="457200" rtl="0">
              <a:spcBef>
                <a:spcPts val="0"/>
              </a:spcBef>
              <a:buClr>
                <a:srgbClr val="CCCCCC"/>
              </a:buClr>
            </a:pPr>
            <a:r>
              <a:rPr lang="en">
                <a:solidFill>
                  <a:srgbClr val="CCCCCC"/>
                </a:solidFill>
              </a:rPr>
              <a:t>Application to real-world networks suggests that fundamental topological properties of the state space are influencing evolution of regulatory networks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CC4125"/>
                </a:solidFill>
              </a:rPr>
              <a:t>An Introduction to Networks</a:t>
            </a:r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311700" y="1152475"/>
            <a:ext cx="4707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To better </a:t>
            </a:r>
            <a:r>
              <a:rPr lang="en"/>
              <a:t>visualize relationships between groups, clusters showing connections between individuals can be created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These are called </a:t>
            </a:r>
            <a:r>
              <a:rPr lang="en">
                <a:solidFill>
                  <a:srgbClr val="3C78D8"/>
                </a:solidFill>
              </a:rPr>
              <a:t>graphs</a:t>
            </a:r>
            <a:r>
              <a:rPr lang="en"/>
              <a:t> or </a:t>
            </a:r>
            <a:r>
              <a:rPr lang="en">
                <a:solidFill>
                  <a:srgbClr val="3C78D8"/>
                </a:solidFill>
              </a:rPr>
              <a:t>networks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Most common form is a social network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Individuals are represented as points called </a:t>
            </a:r>
            <a:r>
              <a:rPr lang="en">
                <a:solidFill>
                  <a:srgbClr val="3C78D8"/>
                </a:solidFill>
              </a:rPr>
              <a:t>nodes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Connections between individuals are shown as lines called </a:t>
            </a:r>
            <a:r>
              <a:rPr lang="en">
                <a:solidFill>
                  <a:srgbClr val="3C78D8"/>
                </a:solidFill>
              </a:rPr>
              <a:t>edges</a:t>
            </a:r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6225" y="1382987"/>
            <a:ext cx="3819899" cy="2377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20174" y="1382999"/>
            <a:ext cx="3371993" cy="2377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CC4125"/>
                </a:solidFill>
              </a:rPr>
              <a:t>Networks can visualize biological relationships</a:t>
            </a:r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102000" y="1168550"/>
            <a:ext cx="4659000" cy="2914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Gene regulatory networks (GRNs) can be visualized in graphs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Nodes in these GRNs represent </a:t>
            </a:r>
            <a:r>
              <a:rPr lang="en">
                <a:solidFill>
                  <a:srgbClr val="3C78D8"/>
                </a:solidFill>
              </a:rPr>
              <a:t>genes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Edges represent </a:t>
            </a:r>
            <a:r>
              <a:rPr lang="en">
                <a:solidFill>
                  <a:srgbClr val="3C78D8"/>
                </a:solidFill>
              </a:rPr>
              <a:t>regulatory relationships</a:t>
            </a:r>
            <a:r>
              <a:rPr lang="en"/>
              <a:t> between genes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Edges in GRNs are </a:t>
            </a:r>
            <a:r>
              <a:rPr lang="en">
                <a:solidFill>
                  <a:srgbClr val="3C78D8"/>
                </a:solidFill>
              </a:rPr>
              <a:t>directed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When weights are put on the edges, indicates </a:t>
            </a:r>
            <a:r>
              <a:rPr lang="en">
                <a:solidFill>
                  <a:srgbClr val="3C78D8"/>
                </a:solidFill>
              </a:rPr>
              <a:t>activation</a:t>
            </a:r>
            <a:r>
              <a:rPr lang="en"/>
              <a:t> (+) or </a:t>
            </a:r>
            <a:r>
              <a:rPr lang="en">
                <a:solidFill>
                  <a:srgbClr val="3C78D8"/>
                </a:solidFill>
              </a:rPr>
              <a:t>repression </a:t>
            </a:r>
            <a:r>
              <a:rPr lang="en"/>
              <a:t>(-)</a:t>
            </a:r>
          </a:p>
        </p:txBody>
      </p:sp>
      <p:pic>
        <p:nvPicPr>
          <p:cNvPr descr="graph.png"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5325" y="1211437"/>
            <a:ext cx="4437000" cy="28284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CC4125"/>
                </a:solidFill>
              </a:rPr>
              <a:t>Outline</a:t>
            </a:r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311700" y="97082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CCCCCC"/>
              </a:buClr>
            </a:pPr>
            <a:r>
              <a:rPr lang="en">
                <a:solidFill>
                  <a:srgbClr val="CCCCCC"/>
                </a:solidFill>
              </a:rPr>
              <a:t>Gene regulatory networks can be modeled and visualized in networks called graphs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Boolean networks can be used to study dynamic properties and capabilities of a network</a:t>
            </a:r>
          </a:p>
          <a:p>
            <a:pPr indent="-228600" lvl="0" marL="457200" rtl="0">
              <a:spcBef>
                <a:spcPts val="0"/>
              </a:spcBef>
              <a:buClr>
                <a:srgbClr val="CCCCCC"/>
              </a:buClr>
            </a:pPr>
            <a:r>
              <a:rPr lang="en">
                <a:solidFill>
                  <a:srgbClr val="CCCCCC"/>
                </a:solidFill>
              </a:rPr>
              <a:t>Network motifs can be studied as Boolean functions and categorized based on their dynamical graph topologies</a:t>
            </a:r>
          </a:p>
          <a:p>
            <a:pPr indent="-228600" lvl="0" marL="457200" rtl="0">
              <a:spcBef>
                <a:spcPts val="0"/>
              </a:spcBef>
              <a:buClr>
                <a:srgbClr val="CCCCCC"/>
              </a:buClr>
            </a:pPr>
            <a:r>
              <a:rPr lang="en">
                <a:solidFill>
                  <a:srgbClr val="CCCCCC"/>
                </a:solidFill>
              </a:rPr>
              <a:t>The basin entropy and distinct cycle lengths were used to characterize dynamical space states of motifs</a:t>
            </a:r>
          </a:p>
          <a:p>
            <a:pPr indent="-228600" lvl="0" marL="457200" rtl="0">
              <a:spcBef>
                <a:spcPts val="0"/>
              </a:spcBef>
              <a:buClr>
                <a:srgbClr val="CCCCCC"/>
              </a:buClr>
            </a:pPr>
            <a:r>
              <a:rPr lang="en">
                <a:solidFill>
                  <a:srgbClr val="CCCCCC"/>
                </a:solidFill>
              </a:rPr>
              <a:t>Application to real-world networks suggests that fundamental topological properties of the state space are influencing evolution of regulatory networks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158275" y="220825"/>
            <a:ext cx="90474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CC4125"/>
                </a:solidFill>
              </a:rPr>
              <a:t>Boolean networks can be used to explore relationships between dynamics, structure, form and function</a:t>
            </a:r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158275" y="1310750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Network motifs are small subgraphs of directed networks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Feed-forward loops are known to play an important role in gene regulatory networks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 Boolean network is a directed network where each node has a binary state (0 or 1), and each node with input k inputs is associated with a string of 2</a:t>
            </a:r>
            <a:r>
              <a:rPr baseline="30000" lang="en"/>
              <a:t>k</a:t>
            </a:r>
            <a:r>
              <a:rPr lang="en"/>
              <a:t> bits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This string is called an update step which updates each nodes according to their Boolean function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Authors of this paper note form and function of network motif</a:t>
            </a:r>
            <a:r>
              <a:rPr lang="en"/>
              <a:t>s hasn’t been found to be related previously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This paper differs from previous work by defining function of motifs in terms of structural properties of their attraction basins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CC4125"/>
                </a:solidFill>
              </a:rPr>
              <a:t>Outline</a:t>
            </a: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311700" y="97082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CCCCCC"/>
              </a:buClr>
            </a:pPr>
            <a:r>
              <a:rPr lang="en">
                <a:solidFill>
                  <a:srgbClr val="CCCCCC"/>
                </a:solidFill>
              </a:rPr>
              <a:t>Gene regulatory networks can be modeled and visualized in networks called graphs</a:t>
            </a:r>
          </a:p>
          <a:p>
            <a:pPr indent="-228600" lvl="0" marL="457200" rtl="0">
              <a:spcBef>
                <a:spcPts val="0"/>
              </a:spcBef>
              <a:buClr>
                <a:srgbClr val="CCCCCC"/>
              </a:buClr>
            </a:pPr>
            <a:r>
              <a:rPr lang="en">
                <a:solidFill>
                  <a:srgbClr val="CCCCCC"/>
                </a:solidFill>
              </a:rPr>
              <a:t>Boolean networks can be used to study dynamic properties and capabilities of a network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Network motifs can be studied as Boolean functions and categorized based on their dynamical graph topologies</a:t>
            </a:r>
          </a:p>
          <a:p>
            <a:pPr indent="-228600" lvl="0" marL="457200" rtl="0">
              <a:spcBef>
                <a:spcPts val="0"/>
              </a:spcBef>
              <a:buClr>
                <a:srgbClr val="CCCCCC"/>
              </a:buClr>
            </a:pPr>
            <a:r>
              <a:rPr lang="en">
                <a:solidFill>
                  <a:srgbClr val="CCCCCC"/>
                </a:solidFill>
              </a:rPr>
              <a:t>The basin entropy and distinct cycle lengths were used to characterize dynamical space states of motifs</a:t>
            </a:r>
          </a:p>
          <a:p>
            <a:pPr indent="-228600" lvl="0" marL="457200" rtl="0">
              <a:spcBef>
                <a:spcPts val="0"/>
              </a:spcBef>
              <a:buClr>
                <a:srgbClr val="CCCCCC"/>
              </a:buClr>
            </a:pPr>
            <a:r>
              <a:rPr lang="en">
                <a:solidFill>
                  <a:srgbClr val="CCCCCC"/>
                </a:solidFill>
              </a:rPr>
              <a:t>Application to real-world networks suggests that fundamental topological properties of the state space are influencing evolution of regulatory networks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311700" y="1578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CC4125"/>
                </a:solidFill>
              </a:rPr>
              <a:t>Network motifs can be expressed and measured as Boolean networks </a:t>
            </a:r>
          </a:p>
        </p:txBody>
      </p:sp>
      <p:pic>
        <p:nvPicPr>
          <p:cNvPr id="106" name="Shape 106"/>
          <p:cNvPicPr preferRelativeResize="0"/>
          <p:nvPr/>
        </p:nvPicPr>
        <p:blipFill rotWithShape="1">
          <a:blip r:embed="rId3">
            <a:alphaModFix/>
          </a:blip>
          <a:srcRect b="51795" l="0" r="0" t="0"/>
          <a:stretch/>
        </p:blipFill>
        <p:spPr>
          <a:xfrm>
            <a:off x="1291450" y="1315012"/>
            <a:ext cx="2678224" cy="359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 rotWithShape="1">
          <a:blip r:embed="rId4">
            <a:alphaModFix/>
          </a:blip>
          <a:srcRect b="0" l="0" r="0" t="49690"/>
          <a:stretch/>
        </p:blipFill>
        <p:spPr>
          <a:xfrm>
            <a:off x="4708250" y="1315025"/>
            <a:ext cx="2678224" cy="374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