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7" r:id="rId4"/>
    <p:sldId id="258" r:id="rId5"/>
    <p:sldId id="260" r:id="rId6"/>
    <p:sldId id="261" r:id="rId7"/>
    <p:sldId id="264" r:id="rId8"/>
    <p:sldId id="262" r:id="rId9"/>
    <p:sldId id="263" r:id="rId10"/>
    <p:sldId id="266" r:id="rId11"/>
    <p:sldId id="265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34582" autoAdjust="0"/>
    <p:restoredTop sz="86398" autoAdjust="0"/>
  </p:normalViewPr>
  <p:slideViewPr>
    <p:cSldViewPr snapToObjects="1">
      <p:cViewPr varScale="1">
        <p:scale>
          <a:sx n="91" d="100"/>
          <a:sy n="91" d="100"/>
        </p:scale>
        <p:origin x="-120" y="-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424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2A495-A655-694C-B719-75F66BE9C332}" type="datetimeFigureOut">
              <a:rPr lang="en-US" smtClean="0"/>
              <a:pPr/>
              <a:t>5/16/10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C58A1-04CA-4A48-BFFA-E4727AA963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44E716-BD51-B144-ADCF-9638EFBE4542}" type="datetimeFigureOut">
              <a:rPr lang="en-US" smtClean="0"/>
              <a:pPr/>
              <a:t>5/16/10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FB2818-F016-7646-89D0-2F17E5818C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sz="1400" dirty="0">
              <a:solidFill>
                <a:srgbClr val="FFFFFF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r>
              <a:rPr lang="en-US" smtClean="0"/>
              <a:t>22 February 2010</a:t>
            </a:r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ctr" eaLnBrk="1" latinLnBrk="0" hangingPunct="1"/>
            <a:fld id="{6F42FDE4-A7DD-41A7-A0A6-9B649FB43336}" type="slidenum">
              <a:rPr kumimoji="0" lang="en-US" smtClean="0"/>
              <a:pPr algn="ctr" eaLnBrk="1" latinLnBrk="0" hangingPunct="1"/>
              <a:t>‹#›</a:t>
            </a:fld>
            <a:endParaRPr kumimoji="0" lang="en-US" sz="14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.wikipedia.org/wiki/LSID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ORNL DAAC</a:t>
            </a:r>
            <a:r>
              <a:rPr lang="en-US" baseline="0" dirty="0" smtClean="0"/>
              <a:t> Experience With </a:t>
            </a:r>
            <a:br>
              <a:rPr lang="en-US" baseline="0" dirty="0" smtClean="0"/>
            </a:br>
            <a:r>
              <a:rPr lang="en-US" baseline="0" dirty="0" smtClean="0"/>
              <a:t>Digital Object Identifiers (</a:t>
            </a:r>
            <a:r>
              <a:rPr lang="en-US" baseline="0" dirty="0" err="1" smtClean="0"/>
              <a:t>DOIs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819150"/>
          </a:xfrm>
        </p:spPr>
        <p:txBody>
          <a:bodyPr>
            <a:normAutofit/>
          </a:bodyPr>
          <a:lstStyle/>
          <a:p>
            <a:r>
              <a:rPr lang="en-US" dirty="0" smtClean="0"/>
              <a:t>Bruce Wilson, ORNL DAAC Manager</a:t>
            </a:r>
            <a:br>
              <a:rPr lang="en-US" dirty="0" smtClean="0"/>
            </a:br>
            <a:r>
              <a:rPr lang="en-US" dirty="0" smtClean="0"/>
              <a:t>for NASA Data Center Managers </a:t>
            </a:r>
            <a:r>
              <a:rPr lang="en-US" dirty="0" err="1" smtClean="0"/>
              <a:t>telecon</a:t>
            </a:r>
            <a:r>
              <a:rPr lang="en-US" dirty="0" smtClean="0"/>
              <a:t> 22 Feb 2010</a:t>
            </a:r>
          </a:p>
        </p:txBody>
      </p:sp>
      <p:pic>
        <p:nvPicPr>
          <p:cNvPr id="7" name="Picture 6" descr="NASA_LOGO_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400" y="381000"/>
            <a:ext cx="691902" cy="572267"/>
          </a:xfrm>
          <a:prstGeom prst="rect">
            <a:avLst/>
          </a:prstGeom>
        </p:spPr>
      </p:pic>
      <p:pic>
        <p:nvPicPr>
          <p:cNvPr id="8" name="Picture 7" descr="ORNL_4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" y="381000"/>
            <a:ext cx="1073150" cy="55143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</a:t>
            </a:r>
            <a:r>
              <a:rPr lang="en-US" baseline="0" dirty="0" smtClean="0"/>
              <a:t> citations help assess dependence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10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Synthesis is increasingly important science</a:t>
            </a:r>
          </a:p>
          <a:p>
            <a:pPr lvl="1"/>
            <a:r>
              <a:rPr lang="en-US" dirty="0" smtClean="0"/>
              <a:t>Are all of the data used in the study independent?</a:t>
            </a:r>
          </a:p>
          <a:p>
            <a:r>
              <a:rPr lang="en-US" dirty="0" smtClean="0"/>
              <a:t>Example:  </a:t>
            </a:r>
            <a:r>
              <a:rPr lang="en-US" dirty="0" err="1" smtClean="0"/>
              <a:t>Luyssaert</a:t>
            </a:r>
            <a:r>
              <a:rPr lang="en-US" dirty="0" smtClean="0"/>
              <a:t> </a:t>
            </a:r>
            <a:r>
              <a:rPr lang="en-US" i="1" dirty="0" smtClean="0"/>
              <a:t>et al</a:t>
            </a:r>
            <a:r>
              <a:rPr lang="en-US" dirty="0" smtClean="0"/>
              <a:t> Net Primary Productivity (NPP)</a:t>
            </a:r>
          </a:p>
          <a:p>
            <a:pPr lvl="1"/>
            <a:r>
              <a:rPr lang="en-US" dirty="0" smtClean="0"/>
              <a:t>Data at ORNL DAAC (doi:10.3334/ORNLDAAC/949)</a:t>
            </a:r>
          </a:p>
          <a:p>
            <a:pPr lvl="1"/>
            <a:r>
              <a:rPr lang="en-US" dirty="0" smtClean="0"/>
              <a:t>Article at doi:10.1111/j.1365-2486.2007.01439.x</a:t>
            </a:r>
          </a:p>
          <a:p>
            <a:pPr lvl="1"/>
            <a:r>
              <a:rPr lang="en-US" dirty="0" smtClean="0"/>
              <a:t>Drawn from many sources (very well documented)</a:t>
            </a:r>
          </a:p>
          <a:p>
            <a:pPr lvl="2"/>
            <a:r>
              <a:rPr lang="en-US" dirty="0" err="1" smtClean="0"/>
              <a:t>ftp://ftp.daac.ornl.gov/data/global_vegetation/forest_carbon_flux/comp/appendix_a_database_sources.pdf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Future work using </a:t>
            </a:r>
            <a:r>
              <a:rPr lang="en-US" dirty="0" err="1" smtClean="0"/>
              <a:t>Luyssaert</a:t>
            </a:r>
            <a:r>
              <a:rPr lang="en-US" dirty="0" smtClean="0"/>
              <a:t> dataset can’t compare it to any of the underlying data</a:t>
            </a:r>
          </a:p>
          <a:p>
            <a:r>
              <a:rPr lang="en-US" dirty="0" smtClean="0"/>
              <a:t>Also an issue in cal-</a:t>
            </a:r>
            <a:r>
              <a:rPr lang="en-US" dirty="0" err="1" smtClean="0"/>
              <a:t>val</a:t>
            </a:r>
            <a:r>
              <a:rPr lang="en-US" dirty="0" smtClean="0"/>
              <a:t> for remote sensing</a:t>
            </a:r>
          </a:p>
          <a:p>
            <a:pPr lvl="1"/>
            <a:r>
              <a:rPr lang="en-US" dirty="0" smtClean="0"/>
              <a:t>What data was used for this </a:t>
            </a:r>
            <a:r>
              <a:rPr lang="en-US" smtClean="0"/>
              <a:t>RS product?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r>
              <a:rPr lang="en-US" baseline="0" dirty="0" smtClean="0"/>
              <a:t> Identifiers are evolving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11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DataCite.org</a:t>
            </a:r>
            <a:r>
              <a:rPr lang="en-US" dirty="0" smtClean="0"/>
              <a:t> (German Library + others, including CDL)</a:t>
            </a:r>
          </a:p>
          <a:p>
            <a:pPr lvl="1"/>
            <a:r>
              <a:rPr lang="en-US" baseline="0" dirty="0" smtClean="0"/>
              <a:t>Particularly focused</a:t>
            </a:r>
            <a:r>
              <a:rPr lang="en-US" dirty="0" smtClean="0"/>
              <a:t> on research data</a:t>
            </a:r>
          </a:p>
          <a:p>
            <a:r>
              <a:rPr lang="en-US" baseline="0" dirty="0" smtClean="0"/>
              <a:t>Life</a:t>
            </a:r>
            <a:r>
              <a:rPr lang="en-US" dirty="0" smtClean="0"/>
              <a:t> Science Identifiers (LSID)</a:t>
            </a:r>
          </a:p>
          <a:p>
            <a:pPr lvl="1"/>
            <a:r>
              <a:rPr lang="en-US" baseline="0" dirty="0" smtClean="0"/>
              <a:t>Heavily</a:t>
            </a:r>
            <a:r>
              <a:rPr lang="en-US" dirty="0" smtClean="0"/>
              <a:t> used in oceans community</a:t>
            </a:r>
          </a:p>
          <a:p>
            <a:pPr lvl="1"/>
            <a:r>
              <a:rPr lang="en-US" baseline="0" dirty="0" smtClean="0"/>
              <a:t>Some </a:t>
            </a:r>
            <a:r>
              <a:rPr lang="en-US" dirty="0" smtClean="0"/>
              <a:t>concerns about URN versus URI</a:t>
            </a:r>
          </a:p>
          <a:p>
            <a:pPr lvl="2"/>
            <a:r>
              <a:rPr lang="en-US" baseline="0" dirty="0" smtClean="0"/>
              <a:t>See</a:t>
            </a:r>
            <a:r>
              <a:rPr lang="en-US" dirty="0" smtClean="0"/>
              <a:t> </a:t>
            </a:r>
            <a:r>
              <a:rPr lang="en-US" dirty="0" smtClean="0">
                <a:hlinkClick r:id="rId2"/>
              </a:rPr>
              <a:t>http://en.wikipedia.org/wiki/LSID</a:t>
            </a:r>
            <a:endParaRPr lang="en-US" dirty="0" smtClean="0"/>
          </a:p>
          <a:p>
            <a:r>
              <a:rPr lang="en-US" dirty="0" smtClean="0"/>
              <a:t>Globally Unique Identifiers (</a:t>
            </a:r>
            <a:r>
              <a:rPr lang="en-US" dirty="0" err="1" smtClean="0"/>
              <a:t>GUIDs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Need some type of resolution mechanism</a:t>
            </a:r>
          </a:p>
          <a:p>
            <a:r>
              <a:rPr lang="en-US" dirty="0" smtClean="0"/>
              <a:t>Big challenge to support something “forever”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Metrics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12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“Cited” means formal citation in reference list</a:t>
            </a:r>
          </a:p>
          <a:p>
            <a:r>
              <a:rPr lang="en-US" dirty="0" smtClean="0"/>
              <a:t>“Referred” means the data was acknowledged somewhere in the body of the paper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rcRect t="5636" b="7659"/>
          <a:stretch>
            <a:fillRect/>
          </a:stretch>
        </p:blipFill>
        <p:spPr>
          <a:xfrm>
            <a:off x="1524000" y="2590800"/>
            <a:ext cx="6172200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 and 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Bob Cook, ORNL DAAC Scientist</a:t>
            </a:r>
          </a:p>
          <a:p>
            <a:r>
              <a:rPr lang="en-US" dirty="0" smtClean="0"/>
              <a:t>DataONE Core CI team,</a:t>
            </a:r>
            <a:r>
              <a:rPr lang="en-US" baseline="0" dirty="0" smtClean="0"/>
              <a:t> particularly Matt Jones (UCSB) and Dave </a:t>
            </a:r>
            <a:r>
              <a:rPr lang="en-US" baseline="0" dirty="0" err="1" smtClean="0"/>
              <a:t>Vieglais</a:t>
            </a:r>
            <a:r>
              <a:rPr lang="en-US" baseline="0" dirty="0" smtClean="0"/>
              <a:t> (U Kansas)</a:t>
            </a:r>
          </a:p>
          <a:p>
            <a:r>
              <a:rPr lang="en-US" baseline="0" dirty="0" smtClean="0"/>
              <a:t>ESIP Product &amp; Stewardship, particularly Ruth </a:t>
            </a:r>
            <a:r>
              <a:rPr lang="en-US" baseline="0" dirty="0" err="1" smtClean="0"/>
              <a:t>Duerr</a:t>
            </a:r>
            <a:r>
              <a:rPr lang="en-US" baseline="0" dirty="0" smtClean="0"/>
              <a:t> (NSIDC) and Bob Downs (SEDAC)</a:t>
            </a:r>
          </a:p>
          <a:p>
            <a:r>
              <a:rPr lang="en-US" baseline="0" dirty="0" smtClean="0"/>
              <a:t>Note: </a:t>
            </a:r>
            <a:r>
              <a:rPr lang="en-US" baseline="0" dirty="0" err="1" smtClean="0"/>
              <a:t>ORNL’s</a:t>
            </a:r>
            <a:r>
              <a:rPr lang="en-US" baseline="0" dirty="0" smtClean="0"/>
              <a:t> CDIAC has started assigning </a:t>
            </a:r>
            <a:r>
              <a:rPr lang="en-US" baseline="0" dirty="0" err="1" smtClean="0"/>
              <a:t>DOI’s</a:t>
            </a:r>
            <a:r>
              <a:rPr lang="en-US" baseline="0" dirty="0" smtClean="0"/>
              <a:t> for all of their finalized data sets.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2</a:t>
            </a:fld>
            <a:endParaRPr kumimoji="0"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ORNL</a:t>
            </a:r>
            <a:r>
              <a:rPr lang="en-US" baseline="0" dirty="0" smtClean="0"/>
              <a:t> DAAC Citation Policy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3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daac.ornl.gov/citation_policy.html</a:t>
            </a:r>
            <a:endParaRPr lang="en-US" dirty="0" smtClean="0"/>
          </a:p>
          <a:p>
            <a:r>
              <a:rPr lang="en-US" dirty="0" smtClean="0"/>
              <a:t>http://</a:t>
            </a:r>
            <a:r>
              <a:rPr lang="en-US" dirty="0" err="1" smtClean="0"/>
              <a:t>daac.ornl.gov/citation_style.html</a:t>
            </a:r>
            <a:endParaRPr lang="en-US" dirty="0" smtClean="0"/>
          </a:p>
          <a:p>
            <a:r>
              <a:rPr lang="en-US" dirty="0" smtClean="0"/>
              <a:t>Citation is in the name of the investigators</a:t>
            </a:r>
          </a:p>
          <a:p>
            <a:r>
              <a:rPr lang="en-US" dirty="0" smtClean="0"/>
              <a:t>Example</a:t>
            </a:r>
            <a:r>
              <a:rPr lang="en-US" baseline="0" dirty="0" smtClean="0"/>
              <a:t> (with DOI):</a:t>
            </a:r>
          </a:p>
          <a:p>
            <a:pPr lvl="1"/>
            <a:r>
              <a:rPr lang="en-US" dirty="0" smtClean="0"/>
              <a:t>Turner, D.P., </a:t>
            </a:r>
            <a:r>
              <a:rPr lang="en-US" dirty="0" err="1" smtClean="0"/>
              <a:t>W.D.Ritts</a:t>
            </a:r>
            <a:r>
              <a:rPr lang="en-US" dirty="0" smtClean="0"/>
              <a:t>, and M. Gregory. 2006. </a:t>
            </a:r>
            <a:r>
              <a:rPr lang="en-US" dirty="0" err="1" smtClean="0"/>
              <a:t>BigFoot</a:t>
            </a:r>
            <a:r>
              <a:rPr lang="en-US" dirty="0" smtClean="0"/>
              <a:t> NPP Surfaces for North and South American Sites, 200-2004. Data set. Available from Oak Ridge National Laboratory Distributed Active Archive Center, Oak Ridge, Tennessee, U.S.A. [http://</a:t>
            </a:r>
            <a:r>
              <a:rPr lang="en-US" dirty="0" err="1" smtClean="0"/>
              <a:t>daac.ornl.gov</a:t>
            </a:r>
            <a:r>
              <a:rPr lang="en-US" dirty="0" smtClean="0"/>
              <a:t>]. doi:10.3334/ORNLDAAC/750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Problem Are We Addressing?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4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ORNL DAAC has</a:t>
            </a:r>
            <a:r>
              <a:rPr lang="en-US" baseline="0" dirty="0" smtClean="0"/>
              <a:t> used data citations for many years</a:t>
            </a:r>
          </a:p>
          <a:p>
            <a:pPr lvl="1"/>
            <a:r>
              <a:rPr lang="en-US" dirty="0" smtClean="0"/>
              <a:t>Track use of data in literature (impact)</a:t>
            </a:r>
          </a:p>
          <a:p>
            <a:pPr lvl="1"/>
            <a:r>
              <a:rPr lang="en-US" dirty="0" smtClean="0"/>
              <a:t>Provide</a:t>
            </a:r>
            <a:r>
              <a:rPr lang="en-US" baseline="0" dirty="0" smtClean="0"/>
              <a:t> credit to investigators</a:t>
            </a:r>
          </a:p>
          <a:p>
            <a:pPr lvl="1"/>
            <a:r>
              <a:rPr lang="en-US" baseline="0" dirty="0" smtClean="0"/>
              <a:t>Create incentives for publishing and sharing data</a:t>
            </a:r>
          </a:p>
          <a:p>
            <a:pPr lvl="0"/>
            <a:r>
              <a:rPr lang="en-US" dirty="0" smtClean="0"/>
              <a:t>Some journal</a:t>
            </a:r>
            <a:r>
              <a:rPr lang="en-US" baseline="0" dirty="0" smtClean="0"/>
              <a:t> editors rejected URL citations</a:t>
            </a:r>
          </a:p>
          <a:p>
            <a:pPr lvl="1"/>
            <a:r>
              <a:rPr lang="en-US" dirty="0" smtClean="0"/>
              <a:t>Regarded as transient</a:t>
            </a:r>
            <a:r>
              <a:rPr lang="en-US" baseline="0" dirty="0" smtClean="0"/>
              <a:t> (very valid concern)</a:t>
            </a:r>
          </a:p>
          <a:p>
            <a:pPr lvl="0"/>
            <a:r>
              <a:rPr lang="en-US" dirty="0" smtClean="0"/>
              <a:t>Some scientists</a:t>
            </a:r>
            <a:r>
              <a:rPr lang="en-US" baseline="0" dirty="0" smtClean="0"/>
              <a:t> didn’t see data as “publication”</a:t>
            </a:r>
          </a:p>
          <a:p>
            <a:pPr lvl="1"/>
            <a:r>
              <a:rPr lang="en-US" baseline="0" dirty="0" smtClean="0"/>
              <a:t>We want data sets listed on CV’s</a:t>
            </a:r>
          </a:p>
          <a:p>
            <a:pPr lvl="1"/>
            <a:r>
              <a:rPr lang="en-US" baseline="0" dirty="0" smtClean="0"/>
              <a:t>Strong way to measure impact of data set for tenure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Is a DOI?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5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Technically, it’s a particular Handle</a:t>
            </a:r>
            <a:r>
              <a:rPr lang="en-US" baseline="0" dirty="0" smtClean="0"/>
              <a:t> implementation</a:t>
            </a:r>
          </a:p>
          <a:p>
            <a:r>
              <a:rPr lang="en-US" dirty="0" smtClean="0"/>
              <a:t>Limited number of registrars</a:t>
            </a:r>
            <a:endParaRPr lang="en-US" baseline="0" dirty="0" smtClean="0"/>
          </a:p>
          <a:p>
            <a:r>
              <a:rPr lang="en-US" baseline="0" dirty="0" smtClean="0"/>
              <a:t>Each publisher gets a prefix (e.g. 10.3334)</a:t>
            </a:r>
          </a:p>
          <a:p>
            <a:pPr lvl="1"/>
            <a:r>
              <a:rPr lang="en-US" dirty="0" smtClean="0"/>
              <a:t>Publisher assigns</a:t>
            </a:r>
            <a:r>
              <a:rPr lang="en-US" baseline="0" dirty="0" smtClean="0"/>
              <a:t> </a:t>
            </a:r>
            <a:r>
              <a:rPr lang="en-US" dirty="0" smtClean="0"/>
              <a:t>an identifier after the prefix</a:t>
            </a:r>
          </a:p>
          <a:p>
            <a:pPr lvl="1"/>
            <a:r>
              <a:rPr lang="en-US" dirty="0" smtClean="0"/>
              <a:t>Publisher registers the DOI with</a:t>
            </a:r>
            <a:r>
              <a:rPr lang="en-US" baseline="0" dirty="0" smtClean="0"/>
              <a:t> a URL and metadata</a:t>
            </a:r>
          </a:p>
          <a:p>
            <a:pPr lvl="1"/>
            <a:r>
              <a:rPr lang="en-US" baseline="0" dirty="0" smtClean="0"/>
              <a:t>Endpoint URL can be updated as systems evolve</a:t>
            </a:r>
          </a:p>
          <a:p>
            <a:pPr lvl="1"/>
            <a:r>
              <a:rPr lang="en-US" baseline="0" dirty="0" smtClean="0"/>
              <a:t>Registration can include back-links (documents cited)</a:t>
            </a:r>
          </a:p>
          <a:p>
            <a:pPr lvl="2"/>
            <a:r>
              <a:rPr lang="en-US" dirty="0" smtClean="0"/>
              <a:t>Enables citation chain</a:t>
            </a:r>
          </a:p>
          <a:p>
            <a:pPr lvl="2"/>
            <a:r>
              <a:rPr lang="en-US" baseline="0" dirty="0" smtClean="0"/>
              <a:t>Can</a:t>
            </a:r>
            <a:r>
              <a:rPr lang="en-US" dirty="0" smtClean="0"/>
              <a:t> help establish dependence of data sets (future use)</a:t>
            </a:r>
            <a:endParaRPr lang="en-US" baseline="0" dirty="0" smtClean="0"/>
          </a:p>
          <a:p>
            <a:r>
              <a:rPr lang="en-US" dirty="0" smtClean="0"/>
              <a:t>DOI resolves at use time to current endpoint URL</a:t>
            </a:r>
          </a:p>
          <a:p>
            <a:pPr lvl="1"/>
            <a:r>
              <a:rPr lang="en-US" dirty="0" smtClean="0"/>
              <a:t>http://dx.doi.org/10.3334/ORNLDAAC/945</a:t>
            </a:r>
          </a:p>
          <a:p>
            <a:pPr lvl="1"/>
            <a:r>
              <a:rPr lang="en-US" dirty="0" smtClean="0"/>
              <a:t>doi:10.3334/ORNLDAAC/945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ORNL Experience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6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Working with </a:t>
            </a:r>
            <a:r>
              <a:rPr lang="en-US" dirty="0" err="1" smtClean="0"/>
              <a:t>CrossRef</a:t>
            </a:r>
            <a:r>
              <a:rPr lang="en-US" dirty="0" smtClean="0"/>
              <a:t> as a registrar</a:t>
            </a:r>
          </a:p>
          <a:p>
            <a:pPr lvl="0"/>
            <a:r>
              <a:rPr lang="en-US" dirty="0" smtClean="0"/>
              <a:t>$500/year membership fee, ~</a:t>
            </a:r>
            <a:r>
              <a:rPr lang="en-US" baseline="0" dirty="0" smtClean="0"/>
              <a:t>$250 to register 900 </a:t>
            </a:r>
            <a:r>
              <a:rPr lang="en-US" baseline="0" dirty="0" err="1" smtClean="0"/>
              <a:t>DOIs</a:t>
            </a:r>
            <a:endParaRPr lang="en-US" baseline="0" dirty="0" smtClean="0"/>
          </a:p>
          <a:p>
            <a:pPr lvl="0"/>
            <a:r>
              <a:rPr lang="en-US" baseline="0" dirty="0" smtClean="0"/>
              <a:t>Our </a:t>
            </a:r>
            <a:r>
              <a:rPr lang="en-US" baseline="0" dirty="0" err="1" smtClean="0"/>
              <a:t>DOIs</a:t>
            </a:r>
            <a:r>
              <a:rPr lang="en-US" baseline="0" dirty="0" smtClean="0"/>
              <a:t> resolve to a web page about the dataset</a:t>
            </a:r>
          </a:p>
          <a:p>
            <a:pPr lvl="0"/>
            <a:r>
              <a:rPr lang="en-US" baseline="0" dirty="0" smtClean="0"/>
              <a:t>Very positive reaction from investigators</a:t>
            </a:r>
          </a:p>
          <a:p>
            <a:pPr lvl="0"/>
            <a:r>
              <a:rPr lang="en-US" baseline="0" dirty="0" smtClean="0"/>
              <a:t>Makes usage metrics somewhat easier</a:t>
            </a:r>
          </a:p>
          <a:p>
            <a:pPr lvl="0"/>
            <a:r>
              <a:rPr lang="en-US" baseline="0" dirty="0" smtClean="0"/>
              <a:t>Haven’t implemented </a:t>
            </a:r>
            <a:r>
              <a:rPr lang="en-US" baseline="0" dirty="0" err="1" smtClean="0"/>
              <a:t>backlinking</a:t>
            </a:r>
            <a:r>
              <a:rPr lang="en-US" baseline="0" dirty="0" smtClean="0"/>
              <a:t> yet, but should</a:t>
            </a:r>
          </a:p>
          <a:p>
            <a:pPr lvl="0"/>
            <a:r>
              <a:rPr lang="en-US" baseline="0" dirty="0" smtClean="0"/>
              <a:t>It’s a social contract that we don’t change the data</a:t>
            </a:r>
          </a:p>
          <a:p>
            <a:pPr lvl="0"/>
            <a:r>
              <a:rPr lang="en-US" baseline="0" dirty="0" smtClean="0"/>
              <a:t>Updated dataset ==&gt; new DOI (if “significant”)</a:t>
            </a:r>
          </a:p>
          <a:p>
            <a:pPr lvl="1"/>
            <a:r>
              <a:rPr lang="en-US" dirty="0" smtClean="0"/>
              <a:t>Minor updates (spelling corrections, clarifications) OK</a:t>
            </a:r>
          </a:p>
          <a:p>
            <a:pPr lvl="1"/>
            <a:r>
              <a:rPr lang="en-US" dirty="0" smtClean="0"/>
              <a:t>Adding</a:t>
            </a:r>
            <a:r>
              <a:rPr lang="en-US" baseline="0" dirty="0" smtClean="0"/>
              <a:t> a new data format file is harder to decide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 types of update operations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7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Correct reference or spelling in documentation</a:t>
            </a:r>
          </a:p>
          <a:p>
            <a:pPr lvl="1"/>
            <a:r>
              <a:rPr lang="en-US" dirty="0" smtClean="0"/>
              <a:t>No change in DOI, but still should show provenance</a:t>
            </a:r>
          </a:p>
          <a:p>
            <a:r>
              <a:rPr lang="en-US" dirty="0" smtClean="0"/>
              <a:t>Augment documentation for clarity</a:t>
            </a:r>
          </a:p>
          <a:p>
            <a:pPr lvl="1"/>
            <a:r>
              <a:rPr lang="en-US" dirty="0" smtClean="0"/>
              <a:t>No change in DOI, but still should show provenance</a:t>
            </a:r>
          </a:p>
          <a:p>
            <a:r>
              <a:rPr lang="en-US" dirty="0" smtClean="0"/>
              <a:t>Add copy of data in new format</a:t>
            </a:r>
          </a:p>
          <a:p>
            <a:pPr lvl="1"/>
            <a:r>
              <a:rPr lang="en-US" dirty="0" smtClean="0"/>
              <a:t>Probably no change in DOI, but still should show provenance</a:t>
            </a:r>
          </a:p>
          <a:p>
            <a:r>
              <a:rPr lang="en-US" dirty="0" smtClean="0"/>
              <a:t>Correct error in data</a:t>
            </a:r>
          </a:p>
          <a:p>
            <a:pPr lvl="1"/>
            <a:r>
              <a:rPr lang="en-US" dirty="0" smtClean="0"/>
              <a:t>New DOI; show provenance</a:t>
            </a:r>
          </a:p>
          <a:p>
            <a:r>
              <a:rPr lang="en-US" dirty="0" smtClean="0"/>
              <a:t>Append new data</a:t>
            </a:r>
          </a:p>
          <a:p>
            <a:pPr lvl="1"/>
            <a:r>
              <a:rPr lang="en-US" dirty="0" smtClean="0"/>
              <a:t>New DOI; show provenance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err="1" smtClean="0"/>
              <a:t>DOIs</a:t>
            </a:r>
            <a:r>
              <a:rPr lang="en-US" baseline="0" dirty="0" smtClean="0"/>
              <a:t> work well for some things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8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Finalized datasets</a:t>
            </a:r>
            <a:r>
              <a:rPr lang="en-US" baseline="0" dirty="0" smtClean="0"/>
              <a:t> (ones that don’t change)</a:t>
            </a:r>
          </a:p>
          <a:p>
            <a:pPr lvl="0"/>
            <a:r>
              <a:rPr lang="en-US" baseline="0" dirty="0" smtClean="0"/>
              <a:t>Datasets that change occasionally</a:t>
            </a:r>
          </a:p>
          <a:p>
            <a:pPr lvl="1"/>
            <a:r>
              <a:rPr lang="en-US" dirty="0" smtClean="0"/>
              <a:t>Global Fire emission dataset updated annually</a:t>
            </a:r>
          </a:p>
          <a:p>
            <a:pPr lvl="0"/>
            <a:r>
              <a:rPr lang="en-US" dirty="0" smtClean="0"/>
              <a:t>Documents (best practices,</a:t>
            </a:r>
            <a:r>
              <a:rPr lang="en-US" baseline="0" dirty="0" smtClean="0"/>
              <a:t> product documentation)</a:t>
            </a:r>
          </a:p>
          <a:p>
            <a:pPr lvl="0"/>
            <a:r>
              <a:rPr lang="en-US" dirty="0" smtClean="0"/>
              <a:t>Could work for Remote Sensing at the product level</a:t>
            </a:r>
            <a:endParaRPr lang="en-US" baseline="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DOI’s</a:t>
            </a:r>
            <a:r>
              <a:rPr lang="en-US" baseline="0" dirty="0" smtClean="0"/>
              <a:t> less</a:t>
            </a:r>
            <a:r>
              <a:rPr lang="en-US" dirty="0" smtClean="0"/>
              <a:t> </a:t>
            </a:r>
            <a:r>
              <a:rPr lang="en-US" baseline="0" dirty="0" smtClean="0"/>
              <a:t>appropriate for other things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22 February 2010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2FDE4-A7DD-41A7-A0A6-9B649FB43336}" type="slidenum">
              <a:rPr kumimoji="0" lang="en-US" smtClean="0"/>
              <a:pPr/>
              <a:t>9</a:t>
            </a:fld>
            <a:endParaRPr kumimoji="0"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Cost (primarily)</a:t>
            </a:r>
            <a:r>
              <a:rPr lang="en-US" baseline="0" dirty="0" smtClean="0"/>
              <a:t> prohibits assigning for granules</a:t>
            </a:r>
          </a:p>
          <a:p>
            <a:pPr lvl="1"/>
            <a:r>
              <a:rPr lang="en-US" dirty="0" smtClean="0"/>
              <a:t>Unique </a:t>
            </a:r>
            <a:r>
              <a:rPr lang="en-US" dirty="0" err="1" smtClean="0"/>
              <a:t>ID’s</a:t>
            </a:r>
            <a:r>
              <a:rPr lang="en-US" dirty="0" smtClean="0"/>
              <a:t> needed, but may be data center-internal</a:t>
            </a:r>
            <a:endParaRPr lang="en-US" baseline="0" dirty="0" smtClean="0"/>
          </a:p>
          <a:p>
            <a:pPr lvl="1"/>
            <a:r>
              <a:rPr lang="en-US" baseline="0" dirty="0" err="1" smtClean="0"/>
              <a:t>DOIs</a:t>
            </a:r>
            <a:r>
              <a:rPr lang="en-US" baseline="0" dirty="0" smtClean="0"/>
              <a:t> are a publishing standard, adapting for data ID</a:t>
            </a:r>
          </a:p>
          <a:p>
            <a:r>
              <a:rPr lang="en-US" dirty="0" smtClean="0"/>
              <a:t>Dynamically generated and stream data</a:t>
            </a:r>
          </a:p>
          <a:p>
            <a:pPr lvl="1"/>
            <a:r>
              <a:rPr lang="en-US" dirty="0" smtClean="0"/>
              <a:t>One DOI per MODIS product probably makes sense</a:t>
            </a:r>
          </a:p>
          <a:p>
            <a:pPr lvl="1"/>
            <a:r>
              <a:rPr lang="en-US" dirty="0" smtClean="0"/>
              <a:t>Desirable to be able to reproduce data, but hard</a:t>
            </a:r>
          </a:p>
          <a:p>
            <a:pPr lvl="2"/>
            <a:r>
              <a:rPr lang="en-US" dirty="0" smtClean="0"/>
              <a:t>MODIS </a:t>
            </a:r>
            <a:r>
              <a:rPr lang="en-US" dirty="0" err="1" smtClean="0"/>
              <a:t>subsetter</a:t>
            </a:r>
            <a:r>
              <a:rPr lang="en-US" dirty="0" smtClean="0"/>
              <a:t> (particularly considering reprocessed granules)</a:t>
            </a:r>
          </a:p>
          <a:p>
            <a:pPr lvl="3"/>
            <a:r>
              <a:rPr lang="en-US" dirty="0" smtClean="0"/>
              <a:t>Would have to have a separate identifier for each request</a:t>
            </a:r>
          </a:p>
          <a:p>
            <a:pPr lvl="2"/>
            <a:r>
              <a:rPr lang="en-US" dirty="0" smtClean="0"/>
              <a:t>Other processing tools, like OGC web services</a:t>
            </a:r>
          </a:p>
          <a:p>
            <a:pPr lvl="1"/>
            <a:r>
              <a:rPr lang="en-US" dirty="0" smtClean="0"/>
              <a:t>Possibly use data citations with workflow provenance</a:t>
            </a:r>
          </a:p>
          <a:p>
            <a:pPr lvl="1"/>
            <a:r>
              <a:rPr lang="en-US" dirty="0" smtClean="0"/>
              <a:t>Partition data citation from data reproducibility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ＭＳ 明朝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Origin.thmx</Template>
  <TotalTime>778</TotalTime>
  <Words>909</Words>
  <Application>Microsoft Macintosh PowerPoint</Application>
  <PresentationFormat>On-screen Show (4:3)</PresentationFormat>
  <Paragraphs>122</Paragraphs>
  <Slides>12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Origin</vt:lpstr>
      <vt:lpstr>ORNL DAAC Experience With  Digital Object Identifiers (DOIs)</vt:lpstr>
      <vt:lpstr>Acknowledgements and Sources</vt:lpstr>
      <vt:lpstr>ORNL DAAC Citation Policy</vt:lpstr>
      <vt:lpstr>What Problem Are We Addressing?</vt:lpstr>
      <vt:lpstr>What Is a DOI?</vt:lpstr>
      <vt:lpstr>ORNL Experience</vt:lpstr>
      <vt:lpstr>Different types of update operations</vt:lpstr>
      <vt:lpstr>DOIs work well for some things</vt:lpstr>
      <vt:lpstr>DOI’s less appropriate for other things</vt:lpstr>
      <vt:lpstr>Good citations help assess dependence</vt:lpstr>
      <vt:lpstr>Data Identifiers are evolving</vt:lpstr>
      <vt:lpstr>Impact Metrics</vt:lpstr>
    </vt:vector>
  </TitlesOfParts>
  <Company>ORNL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ORNL DAAC Experience With  Digital Object Identifiers (DOIs)</dc:title>
  <dc:creator>Bruce Wilson</dc:creator>
  <cp:lastModifiedBy>Bruce Wilson</cp:lastModifiedBy>
  <cp:revision>15</cp:revision>
  <dcterms:created xsi:type="dcterms:W3CDTF">2010-05-16T18:50:43Z</dcterms:created>
  <dcterms:modified xsi:type="dcterms:W3CDTF">2010-05-16T18:53:05Z</dcterms:modified>
</cp:coreProperties>
</file>