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7" r:id="rId3"/>
    <p:sldId id="258" r:id="rId4"/>
    <p:sldId id="266" r:id="rId5"/>
    <p:sldId id="267" r:id="rId6"/>
    <p:sldId id="268" r:id="rId7"/>
    <p:sldId id="263" r:id="rId8"/>
    <p:sldId id="260" r:id="rId9"/>
    <p:sldId id="261" r:id="rId10"/>
    <p:sldId id="265"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90"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2D16F0-B1FE-4861-8816-172BE0AAB1D9}" type="datetimeFigureOut">
              <a:rPr lang="en-US" smtClean="0"/>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75B27E-5DA7-417B-9644-E530AC528189}" type="slidenum">
              <a:rPr lang="en-US" smtClean="0"/>
              <a:t>‹#›</a:t>
            </a:fld>
            <a:endParaRPr lang="en-US"/>
          </a:p>
        </p:txBody>
      </p:sp>
    </p:spTree>
    <p:extLst>
      <p:ext uri="{BB962C8B-B14F-4D97-AF65-F5344CB8AC3E}">
        <p14:creationId xmlns:p14="http://schemas.microsoft.com/office/powerpoint/2010/main" val="466535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pitchFamily="34" charset="0"/>
              </a:defRPr>
            </a:lvl1pPr>
            <a:lvl2pPr marL="727075" indent="-277813" defTabSz="912813" eaLnBrk="0" hangingPunct="0">
              <a:spcBef>
                <a:spcPct val="30000"/>
              </a:spcBef>
              <a:defRPr sz="1200">
                <a:solidFill>
                  <a:schemeClr val="tx1"/>
                </a:solidFill>
                <a:latin typeface="Arial" pitchFamily="34" charset="0"/>
              </a:defRPr>
            </a:lvl2pPr>
            <a:lvl3pPr marL="1119188" indent="-222250" defTabSz="912813" eaLnBrk="0" hangingPunct="0">
              <a:spcBef>
                <a:spcPct val="30000"/>
              </a:spcBef>
              <a:defRPr sz="1200">
                <a:solidFill>
                  <a:schemeClr val="tx1"/>
                </a:solidFill>
                <a:latin typeface="Arial" pitchFamily="34" charset="0"/>
              </a:defRPr>
            </a:lvl3pPr>
            <a:lvl4pPr marL="1568450" indent="-222250" defTabSz="912813" eaLnBrk="0" hangingPunct="0">
              <a:spcBef>
                <a:spcPct val="30000"/>
              </a:spcBef>
              <a:defRPr sz="1200">
                <a:solidFill>
                  <a:schemeClr val="tx1"/>
                </a:solidFill>
                <a:latin typeface="Arial" pitchFamily="34" charset="0"/>
              </a:defRPr>
            </a:lvl4pPr>
            <a:lvl5pPr marL="2017713" indent="-222250" defTabSz="912813" eaLnBrk="0" hangingPunct="0">
              <a:spcBef>
                <a:spcPct val="30000"/>
              </a:spcBef>
              <a:defRPr sz="1200">
                <a:solidFill>
                  <a:schemeClr val="tx1"/>
                </a:solidFill>
                <a:latin typeface="Arial" pitchFamily="34" charset="0"/>
              </a:defRPr>
            </a:lvl5pPr>
            <a:lvl6pPr marL="2474913" indent="-222250" defTabSz="912813" eaLnBrk="0" fontAlgn="base" hangingPunct="0">
              <a:spcBef>
                <a:spcPct val="30000"/>
              </a:spcBef>
              <a:spcAft>
                <a:spcPct val="0"/>
              </a:spcAft>
              <a:defRPr sz="1200">
                <a:solidFill>
                  <a:schemeClr val="tx1"/>
                </a:solidFill>
                <a:latin typeface="Arial" pitchFamily="34" charset="0"/>
              </a:defRPr>
            </a:lvl6pPr>
            <a:lvl7pPr marL="2932113" indent="-222250" defTabSz="912813" eaLnBrk="0" fontAlgn="base" hangingPunct="0">
              <a:spcBef>
                <a:spcPct val="30000"/>
              </a:spcBef>
              <a:spcAft>
                <a:spcPct val="0"/>
              </a:spcAft>
              <a:defRPr sz="1200">
                <a:solidFill>
                  <a:schemeClr val="tx1"/>
                </a:solidFill>
                <a:latin typeface="Arial" pitchFamily="34" charset="0"/>
              </a:defRPr>
            </a:lvl7pPr>
            <a:lvl8pPr marL="3389313" indent="-222250" defTabSz="912813" eaLnBrk="0" fontAlgn="base" hangingPunct="0">
              <a:spcBef>
                <a:spcPct val="30000"/>
              </a:spcBef>
              <a:spcAft>
                <a:spcPct val="0"/>
              </a:spcAft>
              <a:defRPr sz="1200">
                <a:solidFill>
                  <a:schemeClr val="tx1"/>
                </a:solidFill>
                <a:latin typeface="Arial" pitchFamily="34" charset="0"/>
              </a:defRPr>
            </a:lvl8pPr>
            <a:lvl9pPr marL="3846513" indent="-22225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070635A-FC0B-435D-9644-192A1CF97B57}" type="slidenum">
              <a:rPr lang="en-US" altLang="en-US">
                <a:solidFill>
                  <a:prstClr val="black"/>
                </a:solidFill>
                <a:latin typeface="Times New Roman" pitchFamily="18" charset="0"/>
              </a:rPr>
              <a:pPr eaLnBrk="1" hangingPunct="1">
                <a:spcBef>
                  <a:spcPct val="0"/>
                </a:spcBef>
              </a:pPr>
              <a:t>3</a:t>
            </a:fld>
            <a:endParaRPr lang="en-US" altLang="en-US">
              <a:solidFill>
                <a:prstClr val="black"/>
              </a:solidFill>
              <a:latin typeface="Times New Roman" pitchFamily="18" charset="0"/>
            </a:endParaRPr>
          </a:p>
        </p:txBody>
      </p:sp>
      <p:sp>
        <p:nvSpPr>
          <p:cNvPr id="66563" name="Rectangle 2"/>
          <p:cNvSpPr>
            <a:spLocks noGrp="1" noRot="1" noChangeAspect="1" noChangeArrowheads="1" noTextEdit="1"/>
          </p:cNvSpPr>
          <p:nvPr>
            <p:ph type="sldImg"/>
          </p:nvPr>
        </p:nvSpPr>
        <p:spPr>
          <a:xfrm>
            <a:off x="1144588" y="685800"/>
            <a:ext cx="4570412" cy="3429000"/>
          </a:xfrm>
          <a:ln/>
        </p:spPr>
      </p:sp>
      <p:sp>
        <p:nvSpPr>
          <p:cNvPr id="66564"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000000"/>
                </a:solidFill>
                <a:latin typeface="Arial" pitchFamily="34" charset="0"/>
              </a:rPr>
              <a:t>Figure: 11.6</a:t>
            </a:r>
          </a:p>
          <a:p>
            <a:pPr eaLnBrk="1" hangingPunct="1"/>
            <a:endParaRPr lang="en-US" altLang="en-US" smtClean="0">
              <a:solidFill>
                <a:srgbClr val="000000"/>
              </a:solidFill>
              <a:latin typeface="Arial" pitchFamily="34" charset="0"/>
            </a:endParaRPr>
          </a:p>
          <a:p>
            <a:pPr eaLnBrk="1" hangingPunct="1"/>
            <a:r>
              <a:rPr lang="en-US" altLang="en-US" smtClean="0">
                <a:solidFill>
                  <a:srgbClr val="000000"/>
                </a:solidFill>
                <a:latin typeface="Arial" pitchFamily="34" charset="0"/>
              </a:rPr>
              <a:t>Caption:</a:t>
            </a:r>
          </a:p>
          <a:p>
            <a:pPr eaLnBrk="1" hangingPunct="1"/>
            <a:r>
              <a:rPr lang="en-US" altLang="en-US" smtClean="0">
                <a:solidFill>
                  <a:srgbClr val="000000"/>
                </a:solidFill>
                <a:latin typeface="Arial" pitchFamily="34" charset="0"/>
              </a:rPr>
              <a:t>In the cells of some organisms, DNA is found only in a membrane-bound structure called the nucleus. In these cells, proteins are manufactured outside the nucleus. Biologists proposed that the information coded in DNA is carried from inside the nucleus to ribosomes outside the nucleus by a molecule called messenger RNA (mRNA).  Question: Why was the choice of the term messenger appropriate?</a:t>
            </a:r>
          </a:p>
          <a:p>
            <a:pPr eaLnBrk="1" hangingPunct="1"/>
            <a:endParaRPr lang="en-US" altLang="en-US" smtClean="0">
              <a:solidFill>
                <a:srgbClr val="000000"/>
              </a:solidFill>
              <a:latin typeface="Arial" pitchFamily="34" charset="0"/>
            </a:endParaRPr>
          </a:p>
          <a:p>
            <a:pPr eaLnBrk="1" hangingPunct="1"/>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25B55A-9286-4F11-AC1C-0BE87F16ED0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4213834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5B55A-9286-4F11-AC1C-0BE87F16ED0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117221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5B55A-9286-4F11-AC1C-0BE87F16ED0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1993688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2BD965-1352-4A13-92EA-99CCA9597E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5596796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869AE5-7BC9-4F16-BE92-82A529753C8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4117464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F4FE67-5DAF-451F-A107-A344FFE3675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1813188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C7E815-4995-4910-8680-F12DD4EDA9A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890192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AE149C5-95AD-4DB8-96B9-B03C2EFE8C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5538583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9A762A-4E12-462F-997C-E809043999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5091097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23080F-4CDA-487D-8BE0-D413654674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463455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E38ACA-8F11-4421-983E-AB5DDA4C2E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806771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5B55A-9286-4F11-AC1C-0BE87F16ED0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132649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562205-286C-4763-812A-7BE6301F614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7745240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BC5C80-5460-48F9-90BC-4CAFE8640C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1122444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14DDA9-B3A5-4164-942E-8EAC792D8E8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1983983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531B82-7E7F-4214-B1E0-985342D3EE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102154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E4FD0A-4AA4-4206-A2E7-CB78CC8ABEE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2266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5B55A-9286-4F11-AC1C-0BE87F16ED0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341320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5B55A-9286-4F11-AC1C-0BE87F16ED01}"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15810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5B55A-9286-4F11-AC1C-0BE87F16ED01}" type="datetimeFigureOut">
              <a:rPr lang="en-US" smtClean="0"/>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245980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5B55A-9286-4F11-AC1C-0BE87F16ED01}" type="datetimeFigureOut">
              <a:rPr lang="en-US" smtClean="0"/>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16025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5B55A-9286-4F11-AC1C-0BE87F16ED01}" type="datetimeFigureOut">
              <a:rPr lang="en-US" smtClean="0"/>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1752244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5B55A-9286-4F11-AC1C-0BE87F16ED01}"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223866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5B55A-9286-4F11-AC1C-0BE87F16ED01}"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12815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5B55A-9286-4F11-AC1C-0BE87F16ED01}" type="datetimeFigureOut">
              <a:rPr lang="en-US" smtClean="0"/>
              <a:t>6/24/2015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445A3-79FD-4FEF-8E29-6A9580436877}" type="slidenum">
              <a:rPr lang="en-US" smtClean="0"/>
              <a:t>‹#›</a:t>
            </a:fld>
            <a:endParaRPr lang="en-US"/>
          </a:p>
        </p:txBody>
      </p:sp>
    </p:spTree>
    <p:extLst>
      <p:ext uri="{BB962C8B-B14F-4D97-AF65-F5344CB8AC3E}">
        <p14:creationId xmlns:p14="http://schemas.microsoft.com/office/powerpoint/2010/main" val="396863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fontAlgn="base">
              <a:spcBef>
                <a:spcPct val="0"/>
              </a:spcBef>
              <a:spcAft>
                <a:spcPct val="0"/>
              </a:spcAft>
              <a:defRPr/>
            </a:pPr>
            <a:fld id="{216BD7A8-FC45-41FE-AAF3-30B2EE839253}"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40058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sz="3200" b="1" dirty="0" smtClean="0">
                <a:solidFill>
                  <a:srgbClr val="000090"/>
                </a:solidFill>
                <a:latin typeface="Arial"/>
                <a:cs typeface="Arial"/>
              </a:rPr>
              <a:t>Budding Yeast, </a:t>
            </a:r>
            <a:r>
              <a:rPr lang="en-US" sz="3200" b="1" i="1" dirty="0" smtClean="0">
                <a:solidFill>
                  <a:srgbClr val="000090"/>
                </a:solidFill>
                <a:latin typeface="Arial"/>
                <a:cs typeface="Arial"/>
              </a:rPr>
              <a:t>Saccharomyces </a:t>
            </a:r>
            <a:r>
              <a:rPr lang="en-US" sz="3200" b="1" i="1" dirty="0" err="1" smtClean="0">
                <a:solidFill>
                  <a:srgbClr val="000090"/>
                </a:solidFill>
                <a:latin typeface="Arial"/>
                <a:cs typeface="Arial"/>
              </a:rPr>
              <a:t>cerevisiae</a:t>
            </a:r>
            <a:r>
              <a:rPr lang="en-US" sz="3200" b="1" dirty="0" smtClean="0">
                <a:solidFill>
                  <a:srgbClr val="000090"/>
                </a:solidFill>
                <a:latin typeface="Arial"/>
                <a:cs typeface="Arial"/>
              </a:rPr>
              <a:t> is an Ideal Model Organism for Systems Biology</a:t>
            </a:r>
            <a:endParaRPr lang="en-US" sz="3200" b="1" dirty="0">
              <a:solidFill>
                <a:srgbClr val="000090"/>
              </a:solidFill>
              <a:latin typeface="Arial"/>
              <a:cs typeface="Arial"/>
            </a:endParaRPr>
          </a:p>
        </p:txBody>
      </p:sp>
      <p:pic>
        <p:nvPicPr>
          <p:cNvPr id="4" name="Content Placeholder 3"/>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3426" b="474"/>
          <a:stretch/>
        </p:blipFill>
        <p:spPr bwMode="auto">
          <a:xfrm>
            <a:off x="152400" y="2448919"/>
            <a:ext cx="3905352" cy="343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86200" y="2743200"/>
            <a:ext cx="5360831" cy="1754326"/>
          </a:xfrm>
          <a:prstGeom prst="rect">
            <a:avLst/>
          </a:prstGeom>
        </p:spPr>
        <p:txBody>
          <a:bodyPr wrap="square">
            <a:spAutoFit/>
          </a:bodyPr>
          <a:lstStyle/>
          <a:p>
            <a:pPr marL="457200" indent="-457200">
              <a:buFont typeface="Arial" panose="020B0604020202020204" pitchFamily="34" charset="0"/>
              <a:buChar char="•"/>
            </a:pPr>
            <a:r>
              <a:rPr lang="en-US" dirty="0" smtClean="0">
                <a:latin typeface="Arial"/>
                <a:cs typeface="Arial"/>
              </a:rPr>
              <a:t>Budding yeast has a small genome of approximately 6000 genes.</a:t>
            </a:r>
          </a:p>
          <a:p>
            <a:pPr marL="457200" indent="-457200">
              <a:buFont typeface="Arial" panose="020B0604020202020204" pitchFamily="34" charset="0"/>
              <a:buChar char="•"/>
            </a:pPr>
            <a:r>
              <a:rPr lang="en-US" dirty="0" smtClean="0">
                <a:latin typeface="Arial"/>
                <a:cs typeface="Arial"/>
              </a:rPr>
              <a:t>These 6000 genes are regulated by roughly 250 transcription factors.</a:t>
            </a:r>
          </a:p>
          <a:p>
            <a:pPr marL="457200" indent="-457200">
              <a:buFont typeface="Arial" panose="020B0604020202020204" pitchFamily="34" charset="0"/>
              <a:buChar char="•"/>
            </a:pPr>
            <a:r>
              <a:rPr lang="en-US" dirty="0" smtClean="0">
                <a:latin typeface="Arial"/>
                <a:cs typeface="Arial"/>
              </a:rPr>
              <a:t>Deletion strain collections and other molecular genetic tools are readily available.</a:t>
            </a:r>
            <a:endParaRPr lang="en-US" dirty="0">
              <a:latin typeface="Arial"/>
              <a:cs typeface="Arial"/>
            </a:endParaRPr>
          </a:p>
        </p:txBody>
      </p:sp>
      <p:sp>
        <p:nvSpPr>
          <p:cNvPr id="6" name="Rectangle 5"/>
          <p:cNvSpPr/>
          <p:nvPr/>
        </p:nvSpPr>
        <p:spPr>
          <a:xfrm>
            <a:off x="228600" y="5468779"/>
            <a:ext cx="1212191" cy="246221"/>
          </a:xfrm>
          <a:prstGeom prst="rect">
            <a:avLst/>
          </a:prstGeom>
        </p:spPr>
        <p:txBody>
          <a:bodyPr wrap="none">
            <a:spAutoFit/>
          </a:bodyPr>
          <a:lstStyle/>
          <a:p>
            <a:r>
              <a:rPr lang="en-US" sz="1000" dirty="0" err="1" smtClean="0"/>
              <a:t>Alberts</a:t>
            </a:r>
            <a:r>
              <a:rPr lang="en-US" sz="1000" dirty="0" smtClean="0"/>
              <a:t> et al. (2004)</a:t>
            </a:r>
            <a:endParaRPr lang="en-US" sz="1000" dirty="0"/>
          </a:p>
        </p:txBody>
      </p:sp>
    </p:spTree>
    <p:extLst>
      <p:ext uri="{BB962C8B-B14F-4D97-AF65-F5344CB8AC3E}">
        <p14:creationId xmlns:p14="http://schemas.microsoft.com/office/powerpoint/2010/main" val="1978589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000090"/>
                </a:solidFill>
                <a:latin typeface="Arial"/>
                <a:cs typeface="Arial"/>
              </a:rPr>
              <a:t>Δphd1 is Impaired </a:t>
            </a:r>
            <a:r>
              <a:rPr lang="en-US" sz="3200" b="1" dirty="0">
                <a:solidFill>
                  <a:srgbClr val="000090"/>
                </a:solidFill>
                <a:latin typeface="Arial"/>
                <a:cs typeface="Arial"/>
              </a:rPr>
              <a:t>for </a:t>
            </a:r>
            <a:r>
              <a:rPr lang="en-US" sz="3200" b="1" dirty="0" smtClean="0">
                <a:solidFill>
                  <a:srgbClr val="000090"/>
                </a:solidFill>
                <a:latin typeface="Arial"/>
                <a:cs typeface="Arial"/>
              </a:rPr>
              <a:t>Growth </a:t>
            </a:r>
            <a:r>
              <a:rPr lang="en-US" sz="3200" b="1" dirty="0">
                <a:solidFill>
                  <a:srgbClr val="000090"/>
                </a:solidFill>
                <a:latin typeface="Arial"/>
                <a:cs typeface="Arial"/>
              </a:rPr>
              <a:t>at </a:t>
            </a:r>
            <a:r>
              <a:rPr lang="en-US" sz="3200" b="1" dirty="0" smtClean="0">
                <a:solidFill>
                  <a:srgbClr val="000090"/>
                </a:solidFill>
                <a:latin typeface="Arial"/>
                <a:cs typeface="Arial"/>
              </a:rPr>
              <a:t>All Temperatures</a:t>
            </a:r>
            <a:endParaRPr lang="en-US" sz="3200" b="1" dirty="0">
              <a:solidFill>
                <a:srgbClr val="000090"/>
              </a:solidFill>
              <a:latin typeface="Arial"/>
              <a:cs typeface="Arial"/>
            </a:endParaRPr>
          </a:p>
        </p:txBody>
      </p:sp>
      <p:sp>
        <p:nvSpPr>
          <p:cNvPr id="4" name="TextBox 3"/>
          <p:cNvSpPr txBox="1"/>
          <p:nvPr/>
        </p:nvSpPr>
        <p:spPr>
          <a:xfrm>
            <a:off x="2876257" y="1526819"/>
            <a:ext cx="1841205" cy="369332"/>
          </a:xfrm>
          <a:prstGeom prst="rect">
            <a:avLst/>
          </a:prstGeom>
          <a:noFill/>
        </p:spPr>
        <p:txBody>
          <a:bodyPr wrap="square" rtlCol="0">
            <a:spAutoFit/>
          </a:bodyPr>
          <a:lstStyle/>
          <a:p>
            <a:pPr algn="ctr"/>
            <a:r>
              <a:rPr lang="el-GR" dirty="0" smtClean="0">
                <a:latin typeface="Arial"/>
                <a:cs typeface="Arial"/>
              </a:rPr>
              <a:t>Δ</a:t>
            </a:r>
            <a:r>
              <a:rPr lang="en-US" i="1" dirty="0" smtClean="0">
                <a:latin typeface="Arial"/>
                <a:cs typeface="Arial"/>
              </a:rPr>
              <a:t>phd1</a:t>
            </a:r>
            <a:endParaRPr lang="en-US" dirty="0"/>
          </a:p>
        </p:txBody>
      </p:sp>
      <p:sp>
        <p:nvSpPr>
          <p:cNvPr id="10" name="TextBox 9"/>
          <p:cNvSpPr txBox="1"/>
          <p:nvPr/>
        </p:nvSpPr>
        <p:spPr>
          <a:xfrm>
            <a:off x="4697096" y="1523921"/>
            <a:ext cx="1841205" cy="369332"/>
          </a:xfrm>
          <a:prstGeom prst="rect">
            <a:avLst/>
          </a:prstGeom>
          <a:noFill/>
        </p:spPr>
        <p:txBody>
          <a:bodyPr wrap="square" rtlCol="0">
            <a:spAutoFit/>
          </a:bodyPr>
          <a:lstStyle/>
          <a:p>
            <a:pPr algn="ctr"/>
            <a:r>
              <a:rPr lang="en-US" dirty="0" smtClean="0"/>
              <a:t>wild-type</a:t>
            </a:r>
            <a:endParaRPr lang="en-US" dirty="0"/>
          </a:p>
        </p:txBody>
      </p:sp>
      <p:sp>
        <p:nvSpPr>
          <p:cNvPr id="18" name="TextBox 17"/>
          <p:cNvSpPr txBox="1"/>
          <p:nvPr/>
        </p:nvSpPr>
        <p:spPr>
          <a:xfrm>
            <a:off x="584187" y="4326044"/>
            <a:ext cx="2514600" cy="338554"/>
          </a:xfrm>
          <a:prstGeom prst="rect">
            <a:avLst/>
          </a:prstGeom>
          <a:noFill/>
        </p:spPr>
        <p:txBody>
          <a:bodyPr wrap="square" rtlCol="0">
            <a:spAutoFit/>
          </a:bodyPr>
          <a:lstStyle/>
          <a:p>
            <a:r>
              <a:rPr lang="en-US" sz="1600" b="1" dirty="0" smtClean="0"/>
              <a:t>30</a:t>
            </a:r>
            <a:r>
              <a:rPr lang="en-US" sz="1600" b="1" baseline="30000" dirty="0" smtClean="0"/>
              <a:t>o</a:t>
            </a:r>
            <a:r>
              <a:rPr lang="en-US" sz="1600" b="1" dirty="0" smtClean="0"/>
              <a:t>C</a:t>
            </a:r>
            <a:endParaRPr lang="en-US" sz="1600" b="1" dirty="0"/>
          </a:p>
        </p:txBody>
      </p:sp>
      <p:sp>
        <p:nvSpPr>
          <p:cNvPr id="19" name="TextBox 18"/>
          <p:cNvSpPr txBox="1"/>
          <p:nvPr/>
        </p:nvSpPr>
        <p:spPr>
          <a:xfrm>
            <a:off x="596826" y="5469130"/>
            <a:ext cx="2514600" cy="338554"/>
          </a:xfrm>
          <a:prstGeom prst="rect">
            <a:avLst/>
          </a:prstGeom>
          <a:noFill/>
        </p:spPr>
        <p:txBody>
          <a:bodyPr wrap="square" rtlCol="0">
            <a:spAutoFit/>
          </a:bodyPr>
          <a:lstStyle/>
          <a:p>
            <a:r>
              <a:rPr lang="en-US" sz="1600" b="1" dirty="0" smtClean="0"/>
              <a:t>37</a:t>
            </a:r>
            <a:r>
              <a:rPr lang="en-US" sz="1600" b="1" baseline="30000" dirty="0" smtClean="0"/>
              <a:t>o</a:t>
            </a:r>
            <a:r>
              <a:rPr lang="en-US" sz="1600" b="1" dirty="0" smtClean="0"/>
              <a:t>C</a:t>
            </a:r>
            <a:endParaRPr lang="en-US" sz="1600" b="1" dirty="0"/>
          </a:p>
        </p:txBody>
      </p:sp>
      <p:sp>
        <p:nvSpPr>
          <p:cNvPr id="33" name="TextBox 32"/>
          <p:cNvSpPr txBox="1"/>
          <p:nvPr/>
        </p:nvSpPr>
        <p:spPr>
          <a:xfrm>
            <a:off x="584187" y="3195178"/>
            <a:ext cx="2514600" cy="338554"/>
          </a:xfrm>
          <a:prstGeom prst="rect">
            <a:avLst/>
          </a:prstGeom>
          <a:noFill/>
        </p:spPr>
        <p:txBody>
          <a:bodyPr wrap="square" rtlCol="0">
            <a:spAutoFit/>
          </a:bodyPr>
          <a:lstStyle/>
          <a:p>
            <a:r>
              <a:rPr lang="en-US" sz="1600" b="1" dirty="0"/>
              <a:t>2</a:t>
            </a:r>
            <a:r>
              <a:rPr lang="en-US" sz="1600" b="1" dirty="0" smtClean="0"/>
              <a:t>0</a:t>
            </a:r>
            <a:r>
              <a:rPr lang="en-US" sz="1600" b="1" baseline="30000" dirty="0" smtClean="0"/>
              <a:t>o</a:t>
            </a:r>
            <a:r>
              <a:rPr lang="en-US" sz="1600" b="1" dirty="0" smtClean="0"/>
              <a:t>C</a:t>
            </a:r>
            <a:endParaRPr lang="en-US" sz="1600" b="1" dirty="0"/>
          </a:p>
        </p:txBody>
      </p:sp>
      <p:sp>
        <p:nvSpPr>
          <p:cNvPr id="34" name="TextBox 33"/>
          <p:cNvSpPr txBox="1"/>
          <p:nvPr/>
        </p:nvSpPr>
        <p:spPr>
          <a:xfrm>
            <a:off x="596826" y="2107701"/>
            <a:ext cx="2514600" cy="338554"/>
          </a:xfrm>
          <a:prstGeom prst="rect">
            <a:avLst/>
          </a:prstGeom>
          <a:noFill/>
        </p:spPr>
        <p:txBody>
          <a:bodyPr wrap="square" rtlCol="0">
            <a:spAutoFit/>
          </a:bodyPr>
          <a:lstStyle/>
          <a:p>
            <a:r>
              <a:rPr lang="en-US" sz="1600" b="1" dirty="0" smtClean="0"/>
              <a:t>15</a:t>
            </a:r>
            <a:r>
              <a:rPr lang="en-US" sz="1600" b="1" baseline="30000" dirty="0" smtClean="0"/>
              <a:t>o</a:t>
            </a:r>
            <a:r>
              <a:rPr lang="en-US" sz="1600" b="1" dirty="0" smtClean="0"/>
              <a:t>C</a:t>
            </a:r>
            <a:endParaRPr lang="en-US" sz="1600" b="1" dirty="0"/>
          </a:p>
        </p:txBody>
      </p:sp>
      <p:sp>
        <p:nvSpPr>
          <p:cNvPr id="35" name="TextBox 34"/>
          <p:cNvSpPr txBox="1"/>
          <p:nvPr/>
        </p:nvSpPr>
        <p:spPr>
          <a:xfrm>
            <a:off x="584187" y="4534102"/>
            <a:ext cx="609600" cy="276999"/>
          </a:xfrm>
          <a:prstGeom prst="rect">
            <a:avLst/>
          </a:prstGeom>
          <a:noFill/>
        </p:spPr>
        <p:txBody>
          <a:bodyPr wrap="square" rtlCol="0">
            <a:spAutoFit/>
          </a:bodyPr>
          <a:lstStyle/>
          <a:p>
            <a:pPr algn="ctr"/>
            <a:r>
              <a:rPr lang="en-US" sz="1200" dirty="0" smtClean="0"/>
              <a:t>day 1</a:t>
            </a:r>
            <a:endParaRPr lang="en-US" sz="1200" dirty="0"/>
          </a:p>
        </p:txBody>
      </p:sp>
      <p:sp>
        <p:nvSpPr>
          <p:cNvPr id="36" name="TextBox 35"/>
          <p:cNvSpPr txBox="1"/>
          <p:nvPr/>
        </p:nvSpPr>
        <p:spPr>
          <a:xfrm>
            <a:off x="596241" y="5638405"/>
            <a:ext cx="609600" cy="276999"/>
          </a:xfrm>
          <a:prstGeom prst="rect">
            <a:avLst/>
          </a:prstGeom>
          <a:noFill/>
        </p:spPr>
        <p:txBody>
          <a:bodyPr wrap="square" rtlCol="0">
            <a:spAutoFit/>
          </a:bodyPr>
          <a:lstStyle/>
          <a:p>
            <a:pPr algn="ctr"/>
            <a:r>
              <a:rPr lang="en-US" sz="1200" dirty="0" smtClean="0"/>
              <a:t>day 1</a:t>
            </a:r>
            <a:endParaRPr lang="en-US" sz="1200" dirty="0"/>
          </a:p>
        </p:txBody>
      </p:sp>
      <p:sp>
        <p:nvSpPr>
          <p:cNvPr id="37" name="TextBox 36"/>
          <p:cNvSpPr txBox="1"/>
          <p:nvPr/>
        </p:nvSpPr>
        <p:spPr>
          <a:xfrm>
            <a:off x="596826" y="3395157"/>
            <a:ext cx="609600" cy="276999"/>
          </a:xfrm>
          <a:prstGeom prst="rect">
            <a:avLst/>
          </a:prstGeom>
          <a:noFill/>
        </p:spPr>
        <p:txBody>
          <a:bodyPr wrap="square" rtlCol="0">
            <a:spAutoFit/>
          </a:bodyPr>
          <a:lstStyle/>
          <a:p>
            <a:pPr algn="ctr"/>
            <a:r>
              <a:rPr lang="en-US" sz="1200" dirty="0" smtClean="0"/>
              <a:t>day 3</a:t>
            </a:r>
            <a:endParaRPr lang="en-US" sz="1200" dirty="0"/>
          </a:p>
        </p:txBody>
      </p:sp>
      <p:sp>
        <p:nvSpPr>
          <p:cNvPr id="38" name="TextBox 37"/>
          <p:cNvSpPr txBox="1"/>
          <p:nvPr/>
        </p:nvSpPr>
        <p:spPr>
          <a:xfrm>
            <a:off x="596826" y="2307755"/>
            <a:ext cx="609600" cy="276999"/>
          </a:xfrm>
          <a:prstGeom prst="rect">
            <a:avLst/>
          </a:prstGeom>
          <a:noFill/>
        </p:spPr>
        <p:txBody>
          <a:bodyPr wrap="square" rtlCol="0">
            <a:spAutoFit/>
          </a:bodyPr>
          <a:lstStyle/>
          <a:p>
            <a:pPr algn="ctr"/>
            <a:r>
              <a:rPr lang="en-US" sz="1200" dirty="0" smtClean="0"/>
              <a:t>day 4</a:t>
            </a:r>
            <a:endParaRPr lang="en-US" sz="1200" dirty="0"/>
          </a:p>
        </p:txBody>
      </p:sp>
      <p:pic>
        <p:nvPicPr>
          <p:cNvPr id="55" name="Picture 4" descr="C:\Users\GRNmap\Desktop\wt_dnrg1_dphd1_growth_experiment\dphd1_day4_15deg_201506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91" t="34135" r="32195" b="47372"/>
          <a:stretch/>
        </p:blipFill>
        <p:spPr bwMode="auto">
          <a:xfrm>
            <a:off x="1478570" y="1931814"/>
            <a:ext cx="3253744" cy="81343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C:\Users\GRNmap\Desktop\wt_dnrg1_dphd1_growth_experiment\wt_day4_15deg_201506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545" t="33391" r="30138" b="48117"/>
          <a:stretch/>
        </p:blipFill>
        <p:spPr bwMode="auto">
          <a:xfrm>
            <a:off x="5066754" y="1931814"/>
            <a:ext cx="3253748" cy="81343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C:\Users\GRNmap\Desktop\wt_dnrg1_dphd1_growth_experiment\dphd1_day3_20deg_2015060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767" t="41441" r="21918" b="39976"/>
          <a:stretch/>
        </p:blipFill>
        <p:spPr bwMode="auto">
          <a:xfrm>
            <a:off x="1483359" y="2987002"/>
            <a:ext cx="3248955" cy="81275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C:\Users\GRNmap\Desktop\wt_dnrg1_dphd1_growth_experiment\wt_day3_20deg_2015060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659" t="34135" r="26025" b="47372"/>
          <a:stretch/>
        </p:blipFill>
        <p:spPr bwMode="auto">
          <a:xfrm>
            <a:off x="5074836" y="2987002"/>
            <a:ext cx="3249020" cy="81223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descr="C:\Users\GRNmap\Desktop\wt_dnrg1_dphd1_growth_experiment\dphd1_Day1_30def_2015060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157" t="33530" r="28527" b="47977"/>
          <a:stretch/>
        </p:blipFill>
        <p:spPr bwMode="auto">
          <a:xfrm>
            <a:off x="1483339" y="4089204"/>
            <a:ext cx="3249020" cy="81223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9" descr="C:\Users\GRNmap\Desktop\wt_dnrg1_dphd1_growth_experiment\wt_Day1_30deg_2015060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768" t="33391" r="21918" b="48116"/>
          <a:stretch/>
        </p:blipFill>
        <p:spPr bwMode="auto">
          <a:xfrm>
            <a:off x="5074834" y="4089203"/>
            <a:ext cx="3248889" cy="81223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7" descr="C:\Users\GRNmap\Desktop\wt_dnrg1_dphd1_growth_experiment\dphd1_Day1_37deg_2015060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454" t="31987" r="21230" b="49520"/>
          <a:stretch/>
        </p:blipFill>
        <p:spPr bwMode="auto">
          <a:xfrm>
            <a:off x="1478570" y="5245511"/>
            <a:ext cx="3249020" cy="81223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1" descr="C:\Users\GRNmap\Desktop\wt_dnrg1_dphd1_growth_experiment\wt_Day1_37deg_2015060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712" t="29940" r="23974" b="51566"/>
          <a:stretch/>
        </p:blipFill>
        <p:spPr bwMode="auto">
          <a:xfrm>
            <a:off x="5074833" y="5245511"/>
            <a:ext cx="3248889" cy="81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757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000090"/>
                </a:solidFill>
                <a:latin typeface="Arial"/>
                <a:cs typeface="Arial"/>
              </a:rPr>
              <a:t>Cold Shock Is an Environmental Stress</a:t>
            </a:r>
            <a:br>
              <a:rPr lang="en-US" sz="3200" b="1" dirty="0" smtClean="0">
                <a:solidFill>
                  <a:srgbClr val="000090"/>
                </a:solidFill>
                <a:latin typeface="Arial"/>
                <a:cs typeface="Arial"/>
              </a:rPr>
            </a:br>
            <a:r>
              <a:rPr lang="en-US" sz="3200" b="1" dirty="0" smtClean="0">
                <a:solidFill>
                  <a:srgbClr val="000090"/>
                </a:solidFill>
                <a:latin typeface="Arial"/>
                <a:cs typeface="Arial"/>
              </a:rPr>
              <a:t>that Is Not Well-Studied</a:t>
            </a:r>
            <a:endParaRPr lang="en-US" sz="3200" b="1" dirty="0">
              <a:solidFill>
                <a:srgbClr val="000090"/>
              </a:solidFill>
              <a:latin typeface="Arial"/>
              <a:cs typeface="Arial"/>
            </a:endParaRPr>
          </a:p>
        </p:txBody>
      </p:sp>
      <p:sp>
        <p:nvSpPr>
          <p:cNvPr id="4" name="Rounded Rectangle 3"/>
          <p:cNvSpPr/>
          <p:nvPr/>
        </p:nvSpPr>
        <p:spPr>
          <a:xfrm>
            <a:off x="388513" y="1726479"/>
            <a:ext cx="3962400" cy="4127423"/>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9746" y="2892508"/>
            <a:ext cx="4122313" cy="1795363"/>
          </a:xfrm>
          <a:prstGeom prst="rect">
            <a:avLst/>
          </a:prstGeom>
          <a:noFill/>
        </p:spPr>
        <p:txBody>
          <a:bodyPr wrap="square" rtlCol="0">
            <a:spAutoFit/>
          </a:bodyPr>
          <a:lstStyle/>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response very well-characterized</a:t>
            </a:r>
          </a:p>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proteins denature due to heat</a:t>
            </a:r>
          </a:p>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induction of heat shock proteins (chaperonins), that assist in protein folding</a:t>
            </a:r>
          </a:p>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conserved in all organisms (prokaryotes, eukaryotes)</a:t>
            </a:r>
          </a:p>
        </p:txBody>
      </p:sp>
      <p:sp>
        <p:nvSpPr>
          <p:cNvPr id="6" name="TextBox 5"/>
          <p:cNvSpPr txBox="1"/>
          <p:nvPr/>
        </p:nvSpPr>
        <p:spPr>
          <a:xfrm>
            <a:off x="1276082" y="1913850"/>
            <a:ext cx="2187262" cy="472396"/>
          </a:xfrm>
          <a:prstGeom prst="rect">
            <a:avLst/>
          </a:prstGeom>
          <a:noFill/>
        </p:spPr>
        <p:txBody>
          <a:bodyPr wrap="square" rtlCol="0">
            <a:spAutoFit/>
          </a:bodyPr>
          <a:lstStyle/>
          <a:p>
            <a:pPr algn="ctr"/>
            <a:r>
              <a:rPr lang="en-US" sz="2400" b="1" dirty="0" smtClean="0">
                <a:solidFill>
                  <a:schemeClr val="bg1"/>
                </a:solidFill>
                <a:latin typeface="Arial"/>
                <a:cs typeface="Arial"/>
              </a:rPr>
              <a:t>Heat shock</a:t>
            </a:r>
            <a:endParaRPr lang="en-US" sz="2400" b="1" dirty="0">
              <a:solidFill>
                <a:schemeClr val="bg1"/>
              </a:solidFill>
              <a:latin typeface="Arial"/>
              <a:cs typeface="Arial"/>
            </a:endParaRPr>
          </a:p>
        </p:txBody>
      </p:sp>
      <p:sp>
        <p:nvSpPr>
          <p:cNvPr id="8" name="Rounded Rectangle 7"/>
          <p:cNvSpPr/>
          <p:nvPr/>
        </p:nvSpPr>
        <p:spPr>
          <a:xfrm>
            <a:off x="4800600" y="1726478"/>
            <a:ext cx="3962400" cy="4127423"/>
          </a:xfrm>
          <a:prstGeom prst="roundRect">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048000" y="3352800"/>
            <a:ext cx="184731" cy="369332"/>
          </a:xfrm>
          <a:prstGeom prst="rect">
            <a:avLst/>
          </a:prstGeom>
          <a:noFill/>
        </p:spPr>
        <p:txBody>
          <a:bodyPr wrap="none" rtlCol="0">
            <a:spAutoFit/>
          </a:bodyPr>
          <a:lstStyle/>
          <a:p>
            <a:endParaRPr lang="en-US" dirty="0"/>
          </a:p>
        </p:txBody>
      </p:sp>
      <p:sp>
        <p:nvSpPr>
          <p:cNvPr id="9" name="TextBox 8"/>
          <p:cNvSpPr txBox="1"/>
          <p:nvPr/>
        </p:nvSpPr>
        <p:spPr>
          <a:xfrm>
            <a:off x="4572000" y="2514600"/>
            <a:ext cx="3962400" cy="3051091"/>
          </a:xfrm>
          <a:prstGeom prst="rect">
            <a:avLst/>
          </a:prstGeom>
          <a:noFill/>
        </p:spPr>
        <p:txBody>
          <a:bodyPr wrap="square" rtlCol="0">
            <a:spAutoFit/>
          </a:bodyPr>
          <a:lstStyle/>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response less well-characterized</a:t>
            </a:r>
          </a:p>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decrease fluidity of membranes</a:t>
            </a:r>
          </a:p>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stabilize DNA and RNA secondary structures</a:t>
            </a:r>
          </a:p>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impair ribosome function and protein synthesis</a:t>
            </a:r>
          </a:p>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decrease enzymatic activities</a:t>
            </a:r>
          </a:p>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no equivalent set of cold shock proteins that are conserved in</a:t>
            </a:r>
          </a:p>
          <a:p>
            <a:pPr marL="742950" lvl="1" indent="-285750">
              <a:lnSpc>
                <a:spcPct val="90000"/>
              </a:lnSpc>
              <a:spcBef>
                <a:spcPct val="20000"/>
              </a:spcBef>
            </a:pPr>
            <a:r>
              <a:rPr lang="en-US" altLang="en-US" sz="1600" b="1" dirty="0">
                <a:solidFill>
                  <a:schemeClr val="bg1"/>
                </a:solidFill>
                <a:latin typeface="Arial"/>
                <a:cs typeface="Arial"/>
              </a:rPr>
              <a:t>	all organisms</a:t>
            </a:r>
          </a:p>
        </p:txBody>
      </p:sp>
      <p:sp>
        <p:nvSpPr>
          <p:cNvPr id="11" name="TextBox 10"/>
          <p:cNvSpPr txBox="1"/>
          <p:nvPr/>
        </p:nvSpPr>
        <p:spPr>
          <a:xfrm>
            <a:off x="5715000" y="1913850"/>
            <a:ext cx="2133600" cy="461664"/>
          </a:xfrm>
          <a:prstGeom prst="rect">
            <a:avLst/>
          </a:prstGeom>
          <a:noFill/>
        </p:spPr>
        <p:txBody>
          <a:bodyPr wrap="square" rtlCol="0">
            <a:spAutoFit/>
          </a:bodyPr>
          <a:lstStyle/>
          <a:p>
            <a:pPr algn="ctr"/>
            <a:r>
              <a:rPr lang="en-US" sz="2400" b="1" dirty="0" smtClean="0">
                <a:solidFill>
                  <a:schemeClr val="bg1"/>
                </a:solidFill>
                <a:latin typeface="Arial"/>
                <a:cs typeface="Arial"/>
              </a:rPr>
              <a:t>Cold shock</a:t>
            </a:r>
            <a:endParaRPr lang="en-US" sz="2400" b="1" dirty="0">
              <a:solidFill>
                <a:schemeClr val="bg1"/>
              </a:solidFill>
              <a:latin typeface="Arial"/>
              <a:cs typeface="Arial"/>
            </a:endParaRPr>
          </a:p>
        </p:txBody>
      </p:sp>
    </p:spTree>
    <p:extLst>
      <p:ext uri="{BB962C8B-B14F-4D97-AF65-F5344CB8AC3E}">
        <p14:creationId xmlns:p14="http://schemas.microsoft.com/office/powerpoint/2010/main" val="1874427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506413"/>
            <a:ext cx="8231187"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4495800" y="1808163"/>
            <a:ext cx="8270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69" tIns="41134" rIns="82269" bIns="41134">
            <a:spAutoFit/>
          </a:bodyPr>
          <a:lstStyle>
            <a:lvl1pPr defTabSz="822325" eaLnBrk="0" hangingPunct="0">
              <a:spcBef>
                <a:spcPct val="20000"/>
              </a:spcBef>
              <a:buChar char="•"/>
              <a:defRPr sz="3200">
                <a:solidFill>
                  <a:schemeClr val="tx1"/>
                </a:solidFill>
                <a:latin typeface="Arial" pitchFamily="34" charset="0"/>
              </a:defRPr>
            </a:lvl1pPr>
            <a:lvl2pPr marL="742950" indent="-285750" defTabSz="822325" eaLnBrk="0" hangingPunct="0">
              <a:spcBef>
                <a:spcPct val="20000"/>
              </a:spcBef>
              <a:buChar char="–"/>
              <a:defRPr sz="2800">
                <a:solidFill>
                  <a:schemeClr val="tx1"/>
                </a:solidFill>
                <a:latin typeface="Arial" pitchFamily="34" charset="0"/>
              </a:defRPr>
            </a:lvl2pPr>
            <a:lvl3pPr marL="1143000" indent="-228600" defTabSz="822325" eaLnBrk="0" hangingPunct="0">
              <a:spcBef>
                <a:spcPct val="20000"/>
              </a:spcBef>
              <a:buChar char="•"/>
              <a:defRPr sz="2400">
                <a:solidFill>
                  <a:schemeClr val="tx1"/>
                </a:solidFill>
                <a:latin typeface="Arial" pitchFamily="34" charset="0"/>
              </a:defRPr>
            </a:lvl3pPr>
            <a:lvl4pPr marL="1600200" indent="-228600" defTabSz="822325" eaLnBrk="0" hangingPunct="0">
              <a:spcBef>
                <a:spcPct val="20000"/>
              </a:spcBef>
              <a:buChar char="–"/>
              <a:defRPr sz="2000">
                <a:solidFill>
                  <a:schemeClr val="tx1"/>
                </a:solidFill>
                <a:latin typeface="Arial" pitchFamily="34" charset="0"/>
              </a:defRPr>
            </a:lvl4pPr>
            <a:lvl5pPr marL="2057400" indent="-228600" defTabSz="822325" eaLnBrk="0" hangingPunct="0">
              <a:spcBef>
                <a:spcPct val="20000"/>
              </a:spcBef>
              <a:buChar char="»"/>
              <a:defRPr sz="2000">
                <a:solidFill>
                  <a:schemeClr val="tx1"/>
                </a:solidFill>
                <a:latin typeface="Arial" pitchFamily="34" charset="0"/>
              </a:defRPr>
            </a:lvl5pPr>
            <a:lvl6pPr marL="2514600" indent="-228600" defTabSz="822325" eaLnBrk="0" fontAlgn="base" hangingPunct="0">
              <a:spcBef>
                <a:spcPct val="20000"/>
              </a:spcBef>
              <a:spcAft>
                <a:spcPct val="0"/>
              </a:spcAft>
              <a:buChar char="»"/>
              <a:defRPr sz="2000">
                <a:solidFill>
                  <a:schemeClr val="tx1"/>
                </a:solidFill>
                <a:latin typeface="Arial" pitchFamily="34" charset="0"/>
              </a:defRPr>
            </a:lvl6pPr>
            <a:lvl7pPr marL="2971800" indent="-228600" defTabSz="822325" eaLnBrk="0" fontAlgn="base" hangingPunct="0">
              <a:spcBef>
                <a:spcPct val="20000"/>
              </a:spcBef>
              <a:spcAft>
                <a:spcPct val="0"/>
              </a:spcAft>
              <a:buChar char="»"/>
              <a:defRPr sz="2000">
                <a:solidFill>
                  <a:schemeClr val="tx1"/>
                </a:solidFill>
                <a:latin typeface="Arial" pitchFamily="34" charset="0"/>
              </a:defRPr>
            </a:lvl7pPr>
            <a:lvl8pPr marL="3429000" indent="-228600" defTabSz="822325" eaLnBrk="0" fontAlgn="base" hangingPunct="0">
              <a:spcBef>
                <a:spcPct val="20000"/>
              </a:spcBef>
              <a:spcAft>
                <a:spcPct val="0"/>
              </a:spcAft>
              <a:buChar char="»"/>
              <a:defRPr sz="2000">
                <a:solidFill>
                  <a:schemeClr val="tx1"/>
                </a:solidFill>
                <a:latin typeface="Arial" pitchFamily="34" charset="0"/>
              </a:defRPr>
            </a:lvl8pPr>
            <a:lvl9pPr marL="3886200" indent="-228600" defTabSz="822325"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2400" b="1" smtClean="0">
                <a:solidFill>
                  <a:srgbClr val="000000"/>
                </a:solidFill>
              </a:rPr>
              <a:t>DNA</a:t>
            </a:r>
          </a:p>
        </p:txBody>
      </p:sp>
      <p:sp>
        <p:nvSpPr>
          <p:cNvPr id="16388" name="Text Box 4"/>
          <p:cNvSpPr txBox="1">
            <a:spLocks noChangeArrowheads="1"/>
          </p:cNvSpPr>
          <p:nvPr/>
        </p:nvSpPr>
        <p:spPr bwMode="auto">
          <a:xfrm>
            <a:off x="4419600" y="2874963"/>
            <a:ext cx="1098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69" tIns="41134" rIns="82269" bIns="41134">
            <a:spAutoFit/>
          </a:bodyPr>
          <a:lstStyle>
            <a:lvl1pPr defTabSz="822325" eaLnBrk="0" hangingPunct="0">
              <a:spcBef>
                <a:spcPct val="20000"/>
              </a:spcBef>
              <a:buChar char="•"/>
              <a:defRPr sz="3200">
                <a:solidFill>
                  <a:schemeClr val="tx1"/>
                </a:solidFill>
                <a:latin typeface="Arial" pitchFamily="34" charset="0"/>
              </a:defRPr>
            </a:lvl1pPr>
            <a:lvl2pPr marL="742950" indent="-285750" defTabSz="822325" eaLnBrk="0" hangingPunct="0">
              <a:spcBef>
                <a:spcPct val="20000"/>
              </a:spcBef>
              <a:buChar char="–"/>
              <a:defRPr sz="2800">
                <a:solidFill>
                  <a:schemeClr val="tx1"/>
                </a:solidFill>
                <a:latin typeface="Arial" pitchFamily="34" charset="0"/>
              </a:defRPr>
            </a:lvl2pPr>
            <a:lvl3pPr marL="1143000" indent="-228600" defTabSz="822325" eaLnBrk="0" hangingPunct="0">
              <a:spcBef>
                <a:spcPct val="20000"/>
              </a:spcBef>
              <a:buChar char="•"/>
              <a:defRPr sz="2400">
                <a:solidFill>
                  <a:schemeClr val="tx1"/>
                </a:solidFill>
                <a:latin typeface="Arial" pitchFamily="34" charset="0"/>
              </a:defRPr>
            </a:lvl3pPr>
            <a:lvl4pPr marL="1600200" indent="-228600" defTabSz="822325" eaLnBrk="0" hangingPunct="0">
              <a:spcBef>
                <a:spcPct val="20000"/>
              </a:spcBef>
              <a:buChar char="–"/>
              <a:defRPr sz="2000">
                <a:solidFill>
                  <a:schemeClr val="tx1"/>
                </a:solidFill>
                <a:latin typeface="Arial" pitchFamily="34" charset="0"/>
              </a:defRPr>
            </a:lvl4pPr>
            <a:lvl5pPr marL="2057400" indent="-228600" defTabSz="822325" eaLnBrk="0" hangingPunct="0">
              <a:spcBef>
                <a:spcPct val="20000"/>
              </a:spcBef>
              <a:buChar char="»"/>
              <a:defRPr sz="2000">
                <a:solidFill>
                  <a:schemeClr val="tx1"/>
                </a:solidFill>
                <a:latin typeface="Arial" pitchFamily="34" charset="0"/>
              </a:defRPr>
            </a:lvl5pPr>
            <a:lvl6pPr marL="2514600" indent="-228600" defTabSz="822325" eaLnBrk="0" fontAlgn="base" hangingPunct="0">
              <a:spcBef>
                <a:spcPct val="20000"/>
              </a:spcBef>
              <a:spcAft>
                <a:spcPct val="0"/>
              </a:spcAft>
              <a:buChar char="»"/>
              <a:defRPr sz="2000">
                <a:solidFill>
                  <a:schemeClr val="tx1"/>
                </a:solidFill>
                <a:latin typeface="Arial" pitchFamily="34" charset="0"/>
              </a:defRPr>
            </a:lvl6pPr>
            <a:lvl7pPr marL="2971800" indent="-228600" defTabSz="822325" eaLnBrk="0" fontAlgn="base" hangingPunct="0">
              <a:spcBef>
                <a:spcPct val="20000"/>
              </a:spcBef>
              <a:spcAft>
                <a:spcPct val="0"/>
              </a:spcAft>
              <a:buChar char="»"/>
              <a:defRPr sz="2000">
                <a:solidFill>
                  <a:schemeClr val="tx1"/>
                </a:solidFill>
                <a:latin typeface="Arial" pitchFamily="34" charset="0"/>
              </a:defRPr>
            </a:lvl7pPr>
            <a:lvl8pPr marL="3429000" indent="-228600" defTabSz="822325" eaLnBrk="0" fontAlgn="base" hangingPunct="0">
              <a:spcBef>
                <a:spcPct val="20000"/>
              </a:spcBef>
              <a:spcAft>
                <a:spcPct val="0"/>
              </a:spcAft>
              <a:buChar char="»"/>
              <a:defRPr sz="2000">
                <a:solidFill>
                  <a:schemeClr val="tx1"/>
                </a:solidFill>
                <a:latin typeface="Arial" pitchFamily="34" charset="0"/>
              </a:defRPr>
            </a:lvl8pPr>
            <a:lvl9pPr marL="3886200" indent="-228600" defTabSz="822325"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2400" b="1" dirty="0" smtClean="0">
                <a:solidFill>
                  <a:srgbClr val="000000"/>
                </a:solidFill>
              </a:rPr>
              <a:t>mRNA</a:t>
            </a:r>
          </a:p>
        </p:txBody>
      </p:sp>
      <p:sp>
        <p:nvSpPr>
          <p:cNvPr id="16389" name="Text Box 5"/>
          <p:cNvSpPr txBox="1">
            <a:spLocks noChangeArrowheads="1"/>
          </p:cNvSpPr>
          <p:nvPr/>
        </p:nvSpPr>
        <p:spPr bwMode="auto">
          <a:xfrm>
            <a:off x="5459413" y="5465763"/>
            <a:ext cx="12144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69" tIns="41134" rIns="82269" bIns="41134">
            <a:spAutoFit/>
          </a:bodyPr>
          <a:lstStyle>
            <a:lvl1pPr defTabSz="822325" eaLnBrk="0" hangingPunct="0">
              <a:spcBef>
                <a:spcPct val="20000"/>
              </a:spcBef>
              <a:buChar char="•"/>
              <a:defRPr sz="3200">
                <a:solidFill>
                  <a:schemeClr val="tx1"/>
                </a:solidFill>
                <a:latin typeface="Arial" pitchFamily="34" charset="0"/>
              </a:defRPr>
            </a:lvl1pPr>
            <a:lvl2pPr marL="742950" indent="-285750" defTabSz="822325" eaLnBrk="0" hangingPunct="0">
              <a:spcBef>
                <a:spcPct val="20000"/>
              </a:spcBef>
              <a:buChar char="–"/>
              <a:defRPr sz="2800">
                <a:solidFill>
                  <a:schemeClr val="tx1"/>
                </a:solidFill>
                <a:latin typeface="Arial" pitchFamily="34" charset="0"/>
              </a:defRPr>
            </a:lvl2pPr>
            <a:lvl3pPr marL="1143000" indent="-228600" defTabSz="822325" eaLnBrk="0" hangingPunct="0">
              <a:spcBef>
                <a:spcPct val="20000"/>
              </a:spcBef>
              <a:buChar char="•"/>
              <a:defRPr sz="2400">
                <a:solidFill>
                  <a:schemeClr val="tx1"/>
                </a:solidFill>
                <a:latin typeface="Arial" pitchFamily="34" charset="0"/>
              </a:defRPr>
            </a:lvl3pPr>
            <a:lvl4pPr marL="1600200" indent="-228600" defTabSz="822325" eaLnBrk="0" hangingPunct="0">
              <a:spcBef>
                <a:spcPct val="20000"/>
              </a:spcBef>
              <a:buChar char="–"/>
              <a:defRPr sz="2000">
                <a:solidFill>
                  <a:schemeClr val="tx1"/>
                </a:solidFill>
                <a:latin typeface="Arial" pitchFamily="34" charset="0"/>
              </a:defRPr>
            </a:lvl4pPr>
            <a:lvl5pPr marL="2057400" indent="-228600" defTabSz="822325" eaLnBrk="0" hangingPunct="0">
              <a:spcBef>
                <a:spcPct val="20000"/>
              </a:spcBef>
              <a:buChar char="»"/>
              <a:defRPr sz="2000">
                <a:solidFill>
                  <a:schemeClr val="tx1"/>
                </a:solidFill>
                <a:latin typeface="Arial" pitchFamily="34" charset="0"/>
              </a:defRPr>
            </a:lvl5pPr>
            <a:lvl6pPr marL="2514600" indent="-228600" defTabSz="822325" eaLnBrk="0" fontAlgn="base" hangingPunct="0">
              <a:spcBef>
                <a:spcPct val="20000"/>
              </a:spcBef>
              <a:spcAft>
                <a:spcPct val="0"/>
              </a:spcAft>
              <a:buChar char="»"/>
              <a:defRPr sz="2000">
                <a:solidFill>
                  <a:schemeClr val="tx1"/>
                </a:solidFill>
                <a:latin typeface="Arial" pitchFamily="34" charset="0"/>
              </a:defRPr>
            </a:lvl6pPr>
            <a:lvl7pPr marL="2971800" indent="-228600" defTabSz="822325" eaLnBrk="0" fontAlgn="base" hangingPunct="0">
              <a:spcBef>
                <a:spcPct val="20000"/>
              </a:spcBef>
              <a:spcAft>
                <a:spcPct val="0"/>
              </a:spcAft>
              <a:buChar char="»"/>
              <a:defRPr sz="2000">
                <a:solidFill>
                  <a:schemeClr val="tx1"/>
                </a:solidFill>
                <a:latin typeface="Arial" pitchFamily="34" charset="0"/>
              </a:defRPr>
            </a:lvl7pPr>
            <a:lvl8pPr marL="3429000" indent="-228600" defTabSz="822325" eaLnBrk="0" fontAlgn="base" hangingPunct="0">
              <a:spcBef>
                <a:spcPct val="20000"/>
              </a:spcBef>
              <a:spcAft>
                <a:spcPct val="0"/>
              </a:spcAft>
              <a:buChar char="»"/>
              <a:defRPr sz="2000">
                <a:solidFill>
                  <a:schemeClr val="tx1"/>
                </a:solidFill>
                <a:latin typeface="Arial" pitchFamily="34" charset="0"/>
              </a:defRPr>
            </a:lvl8pPr>
            <a:lvl9pPr marL="3886200" indent="-228600" defTabSz="822325"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2400" b="1" smtClean="0">
                <a:solidFill>
                  <a:srgbClr val="000000"/>
                </a:solidFill>
              </a:rPr>
              <a:t>Protein</a:t>
            </a:r>
          </a:p>
        </p:txBody>
      </p:sp>
      <p:sp>
        <p:nvSpPr>
          <p:cNvPr id="16390" name="Text Box 6"/>
          <p:cNvSpPr txBox="1">
            <a:spLocks noChangeArrowheads="1"/>
          </p:cNvSpPr>
          <p:nvPr/>
        </p:nvSpPr>
        <p:spPr bwMode="auto">
          <a:xfrm>
            <a:off x="765389" y="156822"/>
            <a:ext cx="76116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2000" b="1" dirty="0">
                <a:solidFill>
                  <a:srgbClr val="000099"/>
                </a:solidFill>
                <a:cs typeface="Arial" panose="020B0604020202020204" pitchFamily="34" charset="0"/>
              </a:rPr>
              <a:t>Yeast Respond to Cold Shock by Changing Gene Expression</a:t>
            </a:r>
            <a:endParaRPr lang="en-US" altLang="en-US" sz="2000" b="1" dirty="0" smtClean="0">
              <a:solidFill>
                <a:srgbClr val="333399"/>
              </a:solidFill>
            </a:endParaRPr>
          </a:p>
        </p:txBody>
      </p:sp>
      <p:sp>
        <p:nvSpPr>
          <p:cNvPr id="16391" name="Text Box 7"/>
          <p:cNvSpPr txBox="1">
            <a:spLocks noChangeArrowheads="1"/>
          </p:cNvSpPr>
          <p:nvPr/>
        </p:nvSpPr>
        <p:spPr bwMode="auto">
          <a:xfrm>
            <a:off x="1374775" y="2362200"/>
            <a:ext cx="213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en-US" sz="2400" b="1" i="1" dirty="0" smtClean="0">
                <a:solidFill>
                  <a:srgbClr val="000000"/>
                </a:solidFill>
              </a:rPr>
              <a:t>Transcription</a:t>
            </a:r>
          </a:p>
        </p:txBody>
      </p:sp>
      <p:sp>
        <p:nvSpPr>
          <p:cNvPr id="16392" name="Text Box 8"/>
          <p:cNvSpPr txBox="1">
            <a:spLocks noChangeArrowheads="1"/>
          </p:cNvSpPr>
          <p:nvPr/>
        </p:nvSpPr>
        <p:spPr bwMode="auto">
          <a:xfrm>
            <a:off x="1676400" y="5105400"/>
            <a:ext cx="182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en-US" sz="2400" b="1" i="1" smtClean="0">
                <a:solidFill>
                  <a:srgbClr val="000000"/>
                </a:solidFill>
              </a:rPr>
              <a:t>Translation</a:t>
            </a:r>
          </a:p>
        </p:txBody>
      </p:sp>
      <p:sp>
        <p:nvSpPr>
          <p:cNvPr id="16393" name="Text Box 9"/>
          <p:cNvSpPr txBox="1">
            <a:spLocks noChangeArrowheads="1"/>
          </p:cNvSpPr>
          <p:nvPr/>
        </p:nvSpPr>
        <p:spPr bwMode="auto">
          <a:xfrm>
            <a:off x="136525" y="6434138"/>
            <a:ext cx="1298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en-US" sz="1200" b="1" dirty="0" smtClean="0">
                <a:solidFill>
                  <a:srgbClr val="000000"/>
                </a:solidFill>
              </a:rPr>
              <a:t>Freeman (2003)</a:t>
            </a:r>
          </a:p>
        </p:txBody>
      </p:sp>
    </p:spTree>
    <p:extLst>
      <p:ext uri="{BB962C8B-B14F-4D97-AF65-F5344CB8AC3E}">
        <p14:creationId xmlns:p14="http://schemas.microsoft.com/office/powerpoint/2010/main" val="39896272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ranscription"/>
          <p:cNvPicPr>
            <a:picLocks noGrp="1" noChangeAspect="1" noChangeArrowheads="1"/>
          </p:cNvPicPr>
          <p:nvPr>
            <p:ph/>
          </p:nvPr>
        </p:nvPicPr>
        <p:blipFill>
          <a:blip r:embed="rId2">
            <a:extLst>
              <a:ext uri="{28A0092B-C50C-407E-A947-70E740481C1C}">
                <a14:useLocalDpi xmlns:a14="http://schemas.microsoft.com/office/drawing/2010/main" val="0"/>
              </a:ext>
            </a:extLst>
          </a:blip>
          <a:srcRect t="24394"/>
          <a:stretch>
            <a:fillRect/>
          </a:stretch>
        </p:blipFill>
        <p:spPr>
          <a:xfrm>
            <a:off x="0" y="1676400"/>
            <a:ext cx="9144000" cy="5195888"/>
          </a:xfrm>
          <a:noFill/>
        </p:spPr>
      </p:pic>
      <p:sp>
        <p:nvSpPr>
          <p:cNvPr id="29699" name="Text Box 3"/>
          <p:cNvSpPr txBox="1">
            <a:spLocks noChangeArrowheads="1"/>
          </p:cNvSpPr>
          <p:nvPr/>
        </p:nvSpPr>
        <p:spPr bwMode="auto">
          <a:xfrm>
            <a:off x="401638" y="1828800"/>
            <a:ext cx="599916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pPr>
            <a:r>
              <a:rPr lang="en-US" altLang="en-US" sz="2000" b="1" dirty="0" smtClean="0">
                <a:solidFill>
                  <a:srgbClr val="000000"/>
                </a:solidFill>
              </a:rPr>
              <a:t>Activators increase gene expression</a:t>
            </a:r>
          </a:p>
          <a:p>
            <a:pPr eaLnBrk="1" fontAlgn="base" hangingPunct="1">
              <a:spcBef>
                <a:spcPct val="0"/>
              </a:spcBef>
              <a:spcAft>
                <a:spcPct val="0"/>
              </a:spcAft>
            </a:pPr>
            <a:r>
              <a:rPr lang="en-US" altLang="en-US" sz="2000" b="1" dirty="0" smtClean="0">
                <a:solidFill>
                  <a:srgbClr val="000000"/>
                </a:solidFill>
              </a:rPr>
              <a:t>Repressors decrease gene expression</a:t>
            </a:r>
          </a:p>
          <a:p>
            <a:pPr eaLnBrk="1" fontAlgn="base" hangingPunct="1">
              <a:spcBef>
                <a:spcPct val="0"/>
              </a:spcBef>
              <a:spcAft>
                <a:spcPct val="0"/>
              </a:spcAft>
            </a:pPr>
            <a:r>
              <a:rPr lang="en-US" altLang="en-US" sz="2000" b="1" dirty="0" smtClean="0">
                <a:solidFill>
                  <a:srgbClr val="000000"/>
                </a:solidFill>
              </a:rPr>
              <a:t>Transcription factors are themselves proteins that are encoded by genes</a:t>
            </a:r>
          </a:p>
        </p:txBody>
      </p:sp>
      <p:sp>
        <p:nvSpPr>
          <p:cNvPr id="29700" name="Text Box 19"/>
          <p:cNvSpPr txBox="1">
            <a:spLocks noChangeArrowheads="1"/>
          </p:cNvSpPr>
          <p:nvPr/>
        </p:nvSpPr>
        <p:spPr bwMode="auto">
          <a:xfrm>
            <a:off x="304800" y="341313"/>
            <a:ext cx="853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2800" b="1" smtClean="0">
                <a:solidFill>
                  <a:srgbClr val="00009C"/>
                </a:solidFill>
                <a:ea typeface="MS PGothic" pitchFamily="34" charset="-128"/>
              </a:rPr>
              <a:t>Transcription Factors Control Gene Expression by Binding to Regulatory DNA Sequences</a:t>
            </a:r>
          </a:p>
        </p:txBody>
      </p:sp>
    </p:spTree>
    <p:extLst>
      <p:ext uri="{BB962C8B-B14F-4D97-AF65-F5344CB8AC3E}">
        <p14:creationId xmlns:p14="http://schemas.microsoft.com/office/powerpoint/2010/main" val="120870243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229600" cy="715963"/>
          </a:xfrm>
        </p:spPr>
        <p:txBody>
          <a:bodyPr/>
          <a:lstStyle/>
          <a:p>
            <a:pPr eaLnBrk="1" hangingPunct="1"/>
            <a:r>
              <a:rPr lang="en-US" sz="2800" b="1" dirty="0">
                <a:solidFill>
                  <a:srgbClr val="000090"/>
                </a:solidFill>
                <a:cs typeface="Arial"/>
              </a:rPr>
              <a:t>Yeast Cells Deleted for a Particular </a:t>
            </a:r>
            <a:br>
              <a:rPr lang="en-US" sz="2800" b="1" dirty="0">
                <a:solidFill>
                  <a:srgbClr val="000090"/>
                </a:solidFill>
                <a:cs typeface="Arial"/>
              </a:rPr>
            </a:br>
            <a:r>
              <a:rPr lang="en-US" sz="2800" b="1" dirty="0">
                <a:solidFill>
                  <a:srgbClr val="000090"/>
                </a:solidFill>
                <a:cs typeface="Arial"/>
              </a:rPr>
              <a:t>Transcription Factor are Harvested Before, </a:t>
            </a:r>
            <a:br>
              <a:rPr lang="en-US" sz="2800" b="1" dirty="0">
                <a:solidFill>
                  <a:srgbClr val="000090"/>
                </a:solidFill>
                <a:cs typeface="Arial"/>
              </a:rPr>
            </a:br>
            <a:r>
              <a:rPr lang="en-US" sz="2800" b="1" dirty="0">
                <a:solidFill>
                  <a:srgbClr val="000090"/>
                </a:solidFill>
                <a:cs typeface="Arial"/>
              </a:rPr>
              <a:t>During and After Cold Shock and Recovery</a:t>
            </a:r>
            <a:endParaRPr lang="en-US" altLang="en-US" sz="2800" b="1" dirty="0" smtClean="0">
              <a:solidFill>
                <a:srgbClr val="000099"/>
              </a:solidFill>
              <a:cs typeface="Arial" pitchFamily="34" charset="0"/>
            </a:endParaRPr>
          </a:p>
        </p:txBody>
      </p:sp>
      <p:pic>
        <p:nvPicPr>
          <p:cNvPr id="30723" name="Picture 4" descr="ExperimentalMethods_with-t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22620"/>
            <a:ext cx="8013357" cy="553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54990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4149"/>
            <a:ext cx="8229600" cy="1143000"/>
          </a:xfrm>
        </p:spPr>
        <p:txBody>
          <a:bodyPr>
            <a:normAutofit/>
          </a:bodyPr>
          <a:lstStyle/>
          <a:p>
            <a:r>
              <a:rPr lang="en-US" sz="2800" b="1" dirty="0" smtClean="0">
                <a:solidFill>
                  <a:srgbClr val="000090"/>
                </a:solidFill>
                <a:latin typeface="Arial"/>
                <a:cs typeface="Arial"/>
              </a:rPr>
              <a:t>Gel Electrophoresis Can be Used to Show the High Quality of Purified </a:t>
            </a:r>
            <a:r>
              <a:rPr lang="en-US" sz="2800" b="1" dirty="0" err="1" smtClean="0">
                <a:solidFill>
                  <a:srgbClr val="000090"/>
                </a:solidFill>
                <a:latin typeface="Arial"/>
                <a:cs typeface="Arial"/>
              </a:rPr>
              <a:t>aRNA</a:t>
            </a:r>
            <a:r>
              <a:rPr lang="en-US" sz="2800" b="1" dirty="0" smtClean="0">
                <a:solidFill>
                  <a:srgbClr val="000090"/>
                </a:solidFill>
                <a:latin typeface="Arial"/>
                <a:cs typeface="Arial"/>
              </a:rPr>
              <a:t> Samples</a:t>
            </a:r>
            <a:endParaRPr lang="en-US" sz="2800" b="1" dirty="0">
              <a:solidFill>
                <a:srgbClr val="000090"/>
              </a:solidFill>
              <a:latin typeface="Arial"/>
              <a:cs typeface="Aria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740" t="35628" r="14542" b="30694"/>
          <a:stretch/>
        </p:blipFill>
        <p:spPr bwMode="auto">
          <a:xfrm>
            <a:off x="761999" y="1436132"/>
            <a:ext cx="7411513"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5975866"/>
            <a:ext cx="8762999" cy="369332"/>
          </a:xfrm>
          <a:prstGeom prst="rect">
            <a:avLst/>
          </a:prstGeom>
          <a:noFill/>
        </p:spPr>
        <p:txBody>
          <a:bodyPr wrap="square" rtlCol="0">
            <a:spAutoFit/>
          </a:bodyPr>
          <a:lstStyle/>
          <a:p>
            <a:pPr algn="ctr"/>
            <a:r>
              <a:rPr lang="en-US" dirty="0" err="1" smtClean="0">
                <a:latin typeface="Arial" panose="020B0604020202020204" pitchFamily="34" charset="0"/>
                <a:cs typeface="Arial" panose="020B0604020202020204" pitchFamily="34" charset="0"/>
              </a:rPr>
              <a:t>aRNA</a:t>
            </a:r>
            <a:r>
              <a:rPr lang="en-US" dirty="0" smtClean="0">
                <a:latin typeface="Arial" panose="020B0604020202020204" pitchFamily="34" charset="0"/>
                <a:cs typeface="Arial" panose="020B0604020202020204" pitchFamily="34" charset="0"/>
              </a:rPr>
              <a:t> shows up as a smear because it is derived from genes of different lengths.</a:t>
            </a:r>
            <a:endParaRPr lang="en-US" dirty="0">
              <a:latin typeface="Arial" panose="020B0604020202020204" pitchFamily="34" charset="0"/>
              <a:cs typeface="Arial" panose="020B0604020202020204" pitchFamily="34" charset="0"/>
            </a:endParaRPr>
          </a:p>
        </p:txBody>
      </p:sp>
      <p:sp>
        <p:nvSpPr>
          <p:cNvPr id="2" name="Rectangle 1"/>
          <p:cNvSpPr/>
          <p:nvPr/>
        </p:nvSpPr>
        <p:spPr>
          <a:xfrm>
            <a:off x="914400" y="1282243"/>
            <a:ext cx="5715000"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Gel Electrophoresis Results for ∆yap1, Flask 4 </a:t>
            </a:r>
            <a:r>
              <a:rPr lang="en-US" sz="1400" b="1" dirty="0" err="1">
                <a:latin typeface="Arial" panose="020B0604020202020204" pitchFamily="34" charset="0"/>
                <a:cs typeface="Arial" panose="020B0604020202020204" pitchFamily="34" charset="0"/>
              </a:rPr>
              <a:t>aRNA</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476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90"/>
                </a:solidFill>
                <a:latin typeface="Arial"/>
                <a:cs typeface="Arial"/>
              </a:rPr>
              <a:t>DNA Microarray Results Show Changes in Expression of Individual Genes</a:t>
            </a:r>
            <a:endParaRPr lang="en-US" sz="3200" b="1" dirty="0">
              <a:solidFill>
                <a:srgbClr val="000090"/>
              </a:solidFill>
              <a:latin typeface="Arial"/>
              <a:cs typeface="Arial"/>
            </a:endParaRPr>
          </a:p>
        </p:txBody>
      </p:sp>
      <p:sp>
        <p:nvSpPr>
          <p:cNvPr id="17" name="TextBox 16"/>
          <p:cNvSpPr txBox="1"/>
          <p:nvPr/>
        </p:nvSpPr>
        <p:spPr>
          <a:xfrm>
            <a:off x="4876800" y="1676400"/>
            <a:ext cx="4114800" cy="4247317"/>
          </a:xfrm>
          <a:prstGeom prst="rect">
            <a:avLst/>
          </a:prstGeom>
          <a:noFill/>
        </p:spPr>
        <p:txBody>
          <a:bodyPr wrap="square" rtlCol="0">
            <a:spAutoFit/>
          </a:bodyPr>
          <a:lstStyle/>
          <a:p>
            <a:endParaRPr lang="en-US" dirty="0">
              <a:latin typeface="Arial"/>
              <a:cs typeface="Arial"/>
            </a:endParaRPr>
          </a:p>
          <a:p>
            <a:pPr marL="228600" indent="-228600">
              <a:buFont typeface="Arial" panose="020B0604020202020204" pitchFamily="34" charset="0"/>
              <a:buChar char="•"/>
            </a:pPr>
            <a:r>
              <a:rPr lang="en-US" dirty="0">
                <a:latin typeface="Arial"/>
                <a:cs typeface="Arial"/>
              </a:rPr>
              <a:t>Each spot contains DNA from one gene, which hybridizes to the </a:t>
            </a:r>
            <a:r>
              <a:rPr lang="en-US" dirty="0" smtClean="0">
                <a:latin typeface="Arial"/>
                <a:cs typeface="Arial"/>
              </a:rPr>
              <a:t>fluorescently-labelled </a:t>
            </a:r>
            <a:r>
              <a:rPr lang="en-US" dirty="0" err="1" smtClean="0">
                <a:latin typeface="Arial"/>
                <a:cs typeface="Arial"/>
              </a:rPr>
              <a:t>aRNA</a:t>
            </a:r>
            <a:r>
              <a:rPr lang="en-US" dirty="0" smtClean="0">
                <a:latin typeface="Arial"/>
                <a:cs typeface="Arial"/>
              </a:rPr>
              <a:t>.</a:t>
            </a:r>
          </a:p>
          <a:p>
            <a:pPr marL="228600" indent="-228600">
              <a:buFont typeface="Arial" panose="020B0604020202020204" pitchFamily="34" charset="0"/>
              <a:buChar char="•"/>
            </a:pPr>
            <a:endParaRPr lang="en-US" dirty="0" smtClean="0">
              <a:latin typeface="Arial"/>
              <a:cs typeface="Arial"/>
            </a:endParaRPr>
          </a:p>
          <a:p>
            <a:pPr marL="228600" indent="-228600">
              <a:buFont typeface="Arial" panose="020B0604020202020204" pitchFamily="34" charset="0"/>
              <a:buChar char="•"/>
            </a:pPr>
            <a:r>
              <a:rPr lang="en-US" dirty="0" smtClean="0">
                <a:latin typeface="Arial"/>
                <a:cs typeface="Arial"/>
              </a:rPr>
              <a:t>Red </a:t>
            </a:r>
            <a:r>
              <a:rPr lang="en-US" dirty="0">
                <a:latin typeface="Arial"/>
                <a:cs typeface="Arial"/>
              </a:rPr>
              <a:t>spots indicate an increase in gene expression relative to the control (t</a:t>
            </a:r>
            <a:r>
              <a:rPr lang="en-US" baseline="-25000" dirty="0">
                <a:latin typeface="Arial"/>
                <a:cs typeface="Arial"/>
              </a:rPr>
              <a:t>0</a:t>
            </a:r>
            <a:r>
              <a:rPr lang="en-US" dirty="0" smtClean="0">
                <a:latin typeface="Arial"/>
                <a:cs typeface="Arial"/>
              </a:rPr>
              <a:t>).</a:t>
            </a:r>
          </a:p>
          <a:p>
            <a:pPr marL="228600" indent="-228600">
              <a:buFont typeface="Arial" panose="020B0604020202020204" pitchFamily="34" charset="0"/>
              <a:buChar char="•"/>
            </a:pPr>
            <a:endParaRPr lang="en-US" dirty="0">
              <a:latin typeface="Arial"/>
              <a:cs typeface="Arial"/>
            </a:endParaRPr>
          </a:p>
          <a:p>
            <a:pPr marL="228600" indent="-228600">
              <a:buFont typeface="Arial" panose="020B0604020202020204" pitchFamily="34" charset="0"/>
              <a:buChar char="•"/>
            </a:pPr>
            <a:r>
              <a:rPr lang="en-US" dirty="0">
                <a:latin typeface="Arial"/>
                <a:cs typeface="Arial"/>
              </a:rPr>
              <a:t>Green spots indicate a decrease in gene expression relative to the control (t</a:t>
            </a:r>
            <a:r>
              <a:rPr lang="en-US" baseline="-25000" dirty="0">
                <a:latin typeface="Arial"/>
                <a:cs typeface="Arial"/>
              </a:rPr>
              <a:t>0</a:t>
            </a:r>
            <a:r>
              <a:rPr lang="en-US" dirty="0" smtClean="0">
                <a:latin typeface="Arial"/>
                <a:cs typeface="Arial"/>
              </a:rPr>
              <a:t>).</a:t>
            </a:r>
          </a:p>
          <a:p>
            <a:pPr marL="228600" indent="-228600">
              <a:buFont typeface="Arial" panose="020B0604020202020204" pitchFamily="34" charset="0"/>
              <a:buChar char="•"/>
            </a:pPr>
            <a:endParaRPr lang="en-US" dirty="0">
              <a:latin typeface="Arial"/>
              <a:cs typeface="Arial"/>
            </a:endParaRPr>
          </a:p>
          <a:p>
            <a:pPr marL="228600" indent="-228600">
              <a:buFont typeface="Arial" panose="020B0604020202020204" pitchFamily="34" charset="0"/>
              <a:buChar char="•"/>
            </a:pPr>
            <a:r>
              <a:rPr lang="en-US" dirty="0">
                <a:latin typeface="Arial"/>
                <a:cs typeface="Arial"/>
              </a:rPr>
              <a:t>Yellow spots indicate no change in expression.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902" t="7217" r="33441" b="6125"/>
          <a:stretch/>
        </p:blipFill>
        <p:spPr bwMode="auto">
          <a:xfrm>
            <a:off x="457200" y="1410055"/>
            <a:ext cx="1644846" cy="523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3333" t="18221" r="16667" b="16702"/>
          <a:stretch>
            <a:fillRect/>
          </a:stretch>
        </p:blipFill>
        <p:spPr bwMode="auto">
          <a:xfrm>
            <a:off x="2590800" y="3103192"/>
            <a:ext cx="2135184" cy="22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25880" y="2590800"/>
            <a:ext cx="274320" cy="27432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600200" y="2590800"/>
            <a:ext cx="3125784" cy="5123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25880" y="2846996"/>
            <a:ext cx="1264920" cy="2480346"/>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15688" y="5330331"/>
            <a:ext cx="3885408" cy="276999"/>
          </a:xfrm>
          <a:prstGeom prst="rect">
            <a:avLst/>
          </a:prstGeom>
          <a:noFill/>
        </p:spPr>
        <p:txBody>
          <a:bodyPr wrap="square" rtlCol="0">
            <a:spAutoFit/>
          </a:bodyPr>
          <a:lstStyle/>
          <a:p>
            <a:pPr algn="ctr"/>
            <a:r>
              <a:rPr lang="el-GR" sz="1200" i="1" dirty="0" smtClean="0">
                <a:latin typeface="Arial"/>
                <a:cs typeface="Arial"/>
              </a:rPr>
              <a:t>Δ</a:t>
            </a:r>
            <a:r>
              <a:rPr lang="en-US" sz="1200" i="1" dirty="0" smtClean="0">
                <a:latin typeface="Arial"/>
                <a:cs typeface="Arial"/>
              </a:rPr>
              <a:t>yap1</a:t>
            </a:r>
            <a:r>
              <a:rPr lang="en-US" sz="1200" dirty="0" smtClean="0">
                <a:latin typeface="Arial"/>
                <a:cs typeface="Arial"/>
              </a:rPr>
              <a:t>, replicate 1, 06/23/15</a:t>
            </a:r>
            <a:endParaRPr lang="en-US" sz="1200" dirty="0"/>
          </a:p>
        </p:txBody>
      </p:sp>
    </p:spTree>
    <p:extLst>
      <p:ext uri="{BB962C8B-B14F-4D97-AF65-F5344CB8AC3E}">
        <p14:creationId xmlns:p14="http://schemas.microsoft.com/office/powerpoint/2010/main" val="428829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90"/>
                </a:solidFill>
                <a:latin typeface="Arial"/>
                <a:cs typeface="Arial"/>
              </a:rPr>
              <a:t>Genotype of Strains Confirmed by PCR and DNA Sequencing</a:t>
            </a:r>
            <a:endParaRPr lang="en-US" b="1" dirty="0">
              <a:solidFill>
                <a:srgbClr val="000090"/>
              </a:solidFill>
              <a:latin typeface="Arial"/>
              <a:cs typeface="Arial"/>
            </a:endParaRPr>
          </a:p>
        </p:txBody>
      </p:sp>
      <p:sp>
        <p:nvSpPr>
          <p:cNvPr id="3" name="Content Placeholder 2"/>
          <p:cNvSpPr>
            <a:spLocks noGrp="1"/>
          </p:cNvSpPr>
          <p:nvPr>
            <p:ph idx="1"/>
          </p:nvPr>
        </p:nvSpPr>
        <p:spPr>
          <a:xfrm>
            <a:off x="457200" y="1676400"/>
            <a:ext cx="8229600" cy="4525963"/>
          </a:xfrm>
        </p:spPr>
        <p:txBody>
          <a:bodyPr>
            <a:normAutofit/>
          </a:bodyPr>
          <a:lstStyle/>
          <a:p>
            <a:r>
              <a:rPr lang="en-US" sz="2800" dirty="0" smtClean="0">
                <a:latin typeface="Arial"/>
                <a:cs typeface="Arial"/>
              </a:rPr>
              <a:t>The mutant strains genotyped include: </a:t>
            </a:r>
            <a:r>
              <a:rPr lang="el-GR" sz="2800" dirty="0" smtClean="0">
                <a:latin typeface="Arial"/>
                <a:cs typeface="Arial"/>
              </a:rPr>
              <a:t>Δ</a:t>
            </a:r>
            <a:r>
              <a:rPr lang="en-US" sz="2800" i="1" dirty="0" smtClean="0">
                <a:latin typeface="Arial"/>
                <a:cs typeface="Arial"/>
              </a:rPr>
              <a:t>nrg1, </a:t>
            </a:r>
            <a:r>
              <a:rPr lang="el-GR" sz="2800" dirty="0" smtClean="0">
                <a:latin typeface="Arial"/>
                <a:cs typeface="Arial"/>
              </a:rPr>
              <a:t>Δ</a:t>
            </a:r>
            <a:r>
              <a:rPr lang="en-US" sz="2800" i="1" dirty="0" smtClean="0">
                <a:latin typeface="Arial"/>
                <a:cs typeface="Arial"/>
              </a:rPr>
              <a:t>phd1, </a:t>
            </a:r>
            <a:r>
              <a:rPr lang="el-GR" sz="2800" dirty="0" smtClean="0">
                <a:latin typeface="Arial"/>
                <a:cs typeface="Arial"/>
              </a:rPr>
              <a:t>Δ</a:t>
            </a:r>
            <a:r>
              <a:rPr lang="en-US" sz="2800" i="1" dirty="0" smtClean="0">
                <a:latin typeface="Arial"/>
                <a:cs typeface="Arial"/>
              </a:rPr>
              <a:t>rsf2, </a:t>
            </a:r>
            <a:r>
              <a:rPr lang="el-GR" sz="2800" dirty="0" smtClean="0">
                <a:latin typeface="Arial"/>
                <a:cs typeface="Arial"/>
              </a:rPr>
              <a:t>Δ</a:t>
            </a:r>
            <a:r>
              <a:rPr lang="en-US" sz="2800" i="1" dirty="0" smtClean="0">
                <a:latin typeface="Arial"/>
                <a:cs typeface="Arial"/>
              </a:rPr>
              <a:t>rtg3, </a:t>
            </a:r>
            <a:r>
              <a:rPr lang="el-GR" sz="2800" dirty="0" smtClean="0">
                <a:latin typeface="Arial"/>
                <a:cs typeface="Arial"/>
              </a:rPr>
              <a:t>Δ</a:t>
            </a:r>
            <a:r>
              <a:rPr lang="en-US" sz="2800" i="1" dirty="0" smtClean="0">
                <a:latin typeface="Arial"/>
                <a:cs typeface="Arial"/>
              </a:rPr>
              <a:t>yhp1, </a:t>
            </a:r>
            <a:r>
              <a:rPr lang="el-GR" sz="2800" dirty="0" smtClean="0">
                <a:latin typeface="Arial"/>
                <a:cs typeface="Arial"/>
              </a:rPr>
              <a:t>Δ</a:t>
            </a:r>
            <a:r>
              <a:rPr lang="en-US" sz="2800" i="1" dirty="0" smtClean="0">
                <a:latin typeface="Arial"/>
                <a:cs typeface="Arial"/>
              </a:rPr>
              <a:t>yox1 </a:t>
            </a:r>
            <a:endParaRPr lang="en-US" sz="2800" dirty="0" smtClean="0">
              <a:latin typeface="Arial"/>
              <a:cs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403708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72" t="28953" r="51601" b="35762"/>
          <a:stretch/>
        </p:blipFill>
        <p:spPr bwMode="auto">
          <a:xfrm>
            <a:off x="4896118" y="2731355"/>
            <a:ext cx="3810000" cy="3872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638800" y="6326820"/>
            <a:ext cx="2701381" cy="276999"/>
          </a:xfrm>
          <a:prstGeom prst="rect">
            <a:avLst/>
          </a:prstGeom>
        </p:spPr>
        <p:txBody>
          <a:bodyPr wrap="none">
            <a:spAutoFit/>
          </a:bodyPr>
          <a:lstStyle/>
          <a:p>
            <a:pPr algn="ctr"/>
            <a:r>
              <a:rPr lang="en-US" sz="1200" dirty="0">
                <a:latin typeface="Arial" panose="020B0604020202020204" pitchFamily="34" charset="0"/>
                <a:cs typeface="Arial" panose="020B0604020202020204" pitchFamily="34" charset="0"/>
              </a:rPr>
              <a:t>Genotyping of ∆yhp1 by Colony PCR</a:t>
            </a:r>
          </a:p>
        </p:txBody>
      </p:sp>
    </p:spTree>
    <p:extLst>
      <p:ext uri="{BB962C8B-B14F-4D97-AF65-F5344CB8AC3E}">
        <p14:creationId xmlns:p14="http://schemas.microsoft.com/office/powerpoint/2010/main" val="1425015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90"/>
                </a:solidFill>
                <a:latin typeface="Arial"/>
                <a:cs typeface="Arial"/>
              </a:rPr>
              <a:t>Genotype of Strains Confirmed by PCR and DNA Sequencing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1022" y="2743200"/>
            <a:ext cx="4714875" cy="2132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30" y="2342642"/>
            <a:ext cx="4038600" cy="293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1095" y="5410200"/>
            <a:ext cx="384707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Sequencing data for </a:t>
            </a:r>
            <a:r>
              <a:rPr lang="el-GR" sz="1200" dirty="0" smtClean="0">
                <a:latin typeface="Arial" panose="020B0604020202020204" pitchFamily="34" charset="0"/>
                <a:cs typeface="Arial" panose="020B0604020202020204" pitchFamily="34" charset="0"/>
              </a:rPr>
              <a:t>Δ</a:t>
            </a:r>
            <a:r>
              <a:rPr lang="en-US" sz="1200" i="1" dirty="0" smtClean="0">
                <a:latin typeface="Arial" panose="020B0604020202020204" pitchFamily="34" charset="0"/>
                <a:cs typeface="Arial" panose="020B0604020202020204" pitchFamily="34" charset="0"/>
              </a:rPr>
              <a:t>nrg1 </a:t>
            </a:r>
            <a:r>
              <a:rPr lang="en-US" sz="1200" dirty="0" smtClean="0">
                <a:latin typeface="Arial" panose="020B0604020202020204" pitchFamily="34" charset="0"/>
                <a:cs typeface="Arial" panose="020B0604020202020204" pitchFamily="34" charset="0"/>
              </a:rPr>
              <a:t>A-</a:t>
            </a:r>
            <a:r>
              <a:rPr lang="en-US" sz="1200" dirty="0" err="1" smtClean="0">
                <a:latin typeface="Arial" panose="020B0604020202020204" pitchFamily="34" charset="0"/>
                <a:cs typeface="Arial" panose="020B0604020202020204" pitchFamily="34" charset="0"/>
              </a:rPr>
              <a:t>kanB</a:t>
            </a:r>
            <a:r>
              <a:rPr lang="en-US" sz="1200" dirty="0" smtClean="0">
                <a:latin typeface="Arial" panose="020B0604020202020204" pitchFamily="34" charset="0"/>
                <a:cs typeface="Arial" panose="020B0604020202020204" pitchFamily="34" charset="0"/>
              </a:rPr>
              <a:t> Primer A</a:t>
            </a:r>
            <a:endParaRPr lang="en-US" sz="1200" dirty="0">
              <a:latin typeface="Arial" panose="020B0604020202020204" pitchFamily="34" charset="0"/>
              <a:cs typeface="Arial" panose="020B0604020202020204" pitchFamily="34" charset="0"/>
            </a:endParaRPr>
          </a:p>
        </p:txBody>
      </p:sp>
      <p:sp>
        <p:nvSpPr>
          <p:cNvPr id="7" name="TextBox 6"/>
          <p:cNvSpPr txBox="1"/>
          <p:nvPr/>
        </p:nvSpPr>
        <p:spPr>
          <a:xfrm>
            <a:off x="4520514" y="5410200"/>
            <a:ext cx="384707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BLAST Alignment  for </a:t>
            </a:r>
            <a:r>
              <a:rPr lang="el-GR" sz="1200" dirty="0" smtClean="0">
                <a:latin typeface="Arial" panose="020B0604020202020204" pitchFamily="34" charset="0"/>
                <a:cs typeface="Arial" panose="020B0604020202020204" pitchFamily="34" charset="0"/>
              </a:rPr>
              <a:t>Δ</a:t>
            </a:r>
            <a:r>
              <a:rPr lang="en-US" sz="1200" i="1" dirty="0" smtClean="0">
                <a:latin typeface="Arial" panose="020B0604020202020204" pitchFamily="34" charset="0"/>
                <a:cs typeface="Arial" panose="020B0604020202020204" pitchFamily="34" charset="0"/>
              </a:rPr>
              <a:t>rtg3 </a:t>
            </a:r>
            <a:r>
              <a:rPr lang="en-US" sz="1200" dirty="0" smtClean="0">
                <a:latin typeface="Arial" panose="020B0604020202020204" pitchFamily="34" charset="0"/>
                <a:cs typeface="Arial" panose="020B0604020202020204" pitchFamily="34" charset="0"/>
              </a:rPr>
              <a:t>A-</a:t>
            </a:r>
            <a:r>
              <a:rPr lang="en-US" sz="1200" dirty="0" err="1" smtClean="0">
                <a:latin typeface="Arial" panose="020B0604020202020204" pitchFamily="34" charset="0"/>
                <a:cs typeface="Arial" panose="020B0604020202020204" pitchFamily="34" charset="0"/>
              </a:rPr>
              <a:t>kanB</a:t>
            </a:r>
            <a:r>
              <a:rPr lang="en-US" sz="1200" dirty="0" smtClean="0">
                <a:latin typeface="Arial" panose="020B0604020202020204" pitchFamily="34" charset="0"/>
                <a:cs typeface="Arial" panose="020B0604020202020204" pitchFamily="34" charset="0"/>
              </a:rPr>
              <a:t> Primer A</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38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441</Words>
  <Application>Microsoft Office PowerPoint</Application>
  <PresentationFormat>On-screen Show (4:3)</PresentationFormat>
  <Paragraphs>66</Paragraphs>
  <Slides>10</Slides>
  <Notes>1</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Default Design</vt:lpstr>
      <vt:lpstr>Budding Yeast, Saccharomyces cerevisiae is an Ideal Model Organism for Systems Biology</vt:lpstr>
      <vt:lpstr>Cold Shock Is an Environmental Stress that Is Not Well-Studied</vt:lpstr>
      <vt:lpstr>PowerPoint Presentation</vt:lpstr>
      <vt:lpstr>PowerPoint Presentation</vt:lpstr>
      <vt:lpstr>Yeast Cells Deleted for a Particular  Transcription Factor are Harvested Before,  During and After Cold Shock and Recovery</vt:lpstr>
      <vt:lpstr>Gel Electrophoresis Can be Used to Show the High Quality of Purified aRNA Samples</vt:lpstr>
      <vt:lpstr>DNA Microarray Results Show Changes in Expression of Individual Genes</vt:lpstr>
      <vt:lpstr>Genotype of Strains Confirmed by PCR and DNA Sequencing</vt:lpstr>
      <vt:lpstr>Genotype of Strains Confirmed by PCR and DNA Sequencing</vt:lpstr>
      <vt:lpstr>Δphd1 is Impaired for Growth at All Temperatures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Wyllie, Kevin</dc:creator>
  <cp:lastModifiedBy>GRNmap</cp:lastModifiedBy>
  <cp:revision>28</cp:revision>
  <dcterms:created xsi:type="dcterms:W3CDTF">2015-06-23T20:34:21Z</dcterms:created>
  <dcterms:modified xsi:type="dcterms:W3CDTF">2015-06-24T23:31:55Z</dcterms:modified>
</cp:coreProperties>
</file>