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3CC3A-0025-4528-A94B-743828E8DD90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9B54-C880-426B-A822-EF4C230E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6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9B54-C880-426B-A822-EF4C230EF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3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1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3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1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6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4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7BF20-AFC1-4E27-A907-9C78CDD1912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F2C6-F46C-427B-BE92-62C8F51B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xicolore.co.uk/aztecs/artefacts/spotlight/giant-shell-sculpture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19.emf"/><Relationship Id="rId5" Type="http://schemas.openxmlformats.org/officeDocument/2006/relationships/image" Target="../media/image5.png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2.png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 txBox="1">
            <a:spLocks/>
          </p:cNvSpPr>
          <p:nvPr/>
        </p:nvSpPr>
        <p:spPr>
          <a:xfrm>
            <a:off x="-406908" y="274638"/>
            <a:ext cx="9957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cs typeface="Segoe UI" panose="020B0502040204020203" pitchFamily="34" charset="0"/>
              </a:rPr>
              <a:t>Oceans are full of unicellular artists</a:t>
            </a:r>
            <a:endParaRPr lang="en-US" sz="4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22" name="Picture 2" descr="http://ina.tmsoc.org/Nannotax3/iNanno/Coccolithophores/Nannolith%20families%20inc%20sed/Braarudosphaeraceae/Braarudosphaera/Braarudosphaera%20bigelowii/JRYSEM-209-28x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13" y="2527406"/>
            <a:ext cx="1172309" cy="11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http://ina.tmsoc.org/Nannotax3/iNanno/Coccolithophores/Syracosphaerales/Rhabdosphaeraceae/Rhabdosphaera/Rhabdosphaera%20clavigera/Rhabdosphaera%20clavigera%20var.%20stylifera/JRYSEM-308-056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28810"/>
            <a:ext cx="1313475" cy="127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6" t="12000" r="16494" b="28572"/>
          <a:stretch/>
        </p:blipFill>
        <p:spPr bwMode="auto">
          <a:xfrm>
            <a:off x="4957505" y="3915169"/>
            <a:ext cx="1228926" cy="12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" y="1451312"/>
            <a:ext cx="355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Man-made stone sculpture of a marine shell.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029" name="Picture 5" descr="http://www.mexicolore.co.uk/images-c/efa_136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4" y="2878881"/>
            <a:ext cx="2570611" cy="19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524250" y="1447800"/>
            <a:ext cx="573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Microscopic shells (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biominerals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) naturally sculpted by marine microorganisms.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6200" y="5360968"/>
            <a:ext cx="933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Marine microorganisms use biomolecules such as proteins instead of a chisel and a hammer to sculpt their mineral shells.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325" y="4772025"/>
            <a:ext cx="91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hlinkClick r:id="rId6"/>
              </a:rPr>
              <a:t>Source.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029075"/>
            <a:ext cx="1516653" cy="100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 txBox="1">
            <a:spLocks/>
          </p:cNvSpPr>
          <p:nvPr/>
        </p:nvSpPr>
        <p:spPr>
          <a:xfrm>
            <a:off x="-406908" y="274638"/>
            <a:ext cx="9957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Diatoms: Nature’s Nanotechnologists</a:t>
            </a:r>
            <a:endParaRPr lang="en-US" sz="4000" dirty="0">
              <a:solidFill>
                <a:schemeClr val="bg1"/>
              </a:solidFill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6" name="Picture 2" descr="070 Asterolampra dec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3" y="1447800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87 Biddulphia tridens Valve 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44" y="1447800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91. Endictya ocea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043Amphora exorn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98. Cerataulus subanglulat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3" y="2804160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200. Chaetoceros didym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44" y="2804160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326.Hemiaulus polymorphus Girdle Vi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2804160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530. Syndetoneis amplectans. Girdle view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3" y="4158615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611. Trigonium crenulat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44" y="4158615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3" descr="609. Trigonium arcticum var. pentagonali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58615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5" descr="448. Porodiscus hirsutu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8" y="4158615"/>
            <a:ext cx="181138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C:\Users\JernejT\Desktop\Lab_Meeting_3\Tp_Kroger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t="16996" r="8568" b="15868"/>
          <a:stretch/>
        </p:blipFill>
        <p:spPr bwMode="auto">
          <a:xfrm>
            <a:off x="4690519" y="2905165"/>
            <a:ext cx="1726742" cy="9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2802255"/>
            <a:ext cx="1810512" cy="11887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Title 11"/>
          <p:cNvSpPr txBox="1">
            <a:spLocks/>
          </p:cNvSpPr>
          <p:nvPr/>
        </p:nvSpPr>
        <p:spPr>
          <a:xfrm>
            <a:off x="43053" y="5506212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What are the proteins responsible for this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diversity of shapes and patterns?</a:t>
            </a:r>
            <a:endParaRPr lang="en-US" sz="3200" dirty="0">
              <a:solidFill>
                <a:schemeClr val="bg1"/>
              </a:solidFill>
              <a:latin typeface="+mn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t="28286" r="73659" b="49143"/>
          <a:stretch/>
        </p:blipFill>
        <p:spPr bwMode="auto">
          <a:xfrm>
            <a:off x="297625" y="4619024"/>
            <a:ext cx="896775" cy="95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5" y="5228624"/>
            <a:ext cx="1378775" cy="91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6" t="21295" r="27278" b="47403"/>
          <a:stretch/>
        </p:blipFill>
        <p:spPr bwMode="auto">
          <a:xfrm>
            <a:off x="533400" y="1219200"/>
            <a:ext cx="1700157" cy="109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925064" y="381000"/>
            <a:ext cx="5846858" cy="1600200"/>
          </a:xfrm>
          <a:prstGeom prst="cloudCallout">
            <a:avLst>
              <a:gd name="adj1" fmla="val -66276"/>
              <a:gd name="adj2" fmla="val 17410"/>
            </a:avLst>
          </a:prstGeom>
          <a:solidFill>
            <a:schemeClr val="tx1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1"/>
          <p:cNvSpPr txBox="1">
            <a:spLocks/>
          </p:cNvSpPr>
          <p:nvPr/>
        </p:nvSpPr>
        <p:spPr>
          <a:xfrm>
            <a:off x="2828390" y="611633"/>
            <a:ext cx="6183022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Silver Lab is using genetic engineering </a:t>
            </a:r>
            <a:endParaRPr lang="en-US" sz="2400" dirty="0" smtClean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to </a:t>
            </a: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reveal </a:t>
            </a:r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my secrets.</a:t>
            </a:r>
            <a:endParaRPr 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24" name="Title 11"/>
          <p:cNvSpPr txBox="1">
            <a:spLocks/>
          </p:cNvSpPr>
          <p:nvPr/>
        </p:nvSpPr>
        <p:spPr>
          <a:xfrm>
            <a:off x="393700" y="2377654"/>
            <a:ext cx="1970102" cy="5865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Dylan Diatom a.k.a. DD</a:t>
            </a:r>
            <a:endParaRPr 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20" y="5385476"/>
            <a:ext cx="506839" cy="50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Down Arrow 4"/>
          <p:cNvSpPr/>
          <p:nvPr/>
        </p:nvSpPr>
        <p:spPr>
          <a:xfrm rot="2127771">
            <a:off x="1166475" y="4705420"/>
            <a:ext cx="826934" cy="326284"/>
          </a:xfrm>
          <a:prstGeom prst="curvedDownArrow">
            <a:avLst>
              <a:gd name="adj1" fmla="val 28774"/>
              <a:gd name="adj2" fmla="val 89235"/>
              <a:gd name="adj3" fmla="val 47312"/>
            </a:avLst>
          </a:prstGeom>
          <a:solidFill>
            <a:srgbClr val="0070C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536" y="3352800"/>
            <a:ext cx="333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Step 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DD is genetically modified.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2994" y="3352800"/>
            <a:ext cx="3338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Step 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Important shell-related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proteins in DD are identified.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2706" y="3352800"/>
            <a:ext cx="3338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Step 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Materials with defined shape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pattern can be made.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86533"/>
              </p:ext>
            </p:extLst>
          </p:nvPr>
        </p:nvGraphicFramePr>
        <p:xfrm>
          <a:off x="3436969" y="4678771"/>
          <a:ext cx="456300" cy="61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CS ChemDraw Drawing" r:id="rId8" imgW="420396" imgH="571156" progId="ChemDraw.Document.6.0">
                  <p:embed/>
                </p:oleObj>
              </mc:Choice>
              <mc:Fallback>
                <p:oleObj name="CS ChemDraw Drawing" r:id="rId8" imgW="420396" imgH="5711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36969" y="4678771"/>
                        <a:ext cx="456300" cy="61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14477"/>
              </p:ext>
            </p:extLst>
          </p:nvPr>
        </p:nvGraphicFramePr>
        <p:xfrm>
          <a:off x="4121869" y="4495800"/>
          <a:ext cx="732325" cy="881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CS ChemDraw Drawing" r:id="rId10" imgW="975049" imgH="1173296" progId="ChemDraw.Document.6.0">
                  <p:embed/>
                </p:oleObj>
              </mc:Choice>
              <mc:Fallback>
                <p:oleObj name="CS ChemDraw Drawing" r:id="rId10" imgW="975049" imgH="11732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21869" y="4495800"/>
                        <a:ext cx="732325" cy="881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484963"/>
              </p:ext>
            </p:extLst>
          </p:nvPr>
        </p:nvGraphicFramePr>
        <p:xfrm>
          <a:off x="3436069" y="5453415"/>
          <a:ext cx="509519" cy="53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CS ChemDraw Drawing" r:id="rId12" imgW="1092200" imgH="1157804" progId="ChemDraw.Document.6.0">
                  <p:embed/>
                </p:oleObj>
              </mc:Choice>
              <mc:Fallback>
                <p:oleObj name="CS ChemDraw Drawing" r:id="rId12" imgW="1092200" imgH="11578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36069" y="5453415"/>
                        <a:ext cx="509519" cy="539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32040"/>
              </p:ext>
            </p:extLst>
          </p:nvPr>
        </p:nvGraphicFramePr>
        <p:xfrm>
          <a:off x="4121869" y="5445855"/>
          <a:ext cx="698930" cy="72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CS ChemDraw Drawing" r:id="rId14" imgW="930988" imgH="962599" progId="ChemDraw.Document.6.0">
                  <p:embed/>
                </p:oleObj>
              </mc:Choice>
              <mc:Fallback>
                <p:oleObj name="CS ChemDraw Drawing" r:id="rId14" imgW="930988" imgH="9625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21869" y="5445855"/>
                        <a:ext cx="698930" cy="722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94" y="4935814"/>
            <a:ext cx="801115" cy="94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3" name="Right Arrow 3082"/>
          <p:cNvSpPr/>
          <p:nvPr/>
        </p:nvSpPr>
        <p:spPr>
          <a:xfrm rot="19479375">
            <a:off x="7003007" y="4885480"/>
            <a:ext cx="754380" cy="117307"/>
          </a:xfrm>
          <a:prstGeom prst="rightArrow">
            <a:avLst/>
          </a:prstGeom>
          <a:solidFill>
            <a:srgbClr val="0070C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2120625" flipV="1">
            <a:off x="7003007" y="5874763"/>
            <a:ext cx="754380" cy="117307"/>
          </a:xfrm>
          <a:prstGeom prst="rightArrow">
            <a:avLst/>
          </a:prstGeom>
          <a:solidFill>
            <a:srgbClr val="0070C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flipV="1">
            <a:off x="7122414" y="5370957"/>
            <a:ext cx="754380" cy="117307"/>
          </a:xfrm>
          <a:prstGeom prst="rightArrow">
            <a:avLst/>
          </a:prstGeom>
          <a:solidFill>
            <a:srgbClr val="0070C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Oval 3083"/>
          <p:cNvSpPr/>
          <p:nvPr/>
        </p:nvSpPr>
        <p:spPr>
          <a:xfrm>
            <a:off x="7784782" y="4348672"/>
            <a:ext cx="530162" cy="512673"/>
          </a:xfrm>
          <a:prstGeom prst="ellipse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gular Pentagon 3084"/>
          <p:cNvSpPr/>
          <p:nvPr/>
        </p:nvSpPr>
        <p:spPr>
          <a:xfrm>
            <a:off x="8019288" y="5111771"/>
            <a:ext cx="609600" cy="515839"/>
          </a:xfrm>
          <a:prstGeom prst="pentagon">
            <a:avLst/>
          </a:prstGeom>
          <a:pattFill prst="plaid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Isosceles Triangle 3085"/>
          <p:cNvSpPr/>
          <p:nvPr/>
        </p:nvSpPr>
        <p:spPr>
          <a:xfrm>
            <a:off x="7705344" y="5945503"/>
            <a:ext cx="565785" cy="507909"/>
          </a:xfrm>
          <a:prstGeom prst="triangle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110</Words>
  <Application>Microsoft Office PowerPoint</Application>
  <PresentationFormat>On-screen Show (4:3)</PresentationFormat>
  <Paragraphs>20</Paragraphs>
  <Slides>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CS ChemDraw Drawing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JernejT</dc:creator>
  <cp:lastModifiedBy>JernejT</cp:lastModifiedBy>
  <cp:revision>61</cp:revision>
  <dcterms:created xsi:type="dcterms:W3CDTF">2016-04-11T16:53:45Z</dcterms:created>
  <dcterms:modified xsi:type="dcterms:W3CDTF">2016-04-11T19:48:11Z</dcterms:modified>
</cp:coreProperties>
</file>