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38"/>
  </p:notesMasterIdLst>
  <p:sldIdLst>
    <p:sldId id="256" r:id="rId2"/>
    <p:sldId id="264" r:id="rId3"/>
    <p:sldId id="257" r:id="rId4"/>
    <p:sldId id="265" r:id="rId5"/>
    <p:sldId id="258" r:id="rId6"/>
    <p:sldId id="266" r:id="rId7"/>
    <p:sldId id="274" r:id="rId8"/>
    <p:sldId id="275" r:id="rId9"/>
    <p:sldId id="276" r:id="rId10"/>
    <p:sldId id="261" r:id="rId11"/>
    <p:sldId id="267" r:id="rId12"/>
    <p:sldId id="269" r:id="rId13"/>
    <p:sldId id="263" r:id="rId14"/>
    <p:sldId id="271" r:id="rId15"/>
    <p:sldId id="273" r:id="rId16"/>
    <p:sldId id="268" r:id="rId17"/>
    <p:sldId id="262"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AE71"/>
    <a:srgbClr val="CC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226" autoAdjust="0"/>
    <p:restoredTop sz="79587" autoAdjust="0"/>
  </p:normalViewPr>
  <p:slideViewPr>
    <p:cSldViewPr>
      <p:cViewPr>
        <p:scale>
          <a:sx n="70" d="100"/>
          <a:sy n="70" d="100"/>
        </p:scale>
        <p:origin x="-528" y="19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BA44CB6A-6E7B-476C-B92C-B6D7A29F086F}" type="datetimeFigureOut">
              <a:rPr lang="en-US"/>
              <a:pPr>
                <a:defRPr/>
              </a:pPr>
              <a:t>7/7/2009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A9C2595C-516A-4F6B-8A2D-FC5920ACB7EC}"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en.wikipedia.org/wiki/Amino_acid" TargetMode="External"/><Relationship Id="rId13" Type="http://schemas.openxmlformats.org/officeDocument/2006/relationships/hyperlink" Target="http://en.wikipedia.org/wiki/Ribosome" TargetMode="External"/><Relationship Id="rId18" Type="http://schemas.openxmlformats.org/officeDocument/2006/relationships/hyperlink" Target="http://en.wikipedia.org/wiki/Promoter" TargetMode="External"/><Relationship Id="rId26" Type="http://schemas.openxmlformats.org/officeDocument/2006/relationships/hyperlink" Target="http://en.wikipedia.org/wiki/SpoT" TargetMode="External"/><Relationship Id="rId3" Type="http://schemas.openxmlformats.org/officeDocument/2006/relationships/hyperlink" Target="http://en.wikipedia.org/wiki/Alarmone" TargetMode="External"/><Relationship Id="rId21" Type="http://schemas.openxmlformats.org/officeDocument/2006/relationships/hyperlink" Target="http://en.wikipedia.org/wiki/Transcription_(genetics)" TargetMode="External"/><Relationship Id="rId7" Type="http://schemas.openxmlformats.org/officeDocument/2006/relationships/hyperlink" Target="http://en.wikipedia.org/wiki/RNA_synthesis" TargetMode="External"/><Relationship Id="rId12" Type="http://schemas.openxmlformats.org/officeDocument/2006/relationships/hyperlink" Target="http://en.wikipedia.org/wiki/PpGpp" TargetMode="External"/><Relationship Id="rId17" Type="http://schemas.openxmlformats.org/officeDocument/2006/relationships/hyperlink" Target="http://en.wikipedia.org/wiki/Operon" TargetMode="External"/><Relationship Id="rId25" Type="http://schemas.openxmlformats.org/officeDocument/2006/relationships/hyperlink" Target="http://en.wikipedia.org/wiki/Hydrolysis" TargetMode="External"/><Relationship Id="rId2" Type="http://schemas.openxmlformats.org/officeDocument/2006/relationships/slide" Target="../slides/slide26.xml"/><Relationship Id="rId16" Type="http://schemas.openxmlformats.org/officeDocument/2006/relationships/hyperlink" Target="http://en.wikipedia.org/wiki/RRNA" TargetMode="External"/><Relationship Id="rId20" Type="http://schemas.openxmlformats.org/officeDocument/2006/relationships/hyperlink" Target="http://en.wikipedia.org/wiki/Enzyme" TargetMode="External"/><Relationship Id="rId1" Type="http://schemas.openxmlformats.org/officeDocument/2006/relationships/notesMaster" Target="../notesMasters/notesMaster1.xml"/><Relationship Id="rId6" Type="http://schemas.openxmlformats.org/officeDocument/2006/relationships/hyperlink" Target="http://en.wikipedia.org/wiki/Inhibition" TargetMode="External"/><Relationship Id="rId11" Type="http://schemas.openxmlformats.org/officeDocument/2006/relationships/hyperlink" Target="http://en.wikipedia.org/wiki/Synthase" TargetMode="External"/><Relationship Id="rId24" Type="http://schemas.openxmlformats.org/officeDocument/2006/relationships/hyperlink" Target="http://en.wikipedia.org/wiki/Substrate_(biochemistry)" TargetMode="External"/><Relationship Id="rId5" Type="http://schemas.openxmlformats.org/officeDocument/2006/relationships/hyperlink" Target="http://en.wikipedia.org/wiki/Bacteria" TargetMode="External"/><Relationship Id="rId15" Type="http://schemas.openxmlformats.org/officeDocument/2006/relationships/hyperlink" Target="http://en.wikipedia.org/wiki/Mutant" TargetMode="External"/><Relationship Id="rId23" Type="http://schemas.openxmlformats.org/officeDocument/2006/relationships/hyperlink" Target="http://en.wikipedia.org/wiki/Nucleoside_triphosphate" TargetMode="External"/><Relationship Id="rId10" Type="http://schemas.openxmlformats.org/officeDocument/2006/relationships/hyperlink" Target="http://en.wikipedia.org/wiki/Cell_(biology)" TargetMode="External"/><Relationship Id="rId19" Type="http://schemas.openxmlformats.org/officeDocument/2006/relationships/hyperlink" Target="http://en.wikipedia.org/wiki/RNA_polymerase" TargetMode="External"/><Relationship Id="rId4" Type="http://schemas.openxmlformats.org/officeDocument/2006/relationships/hyperlink" Target="http://en.wikipedia.org/wiki/Stringent_response" TargetMode="External"/><Relationship Id="rId9" Type="http://schemas.openxmlformats.org/officeDocument/2006/relationships/hyperlink" Target="http://en.wikipedia.org/wiki/Translation_(biology)" TargetMode="External"/><Relationship Id="rId14" Type="http://schemas.openxmlformats.org/officeDocument/2006/relationships/hyperlink" Target="http://en.wikipedia.org/wiki/Transfer_RNA" TargetMode="External"/><Relationship Id="rId22" Type="http://schemas.openxmlformats.org/officeDocument/2006/relationships/hyperlink" Target="http://en.wikipedia.org/wiki/Elongation"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TextEdit="1"/>
          </p:cNvSpPr>
          <p:nvPr>
            <p:ph type="sldImg"/>
          </p:nvPr>
        </p:nvSpPr>
        <p:spPr bwMode="auto">
          <a:noFill/>
          <a:ln>
            <a:solidFill>
              <a:srgbClr val="000000"/>
            </a:solidFill>
            <a:miter lim="800000"/>
            <a:headEnd/>
            <a:tailEnd/>
          </a:ln>
        </p:spPr>
      </p:sp>
      <p:sp>
        <p:nvSpPr>
          <p:cNvPr id="41986" name="Rectangle 3"/>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smtClean="0"/>
              <a:t>(p)ppGpp</a:t>
            </a:r>
            <a:r>
              <a:rPr lang="en-US" smtClean="0"/>
              <a:t>, </a:t>
            </a:r>
            <a:r>
              <a:rPr lang="en-US" b="1" smtClean="0"/>
              <a:t>guanosine pentaphosphate</a:t>
            </a:r>
            <a:r>
              <a:rPr lang="en-US" smtClean="0"/>
              <a:t> or </a:t>
            </a:r>
            <a:r>
              <a:rPr lang="en-US" b="1" smtClean="0"/>
              <a:t>tetraphosphate</a:t>
            </a:r>
            <a:r>
              <a:rPr lang="en-US" smtClean="0"/>
              <a:t> is an </a:t>
            </a:r>
            <a:r>
              <a:rPr lang="en-US" smtClean="0">
                <a:hlinkClick r:id="rId3" tooltip="Alarmone"/>
              </a:rPr>
              <a:t>alarmone</a:t>
            </a:r>
            <a:r>
              <a:rPr lang="en-US" smtClean="0"/>
              <a:t> which is involved in the </a:t>
            </a:r>
            <a:r>
              <a:rPr lang="en-US" smtClean="0">
                <a:hlinkClick r:id="rId4" tooltip="Stringent response"/>
              </a:rPr>
              <a:t>stringent response</a:t>
            </a:r>
            <a:r>
              <a:rPr lang="en-US" smtClean="0"/>
              <a:t> in </a:t>
            </a:r>
            <a:r>
              <a:rPr lang="en-US" smtClean="0">
                <a:hlinkClick r:id="rId5" tooltip="Bacteria"/>
              </a:rPr>
              <a:t>bacteria</a:t>
            </a:r>
            <a:r>
              <a:rPr lang="en-US" smtClean="0"/>
              <a:t>, causing the </a:t>
            </a:r>
            <a:r>
              <a:rPr lang="en-US" smtClean="0">
                <a:hlinkClick r:id="rId6" tooltip="Inhibition"/>
              </a:rPr>
              <a:t>inhibition</a:t>
            </a:r>
            <a:r>
              <a:rPr lang="en-US" smtClean="0"/>
              <a:t> of </a:t>
            </a:r>
            <a:r>
              <a:rPr lang="en-US" smtClean="0">
                <a:hlinkClick r:id="rId7" tooltip="RNA synthesis"/>
              </a:rPr>
              <a:t>RNA synthesis</a:t>
            </a:r>
            <a:r>
              <a:rPr lang="en-US" smtClean="0"/>
              <a:t> when there is a shortage of </a:t>
            </a:r>
            <a:r>
              <a:rPr lang="en-US" smtClean="0">
                <a:hlinkClick r:id="rId8" tooltip="Amino acid"/>
              </a:rPr>
              <a:t>amino acids</a:t>
            </a:r>
            <a:r>
              <a:rPr lang="en-US" smtClean="0"/>
              <a:t> present. This causes </a:t>
            </a:r>
            <a:r>
              <a:rPr lang="en-US" smtClean="0">
                <a:hlinkClick r:id="rId9" tooltip="Translation (biology)"/>
              </a:rPr>
              <a:t>translation</a:t>
            </a:r>
            <a:r>
              <a:rPr lang="en-US" smtClean="0"/>
              <a:t> to decrease and the </a:t>
            </a:r>
            <a:r>
              <a:rPr lang="en-US" smtClean="0">
                <a:hlinkClick r:id="rId8" tooltip="Amino acid"/>
              </a:rPr>
              <a:t>amino acids</a:t>
            </a:r>
            <a:r>
              <a:rPr lang="en-US" smtClean="0"/>
              <a:t> present are therefore conserved. (p)ppGpp is an effector molecule which is produced as a result of amino acid starvation within a bacterial </a:t>
            </a:r>
            <a:r>
              <a:rPr lang="en-US" smtClean="0">
                <a:hlinkClick r:id="rId10" tooltip="Cell (biology)"/>
              </a:rPr>
              <a:t>cell</a:t>
            </a:r>
            <a:r>
              <a:rPr lang="en-US" smtClean="0"/>
              <a:t>.</a:t>
            </a:r>
          </a:p>
          <a:p>
            <a:pPr>
              <a:spcBef>
                <a:spcPct val="0"/>
              </a:spcBef>
            </a:pPr>
            <a:r>
              <a:rPr lang="en-US" smtClean="0"/>
              <a:t>(p)ppGpp is created via pppGppp </a:t>
            </a:r>
            <a:r>
              <a:rPr lang="en-US" smtClean="0">
                <a:hlinkClick r:id="rId11" tooltip="Synthase"/>
              </a:rPr>
              <a:t>synthase</a:t>
            </a:r>
            <a:r>
              <a:rPr lang="en-US" smtClean="0"/>
              <a:t>, also known as RelA, and is converted from pppGpp to </a:t>
            </a:r>
            <a:r>
              <a:rPr lang="en-US" smtClean="0">
                <a:hlinkClick r:id="rId12" tooltip="PpGpp"/>
              </a:rPr>
              <a:t>ppGpp</a:t>
            </a:r>
            <a:r>
              <a:rPr lang="en-US" smtClean="0"/>
              <a:t> via pppGpp phosphohydrolase. Rel A is associated with about every one in two hundred </a:t>
            </a:r>
            <a:r>
              <a:rPr lang="en-US" smtClean="0">
                <a:hlinkClick r:id="rId13" tooltip="Ribosome"/>
              </a:rPr>
              <a:t>ribosomes</a:t>
            </a:r>
            <a:r>
              <a:rPr lang="en-US" smtClean="0"/>
              <a:t> and it becomes activated when an uncharged </a:t>
            </a:r>
            <a:r>
              <a:rPr lang="en-US" smtClean="0">
                <a:hlinkClick r:id="rId14" tooltip="Transfer RNA"/>
              </a:rPr>
              <a:t>Transfer RNA</a:t>
            </a:r>
            <a:r>
              <a:rPr lang="en-US" smtClean="0"/>
              <a:t> (tRNA) molecule enters the A site of the ribosome, due to the shortage of amino acid required by the tRNA. If a </a:t>
            </a:r>
            <a:r>
              <a:rPr lang="en-US" smtClean="0">
                <a:hlinkClick r:id="rId15" tooltip="Mutant"/>
              </a:rPr>
              <a:t>mutant</a:t>
            </a:r>
            <a:r>
              <a:rPr lang="en-US" smtClean="0"/>
              <a:t> bacterium is </a:t>
            </a:r>
            <a:r>
              <a:rPr lang="en-US" i="1" smtClean="0"/>
              <a:t>relA</a:t>
            </a:r>
            <a:r>
              <a:rPr lang="en-US" smtClean="0"/>
              <a:t>- it is said to be relaxed and no regulation of RNA production due to amino acid absence is seen.</a:t>
            </a:r>
          </a:p>
          <a:p>
            <a:pPr>
              <a:spcBef>
                <a:spcPct val="0"/>
              </a:spcBef>
            </a:pPr>
            <a:r>
              <a:rPr lang="en-US" smtClean="0"/>
              <a:t>Targets of (p)ppGpp include </a:t>
            </a:r>
            <a:r>
              <a:rPr lang="en-US" smtClean="0">
                <a:hlinkClick r:id="rId16" tooltip="RRNA"/>
              </a:rPr>
              <a:t>rRNA</a:t>
            </a:r>
            <a:r>
              <a:rPr lang="en-US" smtClean="0"/>
              <a:t> </a:t>
            </a:r>
            <a:r>
              <a:rPr lang="en-US" smtClean="0">
                <a:hlinkClick r:id="rId17" tooltip="Operon"/>
              </a:rPr>
              <a:t>operons</a:t>
            </a:r>
            <a:r>
              <a:rPr lang="en-US" smtClean="0"/>
              <a:t>, of which there are 7, all of which have 2 </a:t>
            </a:r>
            <a:r>
              <a:rPr lang="en-US" smtClean="0">
                <a:hlinkClick r:id="rId18" tooltip="Promoter"/>
              </a:rPr>
              <a:t>promoters</a:t>
            </a:r>
            <a:r>
              <a:rPr lang="en-US" smtClean="0"/>
              <a:t>. when (p)ppGpp associates with the promoter it stops the </a:t>
            </a:r>
            <a:r>
              <a:rPr lang="en-US" smtClean="0">
                <a:hlinkClick r:id="rId19" tooltip="RNA polymerase"/>
              </a:rPr>
              <a:t>RNA polymerase</a:t>
            </a:r>
            <a:r>
              <a:rPr lang="en-US" smtClean="0"/>
              <a:t> </a:t>
            </a:r>
            <a:r>
              <a:rPr lang="en-US" smtClean="0">
                <a:hlinkClick r:id="rId20" tooltip="Enzyme"/>
              </a:rPr>
              <a:t>enzyme</a:t>
            </a:r>
            <a:r>
              <a:rPr lang="en-US" smtClean="0"/>
              <a:t> from being able to bind and initiate </a:t>
            </a:r>
            <a:r>
              <a:rPr lang="en-US" smtClean="0">
                <a:hlinkClick r:id="rId21" tooltip="Transcription (genetics)"/>
              </a:rPr>
              <a:t>transcription</a:t>
            </a:r>
            <a:r>
              <a:rPr lang="en-US" smtClean="0"/>
              <a:t>. It is thought that (p)ppGpp may affect the stability of the open complex of the RNA polymerase and DNA or it may affect promoter clearance. Its presence also leads to an increase in pausing during </a:t>
            </a:r>
            <a:r>
              <a:rPr lang="en-US" smtClean="0">
                <a:hlinkClick r:id="rId22" tooltip="Elongation"/>
              </a:rPr>
              <a:t>elongation</a:t>
            </a:r>
            <a:r>
              <a:rPr lang="en-US" smtClean="0"/>
              <a:t> and it competes with </a:t>
            </a:r>
            <a:r>
              <a:rPr lang="en-US" smtClean="0">
                <a:hlinkClick r:id="rId23" tooltip="Nucleoside triphosphate"/>
              </a:rPr>
              <a:t>nucleoside triphosphate</a:t>
            </a:r>
            <a:r>
              <a:rPr lang="en-US" smtClean="0"/>
              <a:t> </a:t>
            </a:r>
            <a:r>
              <a:rPr lang="en-US" smtClean="0">
                <a:hlinkClick r:id="rId24" tooltip="Substrate (biochemistry)"/>
              </a:rPr>
              <a:t>substrates</a:t>
            </a:r>
            <a:r>
              <a:rPr lang="en-US" smtClean="0"/>
              <a:t>.</a:t>
            </a:r>
          </a:p>
          <a:p>
            <a:pPr>
              <a:spcBef>
                <a:spcPct val="0"/>
              </a:spcBef>
            </a:pPr>
            <a:r>
              <a:rPr lang="en-US" smtClean="0"/>
              <a:t>When the amino acid balance in the cell is restored, (p)ppGpp is </a:t>
            </a:r>
            <a:r>
              <a:rPr lang="en-US" smtClean="0">
                <a:hlinkClick r:id="rId25" tooltip="Hydrolysis"/>
              </a:rPr>
              <a:t>hydrolysed</a:t>
            </a:r>
            <a:r>
              <a:rPr lang="en-US" smtClean="0"/>
              <a:t> by </a:t>
            </a:r>
            <a:r>
              <a:rPr lang="en-US" smtClean="0">
                <a:hlinkClick r:id="rId26" tooltip="SpoT"/>
              </a:rPr>
              <a:t>SpoT</a:t>
            </a:r>
            <a:r>
              <a:rPr lang="en-US" smtClean="0"/>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r>
              <a:rPr lang="en-GB" dirty="0" smtClean="0"/>
              <a:t>Expression platforms include:</a:t>
            </a:r>
          </a:p>
          <a:p>
            <a:pPr marL="228600" indent="-228600" fontAlgn="auto">
              <a:spcBef>
                <a:spcPts val="0"/>
              </a:spcBef>
              <a:spcAft>
                <a:spcPts val="0"/>
              </a:spcAft>
              <a:buFontTx/>
              <a:buAutoNum type="arabicParenR"/>
              <a:defRPr/>
            </a:pPr>
            <a:r>
              <a:rPr lang="en-GB" dirty="0" smtClean="0"/>
              <a:t>The formation of rho-independent transcription termination hairpins. </a:t>
            </a:r>
          </a:p>
          <a:p>
            <a:pPr marL="228600" indent="-228600" fontAlgn="auto">
              <a:spcBef>
                <a:spcPts val="0"/>
              </a:spcBef>
              <a:spcAft>
                <a:spcPts val="0"/>
              </a:spcAft>
              <a:buFontTx/>
              <a:buAutoNum type="arabicParenR"/>
              <a:defRPr/>
            </a:pPr>
            <a:r>
              <a:rPr lang="en-GB" dirty="0" smtClean="0"/>
              <a:t>Folding in such a way as to sequester the ribosome-binding site, thereby blocking translation.</a:t>
            </a:r>
          </a:p>
          <a:p>
            <a:pPr fontAlgn="auto">
              <a:spcBef>
                <a:spcPts val="0"/>
              </a:spcBef>
              <a:spcAft>
                <a:spcPts val="0"/>
              </a:spcAft>
              <a:defRPr/>
            </a:pPr>
            <a:r>
              <a:rPr lang="en-GB" dirty="0" smtClean="0"/>
              <a:t>3) Self-cleavage (i.e. the </a:t>
            </a:r>
            <a:r>
              <a:rPr lang="en-GB" dirty="0" err="1" smtClean="0"/>
              <a:t>riboswitch</a:t>
            </a:r>
            <a:r>
              <a:rPr lang="en-GB" dirty="0" smtClean="0"/>
              <a:t> contains a </a:t>
            </a:r>
            <a:r>
              <a:rPr lang="en-GB" dirty="0" err="1" smtClean="0"/>
              <a:t>ribozyme</a:t>
            </a:r>
            <a:r>
              <a:rPr lang="en-GB" dirty="0" smtClean="0"/>
              <a:t> that cleaves itself in the presence of sufficient concentrations of its metabolite) </a:t>
            </a:r>
          </a:p>
          <a:p>
            <a:pPr fontAlgn="auto">
              <a:spcBef>
                <a:spcPts val="0"/>
              </a:spcBef>
              <a:spcAft>
                <a:spcPts val="0"/>
              </a:spcAft>
              <a:defRPr/>
            </a:pPr>
            <a:r>
              <a:rPr lang="en-GB" dirty="0" smtClean="0"/>
              <a:t>4) Folding in such a way as to affect the splicing of the pre-mRNA. </a:t>
            </a:r>
          </a:p>
        </p:txBody>
      </p:sp>
      <p:sp>
        <p:nvSpPr>
          <p:cNvPr id="481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D5A4526-EC9A-4157-AC3A-488031A63336}" type="slidenum">
              <a:rPr lang="en-GB">
                <a:cs typeface="Arial" charset="0"/>
              </a:rPr>
              <a:pPr fontAlgn="base">
                <a:spcBef>
                  <a:spcPct val="0"/>
                </a:spcBef>
                <a:spcAft>
                  <a:spcPct val="0"/>
                </a:spcAft>
              </a:pPr>
              <a:t>31</a:t>
            </a:fld>
            <a:endParaRPr lang="en-GB">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http://www.nature.com/nature/journal/v451/n7176/full/nature06475.html</a:t>
            </a:r>
          </a:p>
        </p:txBody>
      </p:sp>
      <p:sp>
        <p:nvSpPr>
          <p:cNvPr id="501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9C9A8BA-C79F-4EDD-92D2-E61C68AB34A6}" type="slidenum">
              <a:rPr lang="en-GB">
                <a:cs typeface="Arial" charset="0"/>
              </a:rPr>
              <a:pPr fontAlgn="base">
                <a:spcBef>
                  <a:spcPct val="0"/>
                </a:spcBef>
                <a:spcAft>
                  <a:spcPct val="0"/>
                </a:spcAft>
              </a:pPr>
              <a:t>32</a:t>
            </a:fld>
            <a:endParaRPr lang="en-GB">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5" name="Oval 8"/>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14" name="Title 13"/>
          <p:cNvSpPr>
            <a:spLocks noGrp="1"/>
          </p:cNvSpPr>
          <p:nvPr>
            <p:ph type="ctrTitle"/>
          </p:nvPr>
        </p:nvSpPr>
        <p:spPr>
          <a:xfrm>
            <a:off x="1432560" y="359898"/>
            <a:ext cx="7406640" cy="1472184"/>
          </a:xfrm>
        </p:spPr>
        <p:txBody>
          <a:bodyPr anchor="b"/>
          <a:lstStyle>
            <a:lvl1pPr algn="l">
              <a:defRPr/>
            </a:lvl1pPr>
            <a:extLst/>
          </a:lstStyle>
          <a:p>
            <a:r>
              <a:rPr lang="en-US" smtClean="0"/>
              <a:t>Click to edit Master title style</a:t>
            </a:r>
            <a:endParaRPr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6"/>
          <p:cNvSpPr>
            <a:spLocks noGrp="1"/>
          </p:cNvSpPr>
          <p:nvPr>
            <p:ph type="dt" sz="half" idx="10"/>
          </p:nvPr>
        </p:nvSpPr>
        <p:spPr/>
        <p:txBody>
          <a:bodyPr/>
          <a:lstStyle>
            <a:lvl1pPr>
              <a:defRPr/>
            </a:lvl1pPr>
            <a:extLst/>
          </a:lstStyle>
          <a:p>
            <a:pPr>
              <a:defRPr/>
            </a:pPr>
            <a:fld id="{57CE6B87-D753-4749-8414-ECA7E77FDEB8}" type="datetimeFigureOut">
              <a:rPr lang="en-US"/>
              <a:pPr>
                <a:defRPr/>
              </a:pPr>
              <a:t>7/7/2009</a:t>
            </a:fld>
            <a:endParaRPr lang="en-GB"/>
          </a:p>
        </p:txBody>
      </p:sp>
      <p:sp>
        <p:nvSpPr>
          <p:cNvPr id="7" name="Footer Placeholder 19"/>
          <p:cNvSpPr>
            <a:spLocks noGrp="1"/>
          </p:cNvSpPr>
          <p:nvPr>
            <p:ph type="ftr" sz="quarter" idx="11"/>
          </p:nvPr>
        </p:nvSpPr>
        <p:spPr/>
        <p:txBody>
          <a:bodyPr/>
          <a:lstStyle>
            <a:lvl1pPr>
              <a:defRPr/>
            </a:lvl1pPr>
            <a:extLst/>
          </a:lstStyle>
          <a:p>
            <a:pPr>
              <a:defRPr/>
            </a:pPr>
            <a:endParaRPr lang="en-GB"/>
          </a:p>
        </p:txBody>
      </p:sp>
      <p:sp>
        <p:nvSpPr>
          <p:cNvPr id="8" name="Slide Number Placeholder 9"/>
          <p:cNvSpPr>
            <a:spLocks noGrp="1"/>
          </p:cNvSpPr>
          <p:nvPr>
            <p:ph type="sldNum" sz="quarter" idx="12"/>
          </p:nvPr>
        </p:nvSpPr>
        <p:spPr/>
        <p:txBody>
          <a:bodyPr/>
          <a:lstStyle>
            <a:lvl1pPr>
              <a:defRPr/>
            </a:lvl1pPr>
            <a:extLst/>
          </a:lstStyle>
          <a:p>
            <a:pPr>
              <a:defRPr/>
            </a:pPr>
            <a:fld id="{FF7BEAD6-8956-4B11-8539-B583D86406A4}"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F86ADDB2-BEFC-44FD-9CEE-CFD3417D971F}" type="datetimeFigureOut">
              <a:rPr lang="en-US"/>
              <a:pPr>
                <a:defRPr/>
              </a:pPr>
              <a:t>7/7/2009</a:t>
            </a:fld>
            <a:endParaRPr lang="en-GB"/>
          </a:p>
        </p:txBody>
      </p:sp>
      <p:sp>
        <p:nvSpPr>
          <p:cNvPr id="5" name="Footer Placeholder 9"/>
          <p:cNvSpPr>
            <a:spLocks noGrp="1"/>
          </p:cNvSpPr>
          <p:nvPr>
            <p:ph type="ftr" sz="quarter" idx="11"/>
          </p:nvPr>
        </p:nvSpPr>
        <p:spPr/>
        <p:txBody>
          <a:bodyPr/>
          <a:lstStyle>
            <a:lvl1pPr>
              <a:defRPr/>
            </a:lvl1pPr>
          </a:lstStyle>
          <a:p>
            <a:pPr>
              <a:defRPr/>
            </a:pPr>
            <a:endParaRPr lang="en-GB"/>
          </a:p>
        </p:txBody>
      </p:sp>
      <p:sp>
        <p:nvSpPr>
          <p:cNvPr id="6" name="Slide Number Placeholder 21"/>
          <p:cNvSpPr>
            <a:spLocks noGrp="1"/>
          </p:cNvSpPr>
          <p:nvPr>
            <p:ph type="sldNum" sz="quarter" idx="12"/>
          </p:nvPr>
        </p:nvSpPr>
        <p:spPr/>
        <p:txBody>
          <a:bodyPr/>
          <a:lstStyle>
            <a:lvl1pPr>
              <a:defRPr/>
            </a:lvl1pPr>
          </a:lstStyle>
          <a:p>
            <a:pPr>
              <a:defRPr/>
            </a:pPr>
            <a:fld id="{B8F061F8-3A3F-4086-BFDD-67145032F5E9}"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5B7AF2D1-A50A-43EC-A4EA-D115AA545B67}" type="datetimeFigureOut">
              <a:rPr lang="en-US"/>
              <a:pPr>
                <a:defRPr/>
              </a:pPr>
              <a:t>7/7/2009</a:t>
            </a:fld>
            <a:endParaRPr lang="en-GB"/>
          </a:p>
        </p:txBody>
      </p:sp>
      <p:sp>
        <p:nvSpPr>
          <p:cNvPr id="5" name="Footer Placeholder 9"/>
          <p:cNvSpPr>
            <a:spLocks noGrp="1"/>
          </p:cNvSpPr>
          <p:nvPr>
            <p:ph type="ftr" sz="quarter" idx="11"/>
          </p:nvPr>
        </p:nvSpPr>
        <p:spPr/>
        <p:txBody>
          <a:bodyPr/>
          <a:lstStyle>
            <a:lvl1pPr>
              <a:defRPr/>
            </a:lvl1pPr>
          </a:lstStyle>
          <a:p>
            <a:pPr>
              <a:defRPr/>
            </a:pPr>
            <a:endParaRPr lang="en-GB"/>
          </a:p>
        </p:txBody>
      </p:sp>
      <p:sp>
        <p:nvSpPr>
          <p:cNvPr id="6" name="Slide Number Placeholder 21"/>
          <p:cNvSpPr>
            <a:spLocks noGrp="1"/>
          </p:cNvSpPr>
          <p:nvPr>
            <p:ph type="sldNum" sz="quarter" idx="12"/>
          </p:nvPr>
        </p:nvSpPr>
        <p:spPr/>
        <p:txBody>
          <a:bodyPr/>
          <a:lstStyle>
            <a:lvl1pPr>
              <a:defRPr/>
            </a:lvl1pPr>
          </a:lstStyle>
          <a:p>
            <a:pPr>
              <a:defRPr/>
            </a:pPr>
            <a:fld id="{4B805849-0CFC-465F-A7C3-C90AE2201839}"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7499350" cy="1143000"/>
          </a:xfrm>
        </p:spPr>
        <p:txBody>
          <a:bodyPr/>
          <a:lstStyle/>
          <a:p>
            <a:r>
              <a:rPr lang="en-US"/>
              <a:t>Click to edit Master title style</a:t>
            </a:r>
          </a:p>
        </p:txBody>
      </p:sp>
      <p:sp>
        <p:nvSpPr>
          <p:cNvPr id="3" name="Table Placeholder 2"/>
          <p:cNvSpPr>
            <a:spLocks noGrp="1"/>
          </p:cNvSpPr>
          <p:nvPr>
            <p:ph type="tbl" idx="1"/>
          </p:nvPr>
        </p:nvSpPr>
        <p:spPr>
          <a:xfrm>
            <a:off x="1435100" y="1447800"/>
            <a:ext cx="7499350" cy="4800600"/>
          </a:xfrm>
        </p:spPr>
        <p:txBody>
          <a:bodyPr>
            <a:normAutofit/>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7F57EE2A-241C-45D9-9CBF-0A97B48412D0}" type="datetimeFigureOut">
              <a:rPr lang="en-US"/>
              <a:pPr>
                <a:defRPr/>
              </a:pPr>
              <a:t>7/7/2009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976DA94C-7107-4A8A-8748-C6766941A557}"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C323BD4D-6958-418D-8772-0CB75B62C44F}" type="datetimeFigureOut">
              <a:rPr lang="en-US"/>
              <a:pPr>
                <a:defRPr/>
              </a:pPr>
              <a:t>7/7/2009</a:t>
            </a:fld>
            <a:endParaRPr lang="en-GB"/>
          </a:p>
        </p:txBody>
      </p:sp>
      <p:sp>
        <p:nvSpPr>
          <p:cNvPr id="5" name="Footer Placeholder 9"/>
          <p:cNvSpPr>
            <a:spLocks noGrp="1"/>
          </p:cNvSpPr>
          <p:nvPr>
            <p:ph type="ftr" sz="quarter" idx="11"/>
          </p:nvPr>
        </p:nvSpPr>
        <p:spPr/>
        <p:txBody>
          <a:bodyPr/>
          <a:lstStyle>
            <a:lvl1pPr>
              <a:defRPr/>
            </a:lvl1pPr>
          </a:lstStyle>
          <a:p>
            <a:pPr>
              <a:defRPr/>
            </a:pPr>
            <a:endParaRPr lang="en-GB"/>
          </a:p>
        </p:txBody>
      </p:sp>
      <p:sp>
        <p:nvSpPr>
          <p:cNvPr id="6" name="Slide Number Placeholder 21"/>
          <p:cNvSpPr>
            <a:spLocks noGrp="1"/>
          </p:cNvSpPr>
          <p:nvPr>
            <p:ph type="sldNum" sz="quarter" idx="12"/>
          </p:nvPr>
        </p:nvSpPr>
        <p:spPr/>
        <p:txBody>
          <a:bodyPr/>
          <a:lstStyle>
            <a:lvl1pPr>
              <a:defRPr/>
            </a:lvl1pPr>
          </a:lstStyle>
          <a:p>
            <a:pPr>
              <a:defRPr/>
            </a:pPr>
            <a:fld id="{31018C8B-D9A1-4FDC-85EB-88B23A402F94}"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6"/>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Rectangle 9"/>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7" name="Oval 8"/>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extLst/>
          </a:lstStyle>
          <a:p>
            <a:pPr>
              <a:defRPr/>
            </a:pPr>
            <a:fld id="{A034D36E-24AC-4879-A32D-B3C6C095FF40}" type="datetimeFigureOut">
              <a:rPr lang="en-US"/>
              <a:pPr>
                <a:defRPr/>
              </a:pPr>
              <a:t>7/7/2009</a:t>
            </a:fld>
            <a:endParaRPr lang="en-GB"/>
          </a:p>
        </p:txBody>
      </p:sp>
      <p:sp>
        <p:nvSpPr>
          <p:cNvPr id="9" name="Footer Placeholder 4"/>
          <p:cNvSpPr>
            <a:spLocks noGrp="1"/>
          </p:cNvSpPr>
          <p:nvPr>
            <p:ph type="ftr" sz="quarter" idx="11"/>
          </p:nvPr>
        </p:nvSpPr>
        <p:spPr/>
        <p:txBody>
          <a:bodyPr/>
          <a:lstStyle>
            <a:lvl1pPr>
              <a:defRPr/>
            </a:lvl1pPr>
            <a:extLst/>
          </a:lstStyle>
          <a:p>
            <a:pPr>
              <a:defRPr/>
            </a:pPr>
            <a:endParaRPr lang="en-GB"/>
          </a:p>
        </p:txBody>
      </p:sp>
      <p:sp>
        <p:nvSpPr>
          <p:cNvPr id="10" name="Slide Number Placeholder 5"/>
          <p:cNvSpPr>
            <a:spLocks noGrp="1"/>
          </p:cNvSpPr>
          <p:nvPr>
            <p:ph type="sldNum" sz="quarter" idx="12"/>
          </p:nvPr>
        </p:nvSpPr>
        <p:spPr/>
        <p:txBody>
          <a:bodyPr/>
          <a:lstStyle>
            <a:lvl1pPr>
              <a:defRPr/>
            </a:lvl1pPr>
            <a:extLst/>
          </a:lstStyle>
          <a:p>
            <a:pPr>
              <a:defRPr/>
            </a:pPr>
            <a:fld id="{66549702-1FA1-4CB6-8FBD-CB43E375C7C0}"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fld id="{BA937AF8-6A85-495A-B766-0B7536EFD9E3}" type="datetimeFigureOut">
              <a:rPr lang="en-US"/>
              <a:pPr>
                <a:defRPr/>
              </a:pPr>
              <a:t>7/7/2009</a:t>
            </a:fld>
            <a:endParaRPr lang="en-GB"/>
          </a:p>
        </p:txBody>
      </p:sp>
      <p:sp>
        <p:nvSpPr>
          <p:cNvPr id="6" name="Footer Placeholder 9"/>
          <p:cNvSpPr>
            <a:spLocks noGrp="1"/>
          </p:cNvSpPr>
          <p:nvPr>
            <p:ph type="ftr" sz="quarter" idx="11"/>
          </p:nvPr>
        </p:nvSpPr>
        <p:spPr/>
        <p:txBody>
          <a:bodyPr/>
          <a:lstStyle>
            <a:lvl1pPr>
              <a:defRPr/>
            </a:lvl1pPr>
          </a:lstStyle>
          <a:p>
            <a:pPr>
              <a:defRPr/>
            </a:pPr>
            <a:endParaRPr lang="en-GB"/>
          </a:p>
        </p:txBody>
      </p:sp>
      <p:sp>
        <p:nvSpPr>
          <p:cNvPr id="7" name="Slide Number Placeholder 21"/>
          <p:cNvSpPr>
            <a:spLocks noGrp="1"/>
          </p:cNvSpPr>
          <p:nvPr>
            <p:ph type="sldNum" sz="quarter" idx="12"/>
          </p:nvPr>
        </p:nvSpPr>
        <p:spPr/>
        <p:txBody>
          <a:bodyPr/>
          <a:lstStyle>
            <a:lvl1pPr>
              <a:defRPr/>
            </a:lvl1pPr>
          </a:lstStyle>
          <a:p>
            <a:pPr>
              <a:defRPr/>
            </a:pPr>
            <a:fld id="{624CF36C-C744-4068-85D1-B0770432B7FC}"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30078A40-3220-441D-AD68-8C89AF3DB78D}" type="datetimeFigureOut">
              <a:rPr lang="en-US"/>
              <a:pPr>
                <a:defRPr/>
              </a:pPr>
              <a:t>7/7/2009</a:t>
            </a:fld>
            <a:endParaRPr lang="en-GB"/>
          </a:p>
        </p:txBody>
      </p:sp>
      <p:sp>
        <p:nvSpPr>
          <p:cNvPr id="8" name="Footer Placeholder 7"/>
          <p:cNvSpPr>
            <a:spLocks noGrp="1"/>
          </p:cNvSpPr>
          <p:nvPr>
            <p:ph type="ftr" sz="quarter" idx="11"/>
          </p:nvPr>
        </p:nvSpPr>
        <p:spPr/>
        <p:txBody>
          <a:bodyPr/>
          <a:lstStyle>
            <a:lvl1pPr>
              <a:defRPr/>
            </a:lvl1pPr>
            <a:extLst/>
          </a:lstStyle>
          <a:p>
            <a:pPr>
              <a:defRPr/>
            </a:pPr>
            <a:endParaRPr lang="en-GB"/>
          </a:p>
        </p:txBody>
      </p:sp>
      <p:sp>
        <p:nvSpPr>
          <p:cNvPr id="9" name="Slide Number Placeholder 8"/>
          <p:cNvSpPr>
            <a:spLocks noGrp="1"/>
          </p:cNvSpPr>
          <p:nvPr>
            <p:ph type="sldNum" sz="quarter" idx="12"/>
          </p:nvPr>
        </p:nvSpPr>
        <p:spPr/>
        <p:txBody>
          <a:bodyPr/>
          <a:lstStyle>
            <a:lvl1pPr>
              <a:defRPr/>
            </a:lvl1pPr>
            <a:extLst/>
          </a:lstStyle>
          <a:p>
            <a:pPr>
              <a:defRPr/>
            </a:pPr>
            <a:fld id="{EB4B5970-8F4B-46DF-A858-A5B49476BDBC}"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fld id="{7770FC9B-B306-4189-A90C-B06B29CC69F9}" type="datetimeFigureOut">
              <a:rPr lang="en-US"/>
              <a:pPr>
                <a:defRPr/>
              </a:pPr>
              <a:t>7/7/2009</a:t>
            </a:fld>
            <a:endParaRPr lang="en-GB"/>
          </a:p>
        </p:txBody>
      </p:sp>
      <p:sp>
        <p:nvSpPr>
          <p:cNvPr id="4" name="Footer Placeholder 9"/>
          <p:cNvSpPr>
            <a:spLocks noGrp="1"/>
          </p:cNvSpPr>
          <p:nvPr>
            <p:ph type="ftr" sz="quarter" idx="11"/>
          </p:nvPr>
        </p:nvSpPr>
        <p:spPr/>
        <p:txBody>
          <a:bodyPr/>
          <a:lstStyle>
            <a:lvl1pPr>
              <a:defRPr/>
            </a:lvl1pPr>
          </a:lstStyle>
          <a:p>
            <a:pPr>
              <a:defRPr/>
            </a:pPr>
            <a:endParaRPr lang="en-GB"/>
          </a:p>
        </p:txBody>
      </p:sp>
      <p:sp>
        <p:nvSpPr>
          <p:cNvPr id="5" name="Slide Number Placeholder 21"/>
          <p:cNvSpPr>
            <a:spLocks noGrp="1"/>
          </p:cNvSpPr>
          <p:nvPr>
            <p:ph type="sldNum" sz="quarter" idx="12"/>
          </p:nvPr>
        </p:nvSpPr>
        <p:spPr/>
        <p:txBody>
          <a:bodyPr/>
          <a:lstStyle>
            <a:lvl1pPr>
              <a:defRPr/>
            </a:lvl1pPr>
          </a:lstStyle>
          <a:p>
            <a:pPr>
              <a:defRPr/>
            </a:pPr>
            <a:fld id="{17C90A36-023E-4BFE-B749-B0DFF0059AA7}"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Rectangle 5"/>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4" name="Date Placeholder 1"/>
          <p:cNvSpPr>
            <a:spLocks noGrp="1"/>
          </p:cNvSpPr>
          <p:nvPr>
            <p:ph type="dt" sz="half" idx="10"/>
          </p:nvPr>
        </p:nvSpPr>
        <p:spPr/>
        <p:txBody>
          <a:bodyPr/>
          <a:lstStyle>
            <a:lvl1pPr>
              <a:defRPr/>
            </a:lvl1pPr>
            <a:extLst/>
          </a:lstStyle>
          <a:p>
            <a:pPr>
              <a:defRPr/>
            </a:pPr>
            <a:fld id="{C017AC5E-ADD4-4628-9232-8A2DDE909539}" type="datetimeFigureOut">
              <a:rPr lang="en-US"/>
              <a:pPr>
                <a:defRPr/>
              </a:pPr>
              <a:t>7/7/2009</a:t>
            </a:fld>
            <a:endParaRPr lang="en-GB"/>
          </a:p>
        </p:txBody>
      </p:sp>
      <p:sp>
        <p:nvSpPr>
          <p:cNvPr id="5" name="Footer Placeholder 2"/>
          <p:cNvSpPr>
            <a:spLocks noGrp="1"/>
          </p:cNvSpPr>
          <p:nvPr>
            <p:ph type="ftr" sz="quarter" idx="11"/>
          </p:nvPr>
        </p:nvSpPr>
        <p:spPr/>
        <p:txBody>
          <a:bodyPr/>
          <a:lstStyle>
            <a:lvl1pPr>
              <a:defRPr/>
            </a:lvl1pPr>
            <a:extLst/>
          </a:lstStyle>
          <a:p>
            <a:pPr>
              <a:defRPr/>
            </a:pPr>
            <a:endParaRPr lang="en-GB"/>
          </a:p>
        </p:txBody>
      </p:sp>
      <p:sp>
        <p:nvSpPr>
          <p:cNvPr id="6" name="Slide Number Placeholder 3"/>
          <p:cNvSpPr>
            <a:spLocks noGrp="1"/>
          </p:cNvSpPr>
          <p:nvPr>
            <p:ph type="sldNum" sz="quarter" idx="12"/>
          </p:nvPr>
        </p:nvSpPr>
        <p:spPr/>
        <p:txBody>
          <a:bodyPr/>
          <a:lstStyle>
            <a:lvl1pPr>
              <a:defRPr/>
            </a:lvl1pPr>
            <a:extLst/>
          </a:lstStyle>
          <a:p>
            <a:pPr>
              <a:defRPr/>
            </a:pPr>
            <a:fld id="{AC0DC00E-F026-4D53-A269-0102485B2375}"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F15E86EC-A536-4A05-B698-890C3DA081A2}" type="datetimeFigureOut">
              <a:rPr lang="en-US"/>
              <a:pPr>
                <a:defRPr/>
              </a:pPr>
              <a:t>7/7/2009</a:t>
            </a:fld>
            <a:endParaRPr lang="en-GB"/>
          </a:p>
        </p:txBody>
      </p:sp>
      <p:sp>
        <p:nvSpPr>
          <p:cNvPr id="6" name="Footer Placeholder 5"/>
          <p:cNvSpPr>
            <a:spLocks noGrp="1"/>
          </p:cNvSpPr>
          <p:nvPr>
            <p:ph type="ftr" sz="quarter" idx="11"/>
          </p:nvPr>
        </p:nvSpPr>
        <p:spPr/>
        <p:txBody>
          <a:bodyPr/>
          <a:lstStyle>
            <a:lvl1pPr>
              <a:defRPr/>
            </a:lvl1pPr>
            <a:extLst/>
          </a:lstStyle>
          <a:p>
            <a:pPr>
              <a:defRPr/>
            </a:pPr>
            <a:endParaRPr lang="en-GB"/>
          </a:p>
        </p:txBody>
      </p:sp>
      <p:sp>
        <p:nvSpPr>
          <p:cNvPr id="7" name="Slide Number Placeholder 6"/>
          <p:cNvSpPr>
            <a:spLocks noGrp="1"/>
          </p:cNvSpPr>
          <p:nvPr>
            <p:ph type="sldNum" sz="quarter" idx="12"/>
          </p:nvPr>
        </p:nvSpPr>
        <p:spPr/>
        <p:txBody>
          <a:bodyPr/>
          <a:lstStyle>
            <a:lvl1pPr>
              <a:defRPr/>
            </a:lvl1pPr>
            <a:extLst/>
          </a:lstStyle>
          <a:p>
            <a:pPr>
              <a:defRPr/>
            </a:pPr>
            <a:fld id="{A6A29AA9-F15B-458D-A0FE-A0A4D6622AD9}"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fontAlgn="auto">
              <a:lnSpc>
                <a:spcPts val="3000"/>
              </a:lnSpc>
              <a:spcBef>
                <a:spcPts val="600"/>
              </a:spcBef>
              <a:spcAft>
                <a:spcPts val="0"/>
              </a:spcAft>
              <a:buClr>
                <a:schemeClr val="accent1"/>
              </a:buClr>
              <a:buSzPct val="80000"/>
              <a:buFont typeface="Wingdings 2"/>
              <a:buNone/>
              <a:defRPr/>
            </a:pPr>
            <a:endParaRPr lang="en-US" sz="3200">
              <a:latin typeface="+mn-lt"/>
              <a:cs typeface="+mn-cs"/>
            </a:endParaRPr>
          </a:p>
        </p:txBody>
      </p:sp>
      <p:sp>
        <p:nvSpPr>
          <p:cNvPr id="6" name="Flowchart: Process 8"/>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7" name="Flowchart: Process 9"/>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n-US" smtClean="0"/>
              <a:t>Click to edit Master title style</a:t>
            </a:r>
            <a:endParaRPr lang="en-US"/>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extLst/>
          </a:lstStyle>
          <a:p>
            <a:pPr>
              <a:defRPr/>
            </a:pPr>
            <a:fld id="{1895D288-BBFB-4522-B3FA-89976A72246A}" type="datetimeFigureOut">
              <a:rPr lang="en-US"/>
              <a:pPr>
                <a:defRPr/>
              </a:pPr>
              <a:t>7/7/2009</a:t>
            </a:fld>
            <a:endParaRPr lang="en-GB"/>
          </a:p>
        </p:txBody>
      </p:sp>
      <p:sp>
        <p:nvSpPr>
          <p:cNvPr id="9" name="Footer Placeholder 5"/>
          <p:cNvSpPr>
            <a:spLocks noGrp="1"/>
          </p:cNvSpPr>
          <p:nvPr>
            <p:ph type="ftr" sz="quarter" idx="11"/>
          </p:nvPr>
        </p:nvSpPr>
        <p:spPr/>
        <p:txBody>
          <a:bodyPr/>
          <a:lstStyle>
            <a:lvl1pPr>
              <a:defRPr/>
            </a:lvl1pPr>
            <a:extLst/>
          </a:lstStyle>
          <a:p>
            <a:pPr>
              <a:defRPr/>
            </a:pPr>
            <a:endParaRPr lang="en-GB"/>
          </a:p>
        </p:txBody>
      </p:sp>
      <p:sp>
        <p:nvSpPr>
          <p:cNvPr id="10" name="Slide Number Placeholder 6"/>
          <p:cNvSpPr>
            <a:spLocks noGrp="1"/>
          </p:cNvSpPr>
          <p:nvPr>
            <p:ph type="sldNum" sz="quarter" idx="12"/>
          </p:nvPr>
        </p:nvSpPr>
        <p:spPr/>
        <p:txBody>
          <a:bodyPr/>
          <a:lstStyle>
            <a:lvl1pPr>
              <a:defRPr/>
            </a:lvl1pPr>
            <a:extLst/>
          </a:lstStyle>
          <a:p>
            <a:pPr>
              <a:defRPr/>
            </a:pPr>
            <a:fld id="{EE87FB7E-67B5-48E7-8D82-5584CA32B0E2}"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Oval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2" name="Rectangle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Title Placeholder 4"/>
          <p:cNvSpPr>
            <a:spLocks noGrp="1"/>
          </p:cNvSpPr>
          <p:nvPr>
            <p:ph type="title"/>
          </p:nvPr>
        </p:nvSpPr>
        <p:spPr>
          <a:xfrm>
            <a:off x="1435100" y="274638"/>
            <a:ext cx="7499350" cy="1143000"/>
          </a:xfrm>
          <a:prstGeom prst="rect">
            <a:avLst/>
          </a:prstGeom>
        </p:spPr>
        <p:txBody>
          <a:bodyPr anchor="ctr">
            <a:normAutofit/>
          </a:bodyPr>
          <a:lstStyle>
            <a:extLst/>
          </a:lstStyle>
          <a:p>
            <a:r>
              <a:rPr lang="en-US" smtClean="0"/>
              <a:t>Click to edit Master title style</a:t>
            </a:r>
            <a:endParaRPr lang="en-US"/>
          </a:p>
        </p:txBody>
      </p:sp>
      <p:sp>
        <p:nvSpPr>
          <p:cNvPr id="1033" name="Text Placeholder 8"/>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smtClean="0">
                <a:solidFill>
                  <a:schemeClr val="bg2">
                    <a:shade val="50000"/>
                    <a:satMod val="200000"/>
                  </a:schemeClr>
                </a:solidFill>
                <a:latin typeface="+mn-lt"/>
                <a:cs typeface="+mn-cs"/>
              </a:defRPr>
            </a:lvl1pPr>
            <a:extLst/>
          </a:lstStyle>
          <a:p>
            <a:pPr>
              <a:defRPr/>
            </a:pPr>
            <a:fld id="{8E4FC620-8A7C-4F42-A706-625F6E8D5728}" type="datetimeFigureOut">
              <a:rPr lang="en-US"/>
              <a:pPr>
                <a:defRPr/>
              </a:pPr>
              <a:t>7/7/2009</a:t>
            </a:fld>
            <a:endParaRPr lang="en-GB"/>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atMod val="200000"/>
                  </a:schemeClr>
                </a:solidFill>
                <a:effectLst/>
                <a:latin typeface="+mn-lt"/>
                <a:cs typeface="+mn-cs"/>
              </a:defRPr>
            </a:lvl1pPr>
            <a:extLst/>
          </a:lstStyle>
          <a:p>
            <a:pPr>
              <a:defRPr/>
            </a:pPr>
            <a:endParaRPr lang="en-GB"/>
          </a:p>
        </p:txBody>
      </p:sp>
      <p:sp>
        <p:nvSpPr>
          <p:cNvPr id="22" name="Slide Number Placeholder 21"/>
          <p:cNvSpPr>
            <a:spLocks noGrp="1"/>
          </p:cNvSpPr>
          <p:nvPr>
            <p:ph type="sldNum" sz="quarter" idx="4"/>
          </p:nvPr>
        </p:nvSpPr>
        <p:spPr>
          <a:xfrm>
            <a:off x="8613775" y="6305550"/>
            <a:ext cx="457200" cy="476250"/>
          </a:xfrm>
          <a:prstGeom prst="rect">
            <a:avLst/>
          </a:prstGeom>
        </p:spPr>
        <p:txBody>
          <a:bodyPr anchor="b"/>
          <a:lstStyle>
            <a:lvl1pPr algn="ctr" eaLnBrk="1" fontAlgn="auto" latinLnBrk="0" hangingPunct="1">
              <a:spcBef>
                <a:spcPts val="0"/>
              </a:spcBef>
              <a:spcAft>
                <a:spcPts val="0"/>
              </a:spcAft>
              <a:defRPr kumimoji="0" sz="1200" smtClean="0">
                <a:solidFill>
                  <a:schemeClr val="bg2">
                    <a:shade val="50000"/>
                    <a:satMod val="200000"/>
                  </a:schemeClr>
                </a:solidFill>
                <a:effectLst/>
                <a:latin typeface="+mn-lt"/>
                <a:cs typeface="+mn-cs"/>
              </a:defRPr>
            </a:lvl1pPr>
            <a:extLst/>
          </a:lstStyle>
          <a:p>
            <a:pPr>
              <a:defRPr/>
            </a:pPr>
            <a:fld id="{1183C416-1503-4F01-8CB6-59F5044A7914}" type="slidenum">
              <a:rPr lang="en-GB"/>
              <a:pPr>
                <a:defRPr/>
              </a:pPr>
              <a:t>‹#›</a:t>
            </a:fld>
            <a:endParaRPr lang="en-GB"/>
          </a:p>
        </p:txBody>
      </p:sp>
      <p:sp>
        <p:nvSpPr>
          <p:cNvPr id="15" name="Rectangle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805" r:id="rId1"/>
    <p:sldLayoutId id="2147483800" r:id="rId2"/>
    <p:sldLayoutId id="2147483806" r:id="rId3"/>
    <p:sldLayoutId id="2147483801" r:id="rId4"/>
    <p:sldLayoutId id="2147483807" r:id="rId5"/>
    <p:sldLayoutId id="2147483802" r:id="rId6"/>
    <p:sldLayoutId id="2147483808" r:id="rId7"/>
    <p:sldLayoutId id="2147483809" r:id="rId8"/>
    <p:sldLayoutId id="2147483810" r:id="rId9"/>
    <p:sldLayoutId id="2147483803" r:id="rId10"/>
    <p:sldLayoutId id="2147483804" r:id="rId11"/>
    <p:sldLayoutId id="2147483811" r:id="rId12"/>
  </p:sldLayoutIdLst>
  <p:txStyles>
    <p:titleStyle>
      <a:lvl1pPr algn="l" rtl="0" fontAlgn="base">
        <a:spcBef>
          <a:spcPct val="0"/>
        </a:spcBef>
        <a:spcAft>
          <a:spcPct val="0"/>
        </a:spcAft>
        <a:defRPr sz="4300" kern="1200">
          <a:solidFill>
            <a:srgbClr val="666666"/>
          </a:solidFill>
          <a:effectLst>
            <a:outerShdw blurRad="50000" dist="30000" dir="5400000" algn="tl" rotWithShape="0">
              <a:srgbClr val="000000">
                <a:alpha val="30000"/>
              </a:srgbClr>
            </a:outerShdw>
          </a:effectLst>
          <a:latin typeface="+mj-lt"/>
          <a:ea typeface="+mj-ea"/>
          <a:cs typeface="+mj-cs"/>
        </a:defRPr>
      </a:lvl1pPr>
      <a:lvl2pPr algn="l" rtl="0" fontAlgn="base">
        <a:spcBef>
          <a:spcPct val="0"/>
        </a:spcBef>
        <a:spcAft>
          <a:spcPct val="0"/>
        </a:spcAft>
        <a:defRPr sz="4300">
          <a:solidFill>
            <a:srgbClr val="666666"/>
          </a:solidFill>
          <a:latin typeface="Gill Sans MT" pitchFamily="34" charset="0"/>
        </a:defRPr>
      </a:lvl2pPr>
      <a:lvl3pPr algn="l" rtl="0" fontAlgn="base">
        <a:spcBef>
          <a:spcPct val="0"/>
        </a:spcBef>
        <a:spcAft>
          <a:spcPct val="0"/>
        </a:spcAft>
        <a:defRPr sz="4300">
          <a:solidFill>
            <a:srgbClr val="666666"/>
          </a:solidFill>
          <a:latin typeface="Gill Sans MT" pitchFamily="34" charset="0"/>
        </a:defRPr>
      </a:lvl3pPr>
      <a:lvl4pPr algn="l" rtl="0" fontAlgn="base">
        <a:spcBef>
          <a:spcPct val="0"/>
        </a:spcBef>
        <a:spcAft>
          <a:spcPct val="0"/>
        </a:spcAft>
        <a:defRPr sz="4300">
          <a:solidFill>
            <a:srgbClr val="666666"/>
          </a:solidFill>
          <a:latin typeface="Gill Sans MT" pitchFamily="34" charset="0"/>
        </a:defRPr>
      </a:lvl4pPr>
      <a:lvl5pPr algn="l" rtl="0" fontAlgn="base">
        <a:spcBef>
          <a:spcPct val="0"/>
        </a:spcBef>
        <a:spcAft>
          <a:spcPct val="0"/>
        </a:spcAft>
        <a:defRPr sz="4300">
          <a:solidFill>
            <a:srgbClr val="666666"/>
          </a:solidFill>
          <a:latin typeface="Gill Sans MT" pitchFamily="34" charset="0"/>
        </a:defRPr>
      </a:lvl5pPr>
      <a:lvl6pPr marL="457200" algn="l" rtl="0" fontAlgn="base">
        <a:spcBef>
          <a:spcPct val="0"/>
        </a:spcBef>
        <a:spcAft>
          <a:spcPct val="0"/>
        </a:spcAft>
        <a:defRPr sz="4300">
          <a:solidFill>
            <a:srgbClr val="666666"/>
          </a:solidFill>
          <a:latin typeface="Gill Sans MT" pitchFamily="34" charset="0"/>
        </a:defRPr>
      </a:lvl6pPr>
      <a:lvl7pPr marL="914400" algn="l" rtl="0" fontAlgn="base">
        <a:spcBef>
          <a:spcPct val="0"/>
        </a:spcBef>
        <a:spcAft>
          <a:spcPct val="0"/>
        </a:spcAft>
        <a:defRPr sz="4300">
          <a:solidFill>
            <a:srgbClr val="666666"/>
          </a:solidFill>
          <a:latin typeface="Gill Sans MT" pitchFamily="34" charset="0"/>
        </a:defRPr>
      </a:lvl7pPr>
      <a:lvl8pPr marL="1371600" algn="l" rtl="0" fontAlgn="base">
        <a:spcBef>
          <a:spcPct val="0"/>
        </a:spcBef>
        <a:spcAft>
          <a:spcPct val="0"/>
        </a:spcAft>
        <a:defRPr sz="4300">
          <a:solidFill>
            <a:srgbClr val="666666"/>
          </a:solidFill>
          <a:latin typeface="Gill Sans MT" pitchFamily="34" charset="0"/>
        </a:defRPr>
      </a:lvl8pPr>
      <a:lvl9pPr marL="1828800" algn="l" rtl="0" fontAlgn="base">
        <a:spcBef>
          <a:spcPct val="0"/>
        </a:spcBef>
        <a:spcAft>
          <a:spcPct val="0"/>
        </a:spcAft>
        <a:defRPr sz="4300">
          <a:solidFill>
            <a:srgbClr val="666666"/>
          </a:solidFill>
          <a:latin typeface="Gill Sans MT" pitchFamily="34" charset="0"/>
        </a:defRPr>
      </a:lvl9pPr>
      <a:extLst/>
    </p:titleStyle>
    <p:bodyStyle>
      <a:lvl1pPr marL="365125" indent="-282575" algn="l" rtl="0" fontAlgn="base">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fontAlgn="base">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fontAlgn="base">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fontAlgn="base">
        <a:spcBef>
          <a:spcPct val="20000"/>
        </a:spcBef>
        <a:spcAft>
          <a:spcPct val="0"/>
        </a:spcAft>
        <a:buClr>
          <a:srgbClr val="9C007F"/>
        </a:buClr>
        <a:buFont typeface="Wingdings 2" pitchFamily="18" charset="2"/>
        <a:buChar char=""/>
        <a:defRPr sz="2000" kern="1200">
          <a:solidFill>
            <a:schemeClr val="tx1"/>
          </a:solidFill>
          <a:latin typeface="+mn-lt"/>
          <a:ea typeface="+mn-ea"/>
          <a:cs typeface="+mn-cs"/>
        </a:defRPr>
      </a:lvl4pPr>
      <a:lvl5pPr marL="1296988" indent="-182563" algn="l" rtl="0" fontAlgn="base">
        <a:spcBef>
          <a:spcPct val="20000"/>
        </a:spcBef>
        <a:spcAft>
          <a:spcPct val="0"/>
        </a:spcAft>
        <a:buClr>
          <a:srgbClr val="68007F"/>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3.jpeg"/><Relationship Id="rId7"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4.png"/><Relationship Id="rId7" Type="http://schemas.openxmlformats.org/officeDocument/2006/relationships/image" Target="../media/image36.jpe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hyperlink" Target="http://upload.wikimedia.org/wikipedia/commons/d/d3/Medusa_by_Carvaggio.jpg" TargetMode="External"/><Relationship Id="rId5" Type="http://schemas.openxmlformats.org/officeDocument/2006/relationships/image" Target="../media/image35.jpeg"/><Relationship Id="rId4" Type="http://schemas.openxmlformats.org/officeDocument/2006/relationships/hyperlink" Target="http://upload.wikimedia.org/wikipedia/commons/0/02/NAMA_Aphrodite_Syracuse.jpg" TargetMode="External"/><Relationship Id="rId9"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44.png"/><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3.jpe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1.jpeg"/><Relationship Id="rId4" Type="http://schemas.openxmlformats.org/officeDocument/2006/relationships/image" Target="../media/image50.png"/></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53.png"/></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3.jpe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jpeg"/></Relationships>
</file>

<file path=ppt/slides/_rels/slide3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61.png"/><Relationship Id="rId4" Type="http://schemas.openxmlformats.org/officeDocument/2006/relationships/image" Target="../media/image60.png"/></Relationships>
</file>

<file path=ppt/slides/_rels/slide3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jpeg"/></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8750" y="714375"/>
            <a:ext cx="7429500" cy="1471613"/>
          </a:xfrm>
        </p:spPr>
        <p:txBody>
          <a:bodyPr/>
          <a:lstStyle/>
          <a:p>
            <a:pPr algn="ctr" fontAlgn="auto">
              <a:spcAft>
                <a:spcPts val="0"/>
              </a:spcAft>
              <a:defRPr/>
            </a:pPr>
            <a:r>
              <a:rPr lang="en-GB" sz="4000" dirty="0" smtClean="0">
                <a:solidFill>
                  <a:schemeClr val="tx2">
                    <a:satMod val="130000"/>
                  </a:schemeClr>
                </a:solidFill>
              </a:rPr>
              <a:t>Key Concepts of Synthetic Biology</a:t>
            </a:r>
            <a:br>
              <a:rPr lang="en-GB" sz="4000" dirty="0" smtClean="0">
                <a:solidFill>
                  <a:schemeClr val="tx2">
                    <a:satMod val="130000"/>
                  </a:schemeClr>
                </a:solidFill>
              </a:rPr>
            </a:br>
            <a:r>
              <a:rPr lang="en-GB" sz="4000" dirty="0" smtClean="0">
                <a:solidFill>
                  <a:schemeClr val="tx2">
                    <a:satMod val="130000"/>
                  </a:schemeClr>
                </a:solidFill>
              </a:rPr>
              <a:t>&amp; The Central Dogma </a:t>
            </a:r>
            <a:endParaRPr lang="en-GB" sz="4000" dirty="0">
              <a:solidFill>
                <a:schemeClr val="tx2">
                  <a:satMod val="130000"/>
                </a:schemeClr>
              </a:solidFill>
            </a:endParaRPr>
          </a:p>
        </p:txBody>
      </p:sp>
      <p:sp>
        <p:nvSpPr>
          <p:cNvPr id="3" name="Subtitle 2"/>
          <p:cNvSpPr>
            <a:spLocks noGrp="1"/>
          </p:cNvSpPr>
          <p:nvPr>
            <p:ph type="subTitle" idx="1"/>
          </p:nvPr>
        </p:nvSpPr>
        <p:spPr>
          <a:xfrm>
            <a:off x="1431925" y="2928938"/>
            <a:ext cx="3211513" cy="2895600"/>
          </a:xfrm>
        </p:spPr>
        <p:txBody>
          <a:bodyPr>
            <a:normAutofit/>
          </a:bodyPr>
          <a:lstStyle/>
          <a:p>
            <a:pPr marL="26988"/>
            <a:r>
              <a:rPr lang="en-GB" sz="2800" smtClean="0">
                <a:solidFill>
                  <a:srgbClr val="383838"/>
                </a:solidFill>
              </a:rPr>
              <a:t>IGEM Presentation 1</a:t>
            </a:r>
          </a:p>
          <a:p>
            <a:pPr marL="26988"/>
            <a:r>
              <a:rPr lang="en-GB" sz="2800" smtClean="0">
                <a:solidFill>
                  <a:srgbClr val="383838"/>
                </a:solidFill>
              </a:rPr>
              <a:t>7</a:t>
            </a:r>
            <a:r>
              <a:rPr lang="en-GB" sz="2800" baseline="30000" smtClean="0">
                <a:solidFill>
                  <a:srgbClr val="383838"/>
                </a:solidFill>
              </a:rPr>
              <a:t>th</a:t>
            </a:r>
            <a:r>
              <a:rPr lang="en-GB" sz="2800" smtClean="0">
                <a:solidFill>
                  <a:srgbClr val="383838"/>
                </a:solidFill>
              </a:rPr>
              <a:t> July 09</a:t>
            </a:r>
          </a:p>
          <a:p>
            <a:pPr marL="26988"/>
            <a:endParaRPr lang="en-GB" smtClean="0">
              <a:solidFill>
                <a:srgbClr val="383838"/>
              </a:solidFill>
            </a:endParaRPr>
          </a:p>
          <a:p>
            <a:pPr marL="26988"/>
            <a:r>
              <a:rPr lang="en-GB" i="1" smtClean="0">
                <a:solidFill>
                  <a:srgbClr val="28AE71"/>
                </a:solidFill>
              </a:rPr>
              <a:t>Dineka Khurmi</a:t>
            </a:r>
          </a:p>
          <a:p>
            <a:pPr marL="26988"/>
            <a:r>
              <a:rPr lang="en-GB" i="1" smtClean="0">
                <a:solidFill>
                  <a:srgbClr val="28AE71"/>
                </a:solidFill>
              </a:rPr>
              <a:t>James magA Field</a:t>
            </a:r>
          </a:p>
        </p:txBody>
      </p:sp>
      <p:pic>
        <p:nvPicPr>
          <p:cNvPr id="15363" name="Picture 2"/>
          <p:cNvPicPr>
            <a:picLocks noChangeAspect="1" noChangeArrowheads="1"/>
          </p:cNvPicPr>
          <p:nvPr/>
        </p:nvPicPr>
        <p:blipFill>
          <a:blip r:embed="rId2"/>
          <a:srcRect/>
          <a:stretch>
            <a:fillRect/>
          </a:stretch>
        </p:blipFill>
        <p:spPr bwMode="auto">
          <a:xfrm>
            <a:off x="285750" y="214313"/>
            <a:ext cx="1601788" cy="566737"/>
          </a:xfrm>
          <a:prstGeom prst="rect">
            <a:avLst/>
          </a:prstGeom>
          <a:noFill/>
          <a:ln w="9525">
            <a:noFill/>
            <a:miter lim="800000"/>
            <a:headEnd/>
            <a:tailEnd/>
          </a:ln>
        </p:spPr>
      </p:pic>
      <p:pic>
        <p:nvPicPr>
          <p:cNvPr id="15364" name="Picture 2" descr="http://upload.wikimedia.org/wikipedia/en/thumb/b/bd/IGEM_basic_900W_300dpi.jpg/783px-IGEM_basic_900W_300dpi.jpg"/>
          <p:cNvPicPr>
            <a:picLocks noChangeAspect="1" noChangeArrowheads="1"/>
          </p:cNvPicPr>
          <p:nvPr/>
        </p:nvPicPr>
        <p:blipFill>
          <a:blip r:embed="rId3"/>
          <a:srcRect/>
          <a:stretch>
            <a:fillRect/>
          </a:stretch>
        </p:blipFill>
        <p:spPr bwMode="auto">
          <a:xfrm>
            <a:off x="7858125" y="71438"/>
            <a:ext cx="1214438" cy="857250"/>
          </a:xfrm>
          <a:prstGeom prst="rect">
            <a:avLst/>
          </a:prstGeom>
          <a:noFill/>
          <a:ln w="9525">
            <a:noFill/>
            <a:miter lim="800000"/>
            <a:headEnd/>
            <a:tailEnd/>
          </a:ln>
        </p:spPr>
      </p:pic>
      <p:pic>
        <p:nvPicPr>
          <p:cNvPr id="15365" name="Picture 5"/>
          <p:cNvPicPr>
            <a:picLocks noChangeAspect="1" noChangeArrowheads="1"/>
          </p:cNvPicPr>
          <p:nvPr/>
        </p:nvPicPr>
        <p:blipFill>
          <a:blip r:embed="rId4"/>
          <a:srcRect/>
          <a:stretch>
            <a:fillRect/>
          </a:stretch>
        </p:blipFill>
        <p:spPr bwMode="auto">
          <a:xfrm>
            <a:off x="4643438" y="3500438"/>
            <a:ext cx="4152900" cy="2457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p:cNvPicPr>
            <a:picLocks noChangeAspect="1" noChangeArrowheads="1"/>
          </p:cNvPicPr>
          <p:nvPr/>
        </p:nvPicPr>
        <p:blipFill>
          <a:blip r:embed="rId2"/>
          <a:srcRect/>
          <a:stretch>
            <a:fillRect/>
          </a:stretch>
        </p:blipFill>
        <p:spPr bwMode="auto">
          <a:xfrm>
            <a:off x="285750" y="214313"/>
            <a:ext cx="1601788" cy="566737"/>
          </a:xfrm>
          <a:prstGeom prst="rect">
            <a:avLst/>
          </a:prstGeom>
          <a:noFill/>
          <a:ln w="9525">
            <a:noFill/>
            <a:miter lim="800000"/>
            <a:headEnd/>
            <a:tailEnd/>
          </a:ln>
        </p:spPr>
      </p:pic>
      <p:pic>
        <p:nvPicPr>
          <p:cNvPr id="24578" name="Picture 2" descr="http://upload.wikimedia.org/wikipedia/en/thumb/b/bd/IGEM_basic_900W_300dpi.jpg/783px-IGEM_basic_900W_300dpi.jpg"/>
          <p:cNvPicPr>
            <a:picLocks noChangeAspect="1" noChangeArrowheads="1"/>
          </p:cNvPicPr>
          <p:nvPr/>
        </p:nvPicPr>
        <p:blipFill>
          <a:blip r:embed="rId3"/>
          <a:srcRect/>
          <a:stretch>
            <a:fillRect/>
          </a:stretch>
        </p:blipFill>
        <p:spPr bwMode="auto">
          <a:xfrm>
            <a:off x="7858125" y="71438"/>
            <a:ext cx="1214438" cy="857250"/>
          </a:xfrm>
          <a:prstGeom prst="rect">
            <a:avLst/>
          </a:prstGeom>
          <a:noFill/>
          <a:ln w="9525">
            <a:noFill/>
            <a:miter lim="800000"/>
            <a:headEnd/>
            <a:tailEnd/>
          </a:ln>
        </p:spPr>
      </p:pic>
      <p:sp>
        <p:nvSpPr>
          <p:cNvPr id="6" name="Title 1"/>
          <p:cNvSpPr txBox="1">
            <a:spLocks/>
          </p:cNvSpPr>
          <p:nvPr/>
        </p:nvSpPr>
        <p:spPr>
          <a:xfrm>
            <a:off x="1143000" y="214313"/>
            <a:ext cx="7429500" cy="1143000"/>
          </a:xfrm>
          <a:prstGeom prst="rect">
            <a:avLst/>
          </a:prstGeom>
        </p:spPr>
        <p:txBody>
          <a:bodyPr anchor="ctr">
            <a:normAutofit fontScale="97500"/>
          </a:bodyPr>
          <a:lstStyle/>
          <a:p>
            <a:pPr algn="ctr" fontAlgn="auto">
              <a:spcAft>
                <a:spcPts val="0"/>
              </a:spcAft>
              <a:defRPr/>
            </a:pPr>
            <a:r>
              <a:rPr lang="en-GB" sz="4300" dirty="0">
                <a:solidFill>
                  <a:schemeClr val="tx2">
                    <a:satMod val="130000"/>
                  </a:schemeClr>
                </a:solidFill>
                <a:effectLst>
                  <a:outerShdw blurRad="50000" dist="30000" dir="5400000" algn="tl" rotWithShape="0">
                    <a:srgbClr val="000000">
                      <a:alpha val="30000"/>
                    </a:srgbClr>
                  </a:outerShdw>
                </a:effectLst>
                <a:latin typeface="+mj-lt"/>
                <a:ea typeface="+mj-ea"/>
                <a:cs typeface="+mj-cs"/>
              </a:rPr>
              <a:t>Opportunities</a:t>
            </a:r>
            <a:endParaRPr lang="en-GB" sz="4300" dirty="0">
              <a:solidFill>
                <a:schemeClr val="tx2">
                  <a:satMod val="130000"/>
                </a:schemeClr>
              </a:solidFill>
              <a:effectLst>
                <a:outerShdw blurRad="50000" dist="30000" dir="5400000" algn="tl" rotWithShape="0">
                  <a:srgbClr val="000000">
                    <a:alpha val="30000"/>
                  </a:srgbClr>
                </a:outerShdw>
              </a:effectLst>
              <a:latin typeface="+mj-lt"/>
              <a:ea typeface="+mj-ea"/>
              <a:cs typeface="+mj-cs"/>
            </a:endParaRPr>
          </a:p>
        </p:txBody>
      </p:sp>
      <p:sp>
        <p:nvSpPr>
          <p:cNvPr id="8" name="Rectangle 7"/>
          <p:cNvSpPr/>
          <p:nvPr/>
        </p:nvSpPr>
        <p:spPr>
          <a:xfrm>
            <a:off x="1285875" y="1571625"/>
            <a:ext cx="7572375" cy="4678363"/>
          </a:xfrm>
          <a:prstGeom prst="rect">
            <a:avLst/>
          </a:prstGeom>
        </p:spPr>
        <p:txBody>
          <a:bodyPr>
            <a:spAutoFit/>
          </a:bodyPr>
          <a:lstStyle/>
          <a:p>
            <a:pPr fontAlgn="auto">
              <a:spcBef>
                <a:spcPts val="0"/>
              </a:spcBef>
              <a:spcAft>
                <a:spcPts val="600"/>
              </a:spcAft>
              <a:buFont typeface="Arial" pitchFamily="34" charset="0"/>
              <a:buChar char="•"/>
              <a:defRPr/>
            </a:pPr>
            <a:r>
              <a:rPr lang="en-US" sz="2000" dirty="0">
                <a:latin typeface="+mn-lt"/>
                <a:cs typeface="+mn-cs"/>
              </a:rPr>
              <a:t>  </a:t>
            </a:r>
            <a:r>
              <a:rPr lang="en-US" sz="2400" dirty="0">
                <a:solidFill>
                  <a:srgbClr val="28AE71"/>
                </a:solidFill>
                <a:latin typeface="+mn-lt"/>
                <a:cs typeface="+mn-cs"/>
              </a:rPr>
              <a:t>Biotechnology:  </a:t>
            </a:r>
            <a:r>
              <a:rPr lang="en-US" sz="2400" dirty="0">
                <a:latin typeface="+mn-lt"/>
                <a:cs typeface="+mn-cs"/>
              </a:rPr>
              <a:t>Re-programming cells for bio-catalysis (pharmaceuticals,  fine chemicals, bio-fuels)</a:t>
            </a:r>
          </a:p>
          <a:p>
            <a:pPr fontAlgn="auto">
              <a:spcBef>
                <a:spcPts val="0"/>
              </a:spcBef>
              <a:spcAft>
                <a:spcPts val="600"/>
              </a:spcAft>
              <a:defRPr/>
            </a:pPr>
            <a:endParaRPr lang="en-US" sz="1050" dirty="0">
              <a:latin typeface="+mn-lt"/>
              <a:cs typeface="+mn-cs"/>
            </a:endParaRPr>
          </a:p>
          <a:p>
            <a:pPr fontAlgn="auto">
              <a:spcBef>
                <a:spcPts val="0"/>
              </a:spcBef>
              <a:spcAft>
                <a:spcPts val="600"/>
              </a:spcAft>
              <a:buFont typeface="Arial" pitchFamily="34" charset="0"/>
              <a:buChar char="•"/>
              <a:defRPr/>
            </a:pPr>
            <a:r>
              <a:rPr lang="en-US" sz="2400" dirty="0">
                <a:latin typeface="+mn-lt"/>
                <a:cs typeface="+mn-cs"/>
              </a:rPr>
              <a:t>  </a:t>
            </a:r>
            <a:r>
              <a:rPr lang="en-US" sz="2400" dirty="0">
                <a:solidFill>
                  <a:srgbClr val="28AE71"/>
                </a:solidFill>
                <a:latin typeface="+mn-lt"/>
                <a:cs typeface="+mn-cs"/>
              </a:rPr>
              <a:t>Environment:  </a:t>
            </a:r>
            <a:r>
              <a:rPr lang="en-US" sz="2400" dirty="0">
                <a:latin typeface="+mn-lt"/>
                <a:cs typeface="+mn-cs"/>
              </a:rPr>
              <a:t>Re-programming regulation; engineering microbial communities, biodegradation, etc. </a:t>
            </a:r>
          </a:p>
          <a:p>
            <a:pPr fontAlgn="auto">
              <a:spcBef>
                <a:spcPts val="0"/>
              </a:spcBef>
              <a:spcAft>
                <a:spcPts val="600"/>
              </a:spcAft>
              <a:defRPr/>
            </a:pPr>
            <a:endParaRPr lang="en-US" sz="1050" dirty="0">
              <a:latin typeface="+mn-lt"/>
              <a:cs typeface="+mn-cs"/>
            </a:endParaRPr>
          </a:p>
          <a:p>
            <a:pPr fontAlgn="auto">
              <a:spcBef>
                <a:spcPts val="0"/>
              </a:spcBef>
              <a:spcAft>
                <a:spcPts val="600"/>
              </a:spcAft>
              <a:buFont typeface="Arial" pitchFamily="34" charset="0"/>
              <a:buChar char="•"/>
              <a:defRPr/>
            </a:pPr>
            <a:r>
              <a:rPr lang="en-US" sz="2400" dirty="0">
                <a:latin typeface="+mn-lt"/>
                <a:cs typeface="+mn-cs"/>
              </a:rPr>
              <a:t>  </a:t>
            </a:r>
            <a:r>
              <a:rPr lang="en-US" sz="2400" dirty="0">
                <a:solidFill>
                  <a:srgbClr val="28AE71"/>
                </a:solidFill>
                <a:latin typeface="+mn-lt"/>
                <a:cs typeface="+mn-cs"/>
              </a:rPr>
              <a:t>Biomedicine:  </a:t>
            </a:r>
            <a:r>
              <a:rPr lang="en-US" sz="2400" dirty="0">
                <a:latin typeface="+mn-lt"/>
                <a:cs typeface="+mn-cs"/>
              </a:rPr>
              <a:t>Re-programming stem cells, smart delivery of chemicals/antimicrobials, cancer therapy</a:t>
            </a:r>
          </a:p>
          <a:p>
            <a:pPr fontAlgn="auto">
              <a:spcBef>
                <a:spcPts val="0"/>
              </a:spcBef>
              <a:spcAft>
                <a:spcPts val="600"/>
              </a:spcAft>
              <a:defRPr/>
            </a:pPr>
            <a:endParaRPr lang="en-US" sz="1050" dirty="0">
              <a:latin typeface="+mn-lt"/>
              <a:cs typeface="+mn-cs"/>
            </a:endParaRPr>
          </a:p>
          <a:p>
            <a:pPr fontAlgn="auto">
              <a:spcBef>
                <a:spcPts val="0"/>
              </a:spcBef>
              <a:spcAft>
                <a:spcPts val="600"/>
              </a:spcAft>
              <a:buFont typeface="Arial" pitchFamily="34" charset="0"/>
              <a:buChar char="•"/>
              <a:defRPr/>
            </a:pPr>
            <a:r>
              <a:rPr lang="en-US" sz="2400" dirty="0">
                <a:latin typeface="+mn-lt"/>
                <a:cs typeface="+mn-cs"/>
              </a:rPr>
              <a:t>  </a:t>
            </a:r>
            <a:r>
              <a:rPr lang="en-US" sz="2400" dirty="0">
                <a:solidFill>
                  <a:srgbClr val="28AE71"/>
                </a:solidFill>
                <a:latin typeface="+mn-lt"/>
                <a:cs typeface="+mn-cs"/>
              </a:rPr>
              <a:t>Plants: </a:t>
            </a:r>
            <a:r>
              <a:rPr lang="en-US" sz="2400" dirty="0">
                <a:latin typeface="+mn-lt"/>
                <a:cs typeface="+mn-cs"/>
              </a:rPr>
              <a:t>re-programming plants for antibiotic production,  food production</a:t>
            </a:r>
          </a:p>
          <a:p>
            <a:pPr fontAlgn="auto">
              <a:spcBef>
                <a:spcPts val="0"/>
              </a:spcBef>
              <a:spcAft>
                <a:spcPts val="600"/>
              </a:spcAft>
              <a:defRPr/>
            </a:pPr>
            <a:endParaRPr lang="en-US" sz="1050" dirty="0">
              <a:latin typeface="+mn-lt"/>
              <a:cs typeface="+mn-cs"/>
            </a:endParaRPr>
          </a:p>
          <a:p>
            <a:pPr fontAlgn="auto">
              <a:spcBef>
                <a:spcPts val="0"/>
              </a:spcBef>
              <a:spcAft>
                <a:spcPts val="600"/>
              </a:spcAft>
              <a:buFont typeface="Arial" pitchFamily="34" charset="0"/>
              <a:buChar char="•"/>
              <a:defRPr/>
            </a:pPr>
            <a:r>
              <a:rPr lang="en-US" sz="2400" dirty="0">
                <a:latin typeface="+mn-lt"/>
                <a:cs typeface="+mn-cs"/>
              </a:rPr>
              <a:t>  </a:t>
            </a:r>
            <a:r>
              <a:rPr lang="en-US" sz="2400" dirty="0">
                <a:solidFill>
                  <a:srgbClr val="28AE71"/>
                </a:solidFill>
                <a:latin typeface="+mn-lt"/>
                <a:cs typeface="+mn-cs"/>
              </a:rPr>
              <a:t>Biosensors:  </a:t>
            </a:r>
            <a:r>
              <a:rPr lang="en-US" sz="2400" dirty="0">
                <a:latin typeface="+mn-lt"/>
                <a:cs typeface="+mn-cs"/>
              </a:rPr>
              <a:t>toxins,  pollutants etc.</a:t>
            </a:r>
            <a:endParaRPr lang="en-GB" sz="2000" dirty="0">
              <a:latin typeface="+mn-lt"/>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prism copy"/>
          <p:cNvPicPr>
            <a:picLocks noChangeAspect="1" noChangeArrowheads="1"/>
          </p:cNvPicPr>
          <p:nvPr/>
        </p:nvPicPr>
        <p:blipFill>
          <a:blip r:embed="rId2"/>
          <a:srcRect/>
          <a:stretch>
            <a:fillRect/>
          </a:stretch>
        </p:blipFill>
        <p:spPr bwMode="auto">
          <a:xfrm>
            <a:off x="1285875" y="2286000"/>
            <a:ext cx="7637463" cy="4294188"/>
          </a:xfrm>
          <a:prstGeom prst="rect">
            <a:avLst/>
          </a:prstGeom>
          <a:noFill/>
          <a:ln w="9525">
            <a:noFill/>
            <a:miter lim="800000"/>
            <a:headEnd/>
            <a:tailEnd/>
          </a:ln>
        </p:spPr>
      </p:pic>
      <p:pic>
        <p:nvPicPr>
          <p:cNvPr id="25602" name="Picture 2"/>
          <p:cNvPicPr>
            <a:picLocks noChangeAspect="1" noChangeArrowheads="1"/>
          </p:cNvPicPr>
          <p:nvPr/>
        </p:nvPicPr>
        <p:blipFill>
          <a:blip r:embed="rId3"/>
          <a:srcRect/>
          <a:stretch>
            <a:fillRect/>
          </a:stretch>
        </p:blipFill>
        <p:spPr bwMode="auto">
          <a:xfrm>
            <a:off x="285750" y="214313"/>
            <a:ext cx="1601788" cy="566737"/>
          </a:xfrm>
          <a:prstGeom prst="rect">
            <a:avLst/>
          </a:prstGeom>
          <a:noFill/>
          <a:ln w="9525">
            <a:noFill/>
            <a:miter lim="800000"/>
            <a:headEnd/>
            <a:tailEnd/>
          </a:ln>
        </p:spPr>
      </p:pic>
      <p:pic>
        <p:nvPicPr>
          <p:cNvPr id="25603" name="Picture 2" descr="http://upload.wikimedia.org/wikipedia/en/thumb/b/bd/IGEM_basic_900W_300dpi.jpg/783px-IGEM_basic_900W_300dpi.jpg"/>
          <p:cNvPicPr>
            <a:picLocks noChangeAspect="1" noChangeArrowheads="1"/>
          </p:cNvPicPr>
          <p:nvPr/>
        </p:nvPicPr>
        <p:blipFill>
          <a:blip r:embed="rId4"/>
          <a:srcRect/>
          <a:stretch>
            <a:fillRect/>
          </a:stretch>
        </p:blipFill>
        <p:spPr bwMode="auto">
          <a:xfrm>
            <a:off x="7858125" y="71438"/>
            <a:ext cx="1214438" cy="857250"/>
          </a:xfrm>
          <a:prstGeom prst="rect">
            <a:avLst/>
          </a:prstGeom>
          <a:noFill/>
          <a:ln w="9525">
            <a:noFill/>
            <a:miter lim="800000"/>
            <a:headEnd/>
            <a:tailEnd/>
          </a:ln>
        </p:spPr>
      </p:pic>
      <p:sp>
        <p:nvSpPr>
          <p:cNvPr id="6" name="Title 1"/>
          <p:cNvSpPr txBox="1">
            <a:spLocks/>
          </p:cNvSpPr>
          <p:nvPr/>
        </p:nvSpPr>
        <p:spPr>
          <a:xfrm>
            <a:off x="1143000" y="214313"/>
            <a:ext cx="7429500" cy="1143000"/>
          </a:xfrm>
          <a:prstGeom prst="rect">
            <a:avLst/>
          </a:prstGeom>
        </p:spPr>
        <p:txBody>
          <a:bodyPr anchor="ctr">
            <a:normAutofit fontScale="97500"/>
          </a:bodyPr>
          <a:lstStyle/>
          <a:p>
            <a:pPr algn="ctr" fontAlgn="auto">
              <a:spcAft>
                <a:spcPts val="0"/>
              </a:spcAft>
              <a:defRPr/>
            </a:pPr>
            <a:r>
              <a:rPr lang="en-GB" sz="4300" dirty="0">
                <a:solidFill>
                  <a:schemeClr val="tx2">
                    <a:satMod val="130000"/>
                  </a:schemeClr>
                </a:solidFill>
                <a:effectLst>
                  <a:outerShdw blurRad="50000" dist="30000" dir="5400000" algn="tl" rotWithShape="0">
                    <a:srgbClr val="000000">
                      <a:alpha val="30000"/>
                    </a:srgbClr>
                  </a:outerShdw>
                </a:effectLst>
                <a:latin typeface="+mj-lt"/>
                <a:ea typeface="+mj-ea"/>
                <a:cs typeface="+mj-cs"/>
              </a:rPr>
              <a:t>4. Engineers Approach to SB</a:t>
            </a:r>
            <a:endParaRPr lang="en-GB" sz="4300" dirty="0">
              <a:solidFill>
                <a:schemeClr val="tx2">
                  <a:satMod val="130000"/>
                </a:schemeClr>
              </a:solidFill>
              <a:effectLst>
                <a:outerShdw blurRad="50000" dist="30000" dir="5400000" algn="tl" rotWithShape="0">
                  <a:srgbClr val="000000">
                    <a:alpha val="30000"/>
                  </a:srgbClr>
                </a:outerShdw>
              </a:effectLst>
              <a:latin typeface="+mj-lt"/>
              <a:ea typeface="+mj-ea"/>
              <a:cs typeface="+mj-cs"/>
            </a:endParaRPr>
          </a:p>
        </p:txBody>
      </p:sp>
      <p:sp>
        <p:nvSpPr>
          <p:cNvPr id="25605" name="Rectangle 6"/>
          <p:cNvSpPr>
            <a:spLocks noChangeArrowheads="1"/>
          </p:cNvSpPr>
          <p:nvPr/>
        </p:nvSpPr>
        <p:spPr bwMode="auto">
          <a:xfrm>
            <a:off x="1428750" y="1785938"/>
            <a:ext cx="2571750" cy="1200150"/>
          </a:xfrm>
          <a:prstGeom prst="rect">
            <a:avLst/>
          </a:prstGeom>
          <a:noFill/>
          <a:ln w="9525">
            <a:noFill/>
            <a:miter lim="800000"/>
            <a:headEnd/>
            <a:tailEnd/>
          </a:ln>
        </p:spPr>
        <p:txBody>
          <a:bodyPr>
            <a:spAutoFit/>
          </a:bodyPr>
          <a:lstStyle/>
          <a:p>
            <a:pPr>
              <a:buFont typeface="Arial" charset="0"/>
              <a:buChar char="•"/>
            </a:pPr>
            <a:r>
              <a:rPr lang="en-US" sz="2400">
                <a:latin typeface="Gill Sans MT" pitchFamily="34" charset="0"/>
              </a:rPr>
              <a:t> Abstraction</a:t>
            </a:r>
          </a:p>
          <a:p>
            <a:pPr>
              <a:buFont typeface="Arial" charset="0"/>
              <a:buChar char="•"/>
            </a:pPr>
            <a:r>
              <a:rPr lang="en-US" sz="2400">
                <a:latin typeface="Gill Sans MT" pitchFamily="34" charset="0"/>
              </a:rPr>
              <a:t> Standardisation</a:t>
            </a:r>
          </a:p>
          <a:p>
            <a:pPr>
              <a:buFont typeface="Arial" charset="0"/>
              <a:buChar char="•"/>
            </a:pPr>
            <a:r>
              <a:rPr lang="en-US" sz="2400">
                <a:latin typeface="Gill Sans MT" pitchFamily="34" charset="0"/>
              </a:rPr>
              <a:t>Quality Control  </a:t>
            </a:r>
          </a:p>
        </p:txBody>
      </p:sp>
      <p:sp>
        <p:nvSpPr>
          <p:cNvPr id="25606" name="Rectangle 4"/>
          <p:cNvSpPr>
            <a:spLocks noChangeArrowheads="1"/>
          </p:cNvSpPr>
          <p:nvPr/>
        </p:nvSpPr>
        <p:spPr bwMode="auto">
          <a:xfrm>
            <a:off x="3643313" y="1428750"/>
            <a:ext cx="1508125" cy="571500"/>
          </a:xfrm>
          <a:prstGeom prst="rect">
            <a:avLst/>
          </a:prstGeom>
          <a:blipFill dpi="0" rotWithShape="0">
            <a:blip r:embed="rId5"/>
            <a:srcRect/>
            <a:stretch>
              <a:fillRect/>
            </a:stretch>
          </a:blipFill>
          <a:ln w="9525">
            <a:noFill/>
            <a:round/>
            <a:headEnd/>
            <a:tailEnd/>
          </a:ln>
        </p:spPr>
        <p:txBody>
          <a:bodyPr lIns="90000" tIns="45000" rIns="90000" bIns="45000" anchor="ctr" anchorCtr="1"/>
          <a:lstStyle/>
          <a:p>
            <a:pPr algn="ctr" hangingPunct="0">
              <a:lnSpc>
                <a:spcPct val="93000"/>
              </a:lnSpc>
              <a:buClr>
                <a:srgbClr val="000000"/>
              </a:buClr>
              <a:buSzPct val="45000"/>
              <a:buFont typeface="Wingdings" pitchFamily="2" charset="2"/>
              <a:buNone/>
              <a:tabLst>
                <a:tab pos="723900" algn="l"/>
                <a:tab pos="1447800" algn="l"/>
              </a:tabLst>
            </a:pPr>
            <a:r>
              <a:rPr lang="en-GB" sz="2400" b="1">
                <a:solidFill>
                  <a:srgbClr val="FFFFFF"/>
                </a:solidFill>
                <a:latin typeface="Gill Sans MT" pitchFamily="34" charset="0"/>
              </a:rPr>
              <a:t>Standard</a:t>
            </a:r>
          </a:p>
        </p:txBody>
      </p:sp>
      <p:sp>
        <p:nvSpPr>
          <p:cNvPr id="25607" name="Rectangle 5"/>
          <p:cNvSpPr>
            <a:spLocks noChangeArrowheads="1"/>
          </p:cNvSpPr>
          <p:nvPr/>
        </p:nvSpPr>
        <p:spPr bwMode="auto">
          <a:xfrm>
            <a:off x="5187950" y="1428750"/>
            <a:ext cx="2527300" cy="571500"/>
          </a:xfrm>
          <a:prstGeom prst="rect">
            <a:avLst/>
          </a:prstGeom>
          <a:blipFill dpi="0" rotWithShape="0">
            <a:blip r:embed="rId6"/>
            <a:srcRect/>
            <a:stretch>
              <a:fillRect/>
            </a:stretch>
          </a:blipFill>
          <a:ln w="9525">
            <a:noFill/>
            <a:round/>
            <a:headEnd/>
            <a:tailEnd/>
          </a:ln>
        </p:spPr>
        <p:txBody>
          <a:bodyPr lIns="90000" tIns="45000" rIns="90000" bIns="45000" anchor="ctr" anchorCtr="1"/>
          <a:lstStyle/>
          <a:p>
            <a:pPr algn="ctr" hangingPunct="0">
              <a:lnSpc>
                <a:spcPct val="93000"/>
              </a:lnSpc>
              <a:buClr>
                <a:srgbClr val="000000"/>
              </a:buClr>
              <a:buSzPct val="45000"/>
              <a:buFont typeface="Wingdings" pitchFamily="2" charset="2"/>
              <a:buNone/>
              <a:tabLst>
                <a:tab pos="723900" algn="l"/>
                <a:tab pos="1447800" algn="l"/>
                <a:tab pos="2171700" algn="l"/>
                <a:tab pos="2895600" algn="l"/>
              </a:tabLst>
            </a:pPr>
            <a:r>
              <a:rPr lang="en-GB" sz="2400" b="1">
                <a:solidFill>
                  <a:srgbClr val="FFFFFF"/>
                </a:solidFill>
                <a:latin typeface="Gill Sans MT" pitchFamily="34" charset="0"/>
              </a:rPr>
              <a:t>Interchangeable</a:t>
            </a:r>
          </a:p>
        </p:txBody>
      </p:sp>
      <p:sp>
        <p:nvSpPr>
          <p:cNvPr id="25608" name="Rectangle 6"/>
          <p:cNvSpPr>
            <a:spLocks noChangeArrowheads="1"/>
          </p:cNvSpPr>
          <p:nvPr/>
        </p:nvSpPr>
        <p:spPr bwMode="auto">
          <a:xfrm>
            <a:off x="7786688" y="1484313"/>
            <a:ext cx="1106487" cy="515937"/>
          </a:xfrm>
          <a:prstGeom prst="rect">
            <a:avLst/>
          </a:prstGeom>
          <a:blipFill dpi="0" rotWithShape="0">
            <a:blip r:embed="rId7"/>
            <a:srcRect/>
            <a:stretch>
              <a:fillRect/>
            </a:stretch>
          </a:blipFill>
          <a:ln w="9525">
            <a:noFill/>
            <a:round/>
            <a:headEnd/>
            <a:tailEnd/>
          </a:ln>
        </p:spPr>
        <p:txBody>
          <a:bodyPr lIns="90000" tIns="45000" rIns="90000" bIns="45000" anchor="ctr" anchorCtr="1"/>
          <a:lstStyle/>
          <a:p>
            <a:pPr algn="ctr" hangingPunct="0">
              <a:lnSpc>
                <a:spcPct val="93000"/>
              </a:lnSpc>
              <a:buClr>
                <a:srgbClr val="000000"/>
              </a:buClr>
              <a:buSzPct val="45000"/>
              <a:buFont typeface="Wingdings" pitchFamily="2" charset="2"/>
              <a:buNone/>
              <a:tabLst>
                <a:tab pos="723900" algn="l"/>
                <a:tab pos="1447800" algn="l"/>
                <a:tab pos="2171700" algn="l"/>
              </a:tabLst>
            </a:pPr>
            <a:r>
              <a:rPr lang="en-GB" sz="2400" b="1">
                <a:solidFill>
                  <a:srgbClr val="FFFFFF"/>
                </a:solidFill>
                <a:latin typeface="Gill Sans MT" pitchFamily="34" charset="0"/>
              </a:rPr>
              <a:t>Parts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AutoShape 2"/>
          <p:cNvSpPr>
            <a:spLocks noChangeArrowheads="1"/>
          </p:cNvSpPr>
          <p:nvPr/>
        </p:nvSpPr>
        <p:spPr bwMode="auto">
          <a:xfrm>
            <a:off x="571500" y="1857375"/>
            <a:ext cx="8286750" cy="4500563"/>
          </a:xfrm>
          <a:prstGeom prst="roundRect">
            <a:avLst>
              <a:gd name="adj" fmla="val 3713"/>
            </a:avLst>
          </a:prstGeom>
          <a:noFill/>
          <a:ln w="72000">
            <a:solidFill>
              <a:srgbClr val="000080"/>
            </a:solidFill>
            <a:round/>
            <a:headEnd/>
            <a:tailEnd/>
          </a:ln>
        </p:spPr>
        <p:txBody>
          <a:bodyPr wrap="none" anchor="ctr"/>
          <a:lstStyle/>
          <a:p>
            <a:pPr hangingPunct="0">
              <a:lnSpc>
                <a:spcPct val="93000"/>
              </a:lnSpc>
              <a:buClr>
                <a:srgbClr val="000000"/>
              </a:buClr>
              <a:buSzPct val="45000"/>
              <a:buFont typeface="Wingdings" pitchFamily="2" charset="2"/>
              <a:buNone/>
            </a:pPr>
            <a:endParaRPr lang="en-US">
              <a:latin typeface="Gill Sans MT" pitchFamily="34" charset="0"/>
            </a:endParaRPr>
          </a:p>
        </p:txBody>
      </p:sp>
      <p:pic>
        <p:nvPicPr>
          <p:cNvPr id="26626" name="Picture 6"/>
          <p:cNvPicPr>
            <a:picLocks noChangeAspect="1" noChangeArrowheads="1"/>
          </p:cNvPicPr>
          <p:nvPr/>
        </p:nvPicPr>
        <p:blipFill>
          <a:blip r:embed="rId2"/>
          <a:srcRect/>
          <a:stretch>
            <a:fillRect/>
          </a:stretch>
        </p:blipFill>
        <p:spPr bwMode="auto">
          <a:xfrm>
            <a:off x="2543175" y="2038350"/>
            <a:ext cx="4684713" cy="4187825"/>
          </a:xfrm>
          <a:prstGeom prst="rect">
            <a:avLst/>
          </a:prstGeom>
          <a:noFill/>
          <a:ln w="9525">
            <a:noFill/>
            <a:round/>
            <a:headEnd/>
            <a:tailEnd/>
          </a:ln>
        </p:spPr>
      </p:pic>
      <p:sp>
        <p:nvSpPr>
          <p:cNvPr id="6" name="Rectangle 7"/>
          <p:cNvSpPr>
            <a:spLocks noChangeArrowheads="1"/>
          </p:cNvSpPr>
          <p:nvPr/>
        </p:nvSpPr>
        <p:spPr bwMode="auto">
          <a:xfrm>
            <a:off x="785813" y="3729038"/>
            <a:ext cx="1603375" cy="747712"/>
          </a:xfrm>
          <a:prstGeom prst="rect">
            <a:avLst/>
          </a:prstGeom>
          <a:blipFill dpi="0" rotWithShape="0">
            <a:blip r:embed="rId3"/>
            <a:srcRect/>
            <a:stretch>
              <a:fillRect/>
            </a:stretch>
          </a:blipFill>
          <a:ln w="9525">
            <a:noFill/>
            <a:round/>
            <a:headEnd/>
            <a:tailEnd/>
          </a:ln>
        </p:spPr>
        <p:txBody>
          <a:bodyPr lIns="90000" tIns="45000" rIns="90000" bIns="45000" anchor="ctr" anchorCtr="1"/>
          <a:lstStyle/>
          <a:p>
            <a:pPr algn="ctr" hangingPunct="0">
              <a:lnSpc>
                <a:spcPct val="93000"/>
              </a:lnSpc>
              <a:buClr>
                <a:srgbClr val="000000"/>
              </a:buClr>
              <a:buSzPct val="45000"/>
              <a:buFont typeface="Wingdings" pitchFamily="2" charset="2"/>
              <a:buNone/>
              <a:tabLst>
                <a:tab pos="723900" algn="l"/>
                <a:tab pos="1447800" algn="l"/>
              </a:tabLst>
            </a:pPr>
            <a:r>
              <a:rPr lang="en-GB" b="1">
                <a:solidFill>
                  <a:srgbClr val="FFFFFF"/>
                </a:solidFill>
                <a:latin typeface="Gill Sans MT" pitchFamily="34" charset="0"/>
              </a:rPr>
              <a:t>Abstraction </a:t>
            </a:r>
          </a:p>
          <a:p>
            <a:pPr algn="ctr" hangingPunct="0">
              <a:lnSpc>
                <a:spcPct val="93000"/>
              </a:lnSpc>
              <a:buClr>
                <a:srgbClr val="000000"/>
              </a:buClr>
              <a:buSzPct val="45000"/>
              <a:buFont typeface="Wingdings" pitchFamily="2" charset="2"/>
              <a:buNone/>
              <a:tabLst>
                <a:tab pos="723900" algn="l"/>
                <a:tab pos="1447800" algn="l"/>
              </a:tabLst>
            </a:pPr>
            <a:r>
              <a:rPr lang="en-GB" b="1">
                <a:solidFill>
                  <a:srgbClr val="FFFFFF"/>
                </a:solidFill>
                <a:latin typeface="Gill Sans MT" pitchFamily="34" charset="0"/>
              </a:rPr>
              <a:t>Hierarchy</a:t>
            </a:r>
          </a:p>
        </p:txBody>
      </p:sp>
      <p:sp>
        <p:nvSpPr>
          <p:cNvPr id="7" name="Rectangle 8"/>
          <p:cNvSpPr>
            <a:spLocks noChangeArrowheads="1"/>
          </p:cNvSpPr>
          <p:nvPr/>
        </p:nvSpPr>
        <p:spPr bwMode="auto">
          <a:xfrm>
            <a:off x="785813" y="5254625"/>
            <a:ext cx="1543050" cy="747713"/>
          </a:xfrm>
          <a:prstGeom prst="rect">
            <a:avLst/>
          </a:prstGeom>
          <a:blipFill dpi="0" rotWithShape="0">
            <a:blip r:embed="rId4"/>
            <a:srcRect/>
            <a:stretch>
              <a:fillRect/>
            </a:stretch>
          </a:blipFill>
          <a:ln w="9525">
            <a:noFill/>
            <a:round/>
            <a:headEnd/>
            <a:tailEnd/>
          </a:ln>
        </p:spPr>
        <p:txBody>
          <a:bodyPr lIns="90000" tIns="45000" rIns="90000" bIns="45000" anchor="ctr" anchorCtr="1"/>
          <a:lstStyle/>
          <a:p>
            <a:pPr algn="ctr" hangingPunct="0">
              <a:lnSpc>
                <a:spcPct val="93000"/>
              </a:lnSpc>
              <a:buClr>
                <a:srgbClr val="000000"/>
              </a:buClr>
              <a:buSzPct val="45000"/>
              <a:buFont typeface="Wingdings" pitchFamily="2" charset="2"/>
              <a:buNone/>
              <a:tabLst>
                <a:tab pos="723900" algn="l"/>
                <a:tab pos="1447800" algn="l"/>
              </a:tabLst>
            </a:pPr>
            <a:r>
              <a:rPr lang="en-GB" b="1">
                <a:solidFill>
                  <a:srgbClr val="FFFFFF"/>
                </a:solidFill>
                <a:latin typeface="Gill Sans MT" pitchFamily="34" charset="0"/>
              </a:rPr>
              <a:t>Abstraction </a:t>
            </a:r>
          </a:p>
          <a:p>
            <a:pPr algn="ctr" hangingPunct="0">
              <a:lnSpc>
                <a:spcPct val="93000"/>
              </a:lnSpc>
              <a:buClr>
                <a:srgbClr val="000000"/>
              </a:buClr>
              <a:buSzPct val="45000"/>
              <a:buFont typeface="Wingdings" pitchFamily="2" charset="2"/>
              <a:buNone/>
              <a:tabLst>
                <a:tab pos="723900" algn="l"/>
                <a:tab pos="1447800" algn="l"/>
              </a:tabLst>
            </a:pPr>
            <a:r>
              <a:rPr lang="en-GB" b="1">
                <a:solidFill>
                  <a:srgbClr val="FFFFFF"/>
                </a:solidFill>
                <a:latin typeface="Gill Sans MT" pitchFamily="34" charset="0"/>
              </a:rPr>
              <a:t>Layer</a:t>
            </a:r>
          </a:p>
        </p:txBody>
      </p:sp>
      <p:sp>
        <p:nvSpPr>
          <p:cNvPr id="8" name="Rectangle 9"/>
          <p:cNvSpPr>
            <a:spLocks noChangeArrowheads="1"/>
          </p:cNvSpPr>
          <p:nvPr/>
        </p:nvSpPr>
        <p:spPr bwMode="auto">
          <a:xfrm>
            <a:off x="6948488" y="2520950"/>
            <a:ext cx="1981200" cy="836613"/>
          </a:xfrm>
          <a:prstGeom prst="rect">
            <a:avLst/>
          </a:prstGeom>
          <a:blipFill dpi="0" rotWithShape="0">
            <a:blip r:embed="rId5"/>
            <a:srcRect/>
            <a:stretch>
              <a:fillRect/>
            </a:stretch>
          </a:blipFill>
          <a:ln w="9525">
            <a:noFill/>
            <a:round/>
            <a:headEnd/>
            <a:tailEnd/>
          </a:ln>
        </p:spPr>
        <p:txBody>
          <a:bodyPr lIns="90000" tIns="45000" rIns="90000" bIns="45000" anchor="ctr" anchorCtr="1"/>
          <a:lstStyle/>
          <a:p>
            <a:pPr algn="ctr" hangingPunct="0">
              <a:lnSpc>
                <a:spcPct val="93000"/>
              </a:lnSpc>
              <a:buClr>
                <a:srgbClr val="000000"/>
              </a:buClr>
              <a:buSzPct val="45000"/>
              <a:buFont typeface="Wingdings" pitchFamily="2" charset="2"/>
              <a:buNone/>
              <a:tabLst>
                <a:tab pos="723900" algn="l"/>
                <a:tab pos="1447800" algn="l"/>
              </a:tabLst>
            </a:pPr>
            <a:r>
              <a:rPr lang="en-GB" b="1">
                <a:solidFill>
                  <a:srgbClr val="FFFFFF"/>
                </a:solidFill>
                <a:latin typeface="Gill Sans MT" pitchFamily="34" charset="0"/>
              </a:rPr>
              <a:t>Modularity</a:t>
            </a:r>
          </a:p>
          <a:p>
            <a:pPr algn="ctr" hangingPunct="0">
              <a:lnSpc>
                <a:spcPct val="93000"/>
              </a:lnSpc>
              <a:buClr>
                <a:srgbClr val="000000"/>
              </a:buClr>
              <a:buSzPct val="45000"/>
              <a:buFont typeface="Wingdings" pitchFamily="2" charset="2"/>
              <a:buNone/>
              <a:tabLst>
                <a:tab pos="723900" algn="l"/>
                <a:tab pos="1447800" algn="l"/>
              </a:tabLst>
            </a:pPr>
            <a:r>
              <a:rPr lang="en-GB" b="1">
                <a:solidFill>
                  <a:srgbClr val="FFFFFF"/>
                </a:solidFill>
                <a:latin typeface="Gill Sans MT" pitchFamily="34" charset="0"/>
              </a:rPr>
              <a:t>Inputs / Outputs</a:t>
            </a:r>
          </a:p>
        </p:txBody>
      </p:sp>
      <p:sp>
        <p:nvSpPr>
          <p:cNvPr id="9" name="Rectangle 10"/>
          <p:cNvSpPr>
            <a:spLocks noChangeArrowheads="1"/>
          </p:cNvSpPr>
          <p:nvPr/>
        </p:nvSpPr>
        <p:spPr bwMode="auto">
          <a:xfrm>
            <a:off x="7199313" y="4052888"/>
            <a:ext cx="1658937" cy="590550"/>
          </a:xfrm>
          <a:prstGeom prst="rect">
            <a:avLst/>
          </a:prstGeom>
          <a:blipFill dpi="0" rotWithShape="0">
            <a:blip r:embed="rId6"/>
            <a:srcRect/>
            <a:stretch>
              <a:fillRect/>
            </a:stretch>
          </a:blipFill>
          <a:ln w="9525">
            <a:noFill/>
            <a:round/>
            <a:headEnd/>
            <a:tailEnd/>
          </a:ln>
        </p:spPr>
        <p:txBody>
          <a:bodyPr lIns="90000" tIns="45000" rIns="90000" bIns="45000" anchor="ctr" anchorCtr="1"/>
          <a:lstStyle/>
          <a:p>
            <a:pPr algn="ctr" hangingPunct="0">
              <a:lnSpc>
                <a:spcPct val="93000"/>
              </a:lnSpc>
              <a:buClr>
                <a:srgbClr val="000000"/>
              </a:buClr>
              <a:buSzPct val="45000"/>
              <a:buFont typeface="Wingdings" pitchFamily="2" charset="2"/>
              <a:buNone/>
              <a:tabLst>
                <a:tab pos="723900" algn="l"/>
                <a:tab pos="1447800" algn="l"/>
              </a:tabLst>
            </a:pPr>
            <a:r>
              <a:rPr lang="en-GB" b="1">
                <a:solidFill>
                  <a:srgbClr val="FFFFFF"/>
                </a:solidFill>
                <a:latin typeface="Gill Sans MT" pitchFamily="34" charset="0"/>
              </a:rPr>
              <a:t>Decoupling</a:t>
            </a:r>
          </a:p>
        </p:txBody>
      </p:sp>
      <p:sp>
        <p:nvSpPr>
          <p:cNvPr id="10" name="Rectangle 11"/>
          <p:cNvSpPr>
            <a:spLocks noChangeArrowheads="1"/>
          </p:cNvSpPr>
          <p:nvPr/>
        </p:nvSpPr>
        <p:spPr bwMode="auto">
          <a:xfrm>
            <a:off x="785813" y="2289175"/>
            <a:ext cx="1728787" cy="747713"/>
          </a:xfrm>
          <a:prstGeom prst="rect">
            <a:avLst/>
          </a:prstGeom>
          <a:blipFill dpi="0" rotWithShape="0">
            <a:blip r:embed="rId7"/>
            <a:srcRect/>
            <a:stretch>
              <a:fillRect/>
            </a:stretch>
          </a:blipFill>
          <a:ln w="9525">
            <a:noFill/>
            <a:round/>
            <a:headEnd/>
            <a:tailEnd/>
          </a:ln>
        </p:spPr>
        <p:txBody>
          <a:bodyPr lIns="90000" tIns="45000" rIns="90000" bIns="45000" anchor="ctr" anchorCtr="1"/>
          <a:lstStyle/>
          <a:p>
            <a:pPr algn="ctr" hangingPunct="0">
              <a:lnSpc>
                <a:spcPct val="93000"/>
              </a:lnSpc>
              <a:buClr>
                <a:srgbClr val="000000"/>
              </a:buClr>
              <a:buSzPct val="45000"/>
              <a:buFont typeface="Wingdings" pitchFamily="2" charset="2"/>
              <a:buNone/>
              <a:tabLst>
                <a:tab pos="723900" algn="l"/>
                <a:tab pos="1447800" algn="l"/>
                <a:tab pos="2171700" algn="l"/>
              </a:tabLst>
            </a:pPr>
            <a:r>
              <a:rPr lang="en-GB" b="1">
                <a:solidFill>
                  <a:srgbClr val="FFFFFF"/>
                </a:solidFill>
                <a:latin typeface="Gill Sans MT" pitchFamily="34" charset="0"/>
              </a:rPr>
              <a:t>Break down</a:t>
            </a:r>
          </a:p>
          <a:p>
            <a:pPr algn="ctr" hangingPunct="0">
              <a:lnSpc>
                <a:spcPct val="93000"/>
              </a:lnSpc>
              <a:buClr>
                <a:srgbClr val="000000"/>
              </a:buClr>
              <a:buSzPct val="45000"/>
              <a:buFont typeface="Wingdings" pitchFamily="2" charset="2"/>
              <a:buNone/>
              <a:tabLst>
                <a:tab pos="723900" algn="l"/>
                <a:tab pos="1447800" algn="l"/>
                <a:tab pos="2171700" algn="l"/>
              </a:tabLst>
            </a:pPr>
            <a:r>
              <a:rPr lang="en-GB" b="1">
                <a:solidFill>
                  <a:srgbClr val="FFFFFF"/>
                </a:solidFill>
                <a:latin typeface="Gill Sans MT" pitchFamily="34" charset="0"/>
              </a:rPr>
              <a:t> complexity</a:t>
            </a:r>
          </a:p>
        </p:txBody>
      </p:sp>
      <p:sp>
        <p:nvSpPr>
          <p:cNvPr id="26632" name="Text Box 12"/>
          <p:cNvSpPr txBox="1">
            <a:spLocks noChangeArrowheads="1"/>
          </p:cNvSpPr>
          <p:nvPr/>
        </p:nvSpPr>
        <p:spPr bwMode="auto">
          <a:xfrm>
            <a:off x="3746500" y="6107113"/>
            <a:ext cx="2016125" cy="250825"/>
          </a:xfrm>
          <a:prstGeom prst="rect">
            <a:avLst/>
          </a:prstGeom>
          <a:noFill/>
          <a:ln w="9525">
            <a:noFill/>
            <a:round/>
            <a:headEnd/>
            <a:tailEnd/>
          </a:ln>
        </p:spPr>
        <p:txBody>
          <a:bodyPr wrap="none" lIns="90000" tIns="45000" rIns="90000" bIns="45000"/>
          <a:lstStyle/>
          <a:p>
            <a:pPr hangingPunct="0">
              <a:lnSpc>
                <a:spcPct val="93000"/>
              </a:lnSpc>
              <a:buClr>
                <a:srgbClr val="000000"/>
              </a:buClr>
              <a:buSzPct val="45000"/>
              <a:buFont typeface="Wingdings" pitchFamily="2" charset="2"/>
              <a:buNone/>
              <a:tabLst>
                <a:tab pos="723900" algn="l"/>
                <a:tab pos="1447800" algn="l"/>
              </a:tabLst>
            </a:pPr>
            <a:r>
              <a:rPr lang="en-GB" sz="1200">
                <a:solidFill>
                  <a:srgbClr val="000000"/>
                </a:solidFill>
                <a:latin typeface="Gill Sans MT" pitchFamily="34" charset="0"/>
              </a:rPr>
              <a:t>Andrianantoandro et al, 2006</a:t>
            </a:r>
          </a:p>
        </p:txBody>
      </p:sp>
      <p:sp>
        <p:nvSpPr>
          <p:cNvPr id="12" name="Title 1"/>
          <p:cNvSpPr txBox="1">
            <a:spLocks/>
          </p:cNvSpPr>
          <p:nvPr/>
        </p:nvSpPr>
        <p:spPr>
          <a:xfrm>
            <a:off x="1143000" y="214313"/>
            <a:ext cx="7429500" cy="1143000"/>
          </a:xfrm>
          <a:prstGeom prst="rect">
            <a:avLst/>
          </a:prstGeom>
        </p:spPr>
        <p:txBody>
          <a:bodyPr anchor="ctr">
            <a:normAutofit fontScale="97500"/>
          </a:bodyPr>
          <a:lstStyle/>
          <a:p>
            <a:pPr algn="ctr" fontAlgn="auto">
              <a:spcAft>
                <a:spcPts val="0"/>
              </a:spcAft>
              <a:defRPr/>
            </a:pPr>
            <a:r>
              <a:rPr lang="en-GB" sz="4300" dirty="0">
                <a:solidFill>
                  <a:schemeClr val="tx2">
                    <a:satMod val="130000"/>
                  </a:schemeClr>
                </a:solidFill>
                <a:effectLst>
                  <a:outerShdw blurRad="50000" dist="30000" dir="5400000" algn="tl" rotWithShape="0">
                    <a:srgbClr val="000000">
                      <a:alpha val="30000"/>
                    </a:srgbClr>
                  </a:outerShdw>
                </a:effectLst>
                <a:latin typeface="+mj-lt"/>
                <a:ea typeface="+mj-ea"/>
                <a:cs typeface="+mj-cs"/>
              </a:rPr>
              <a:t>4. Engineers Approach to SB</a:t>
            </a:r>
            <a:endParaRPr lang="en-GB" sz="4300" dirty="0">
              <a:solidFill>
                <a:schemeClr val="tx2">
                  <a:satMod val="130000"/>
                </a:schemeClr>
              </a:solidFill>
              <a:effectLst>
                <a:outerShdw blurRad="50000" dist="30000" dir="5400000" algn="tl" rotWithShape="0">
                  <a:srgbClr val="000000">
                    <a:alpha val="30000"/>
                  </a:srgbClr>
                </a:outerShdw>
              </a:effectLst>
              <a:latin typeface="+mj-lt"/>
              <a:ea typeface="+mj-ea"/>
              <a:cs typeface="+mj-cs"/>
            </a:endParaRPr>
          </a:p>
        </p:txBody>
      </p:sp>
      <p:pic>
        <p:nvPicPr>
          <p:cNvPr id="26634" name="Picture 2"/>
          <p:cNvPicPr>
            <a:picLocks noChangeAspect="1" noChangeArrowheads="1"/>
          </p:cNvPicPr>
          <p:nvPr/>
        </p:nvPicPr>
        <p:blipFill>
          <a:blip r:embed="rId8"/>
          <a:srcRect/>
          <a:stretch>
            <a:fillRect/>
          </a:stretch>
        </p:blipFill>
        <p:spPr bwMode="auto">
          <a:xfrm>
            <a:off x="285750" y="214313"/>
            <a:ext cx="1601788" cy="566737"/>
          </a:xfrm>
          <a:prstGeom prst="rect">
            <a:avLst/>
          </a:prstGeom>
          <a:noFill/>
          <a:ln w="9525">
            <a:noFill/>
            <a:miter lim="800000"/>
            <a:headEnd/>
            <a:tailEnd/>
          </a:ln>
        </p:spPr>
      </p:pic>
      <p:pic>
        <p:nvPicPr>
          <p:cNvPr id="26635" name="Picture 2" descr="http://upload.wikimedia.org/wikipedia/en/thumb/b/bd/IGEM_basic_900W_300dpi.jpg/783px-IGEM_basic_900W_300dpi.jpg"/>
          <p:cNvPicPr>
            <a:picLocks noChangeAspect="1" noChangeArrowheads="1"/>
          </p:cNvPicPr>
          <p:nvPr/>
        </p:nvPicPr>
        <p:blipFill>
          <a:blip r:embed="rId9"/>
          <a:srcRect/>
          <a:stretch>
            <a:fillRect/>
          </a:stretch>
        </p:blipFill>
        <p:spPr bwMode="auto">
          <a:xfrm>
            <a:off x="7858125" y="71438"/>
            <a:ext cx="1214438" cy="857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p:cNvPicPr>
            <a:picLocks noChangeAspect="1" noChangeArrowheads="1"/>
          </p:cNvPicPr>
          <p:nvPr/>
        </p:nvPicPr>
        <p:blipFill>
          <a:blip r:embed="rId2"/>
          <a:srcRect/>
          <a:stretch>
            <a:fillRect/>
          </a:stretch>
        </p:blipFill>
        <p:spPr bwMode="auto">
          <a:xfrm>
            <a:off x="285750" y="214313"/>
            <a:ext cx="1601788" cy="566737"/>
          </a:xfrm>
          <a:prstGeom prst="rect">
            <a:avLst/>
          </a:prstGeom>
          <a:noFill/>
          <a:ln w="9525">
            <a:noFill/>
            <a:miter lim="800000"/>
            <a:headEnd/>
            <a:tailEnd/>
          </a:ln>
        </p:spPr>
      </p:pic>
      <p:pic>
        <p:nvPicPr>
          <p:cNvPr id="27650" name="Picture 2" descr="http://upload.wikimedia.org/wikipedia/en/thumb/b/bd/IGEM_basic_900W_300dpi.jpg/783px-IGEM_basic_900W_300dpi.jpg"/>
          <p:cNvPicPr>
            <a:picLocks noChangeAspect="1" noChangeArrowheads="1"/>
          </p:cNvPicPr>
          <p:nvPr/>
        </p:nvPicPr>
        <p:blipFill>
          <a:blip r:embed="rId3"/>
          <a:srcRect/>
          <a:stretch>
            <a:fillRect/>
          </a:stretch>
        </p:blipFill>
        <p:spPr bwMode="auto">
          <a:xfrm>
            <a:off x="7858125" y="71438"/>
            <a:ext cx="1214438" cy="857250"/>
          </a:xfrm>
          <a:prstGeom prst="rect">
            <a:avLst/>
          </a:prstGeom>
          <a:noFill/>
          <a:ln w="9525">
            <a:noFill/>
            <a:miter lim="800000"/>
            <a:headEnd/>
            <a:tailEnd/>
          </a:ln>
        </p:spPr>
      </p:pic>
      <p:sp>
        <p:nvSpPr>
          <p:cNvPr id="6" name="Title 1"/>
          <p:cNvSpPr txBox="1">
            <a:spLocks/>
          </p:cNvSpPr>
          <p:nvPr/>
        </p:nvSpPr>
        <p:spPr>
          <a:xfrm>
            <a:off x="1143000" y="214313"/>
            <a:ext cx="7429500" cy="1143000"/>
          </a:xfrm>
          <a:prstGeom prst="rect">
            <a:avLst/>
          </a:prstGeom>
        </p:spPr>
        <p:txBody>
          <a:bodyPr anchor="ctr">
            <a:normAutofit fontScale="97500"/>
          </a:bodyPr>
          <a:lstStyle/>
          <a:p>
            <a:pPr algn="ctr" fontAlgn="auto">
              <a:spcAft>
                <a:spcPts val="0"/>
              </a:spcAft>
              <a:defRPr/>
            </a:pPr>
            <a:r>
              <a:rPr lang="en-GB" sz="4300" dirty="0">
                <a:solidFill>
                  <a:schemeClr val="tx2">
                    <a:satMod val="130000"/>
                  </a:schemeClr>
                </a:solidFill>
                <a:effectLst>
                  <a:outerShdw blurRad="50000" dist="30000" dir="5400000" algn="tl" rotWithShape="0">
                    <a:srgbClr val="000000">
                      <a:alpha val="30000"/>
                    </a:srgbClr>
                  </a:outerShdw>
                </a:effectLst>
                <a:latin typeface="+mj-lt"/>
                <a:ea typeface="+mj-ea"/>
                <a:cs typeface="+mj-cs"/>
              </a:rPr>
              <a:t>4. Engineers Approach to SB</a:t>
            </a:r>
            <a:endParaRPr lang="en-GB" sz="4300" dirty="0">
              <a:solidFill>
                <a:schemeClr val="tx2">
                  <a:satMod val="130000"/>
                </a:schemeClr>
              </a:solidFill>
              <a:effectLst>
                <a:outerShdw blurRad="50000" dist="30000" dir="5400000" algn="tl" rotWithShape="0">
                  <a:srgbClr val="000000">
                    <a:alpha val="30000"/>
                  </a:srgbClr>
                </a:outerShdw>
              </a:effectLst>
              <a:latin typeface="+mj-lt"/>
              <a:ea typeface="+mj-ea"/>
              <a:cs typeface="+mj-cs"/>
            </a:endParaRPr>
          </a:p>
        </p:txBody>
      </p:sp>
      <p:pic>
        <p:nvPicPr>
          <p:cNvPr id="27652" name="Picture 10"/>
          <p:cNvPicPr>
            <a:picLocks noChangeAspect="1" noChangeArrowheads="1"/>
          </p:cNvPicPr>
          <p:nvPr/>
        </p:nvPicPr>
        <p:blipFill>
          <a:blip r:embed="rId4"/>
          <a:srcRect t="9271" r="22896" b="8928"/>
          <a:stretch>
            <a:fillRect/>
          </a:stretch>
        </p:blipFill>
        <p:spPr bwMode="auto">
          <a:xfrm>
            <a:off x="4143375" y="3643313"/>
            <a:ext cx="4643438" cy="3000375"/>
          </a:xfrm>
          <a:prstGeom prst="rect">
            <a:avLst/>
          </a:prstGeom>
          <a:noFill/>
          <a:ln w="9525">
            <a:noFill/>
            <a:miter lim="800000"/>
            <a:headEnd/>
            <a:tailEnd/>
          </a:ln>
        </p:spPr>
      </p:pic>
      <p:sp>
        <p:nvSpPr>
          <p:cNvPr id="27653" name="Rectangle 7"/>
          <p:cNvSpPr>
            <a:spLocks noChangeArrowheads="1"/>
          </p:cNvSpPr>
          <p:nvPr/>
        </p:nvSpPr>
        <p:spPr bwMode="auto">
          <a:xfrm>
            <a:off x="1285875" y="1428750"/>
            <a:ext cx="7500938" cy="1938338"/>
          </a:xfrm>
          <a:prstGeom prst="rect">
            <a:avLst/>
          </a:prstGeom>
          <a:noFill/>
          <a:ln w="9525">
            <a:noFill/>
            <a:miter lim="800000"/>
            <a:headEnd/>
            <a:tailEnd/>
          </a:ln>
        </p:spPr>
        <p:txBody>
          <a:bodyPr>
            <a:spAutoFit/>
          </a:bodyPr>
          <a:lstStyle/>
          <a:p>
            <a:pPr>
              <a:buFont typeface="Arial" charset="0"/>
              <a:buChar char="•"/>
            </a:pPr>
            <a:r>
              <a:rPr lang="en-GB" sz="2400">
                <a:latin typeface="Gill Sans MT" pitchFamily="34" charset="0"/>
              </a:rPr>
              <a:t>  Standard Parts – encode biological functions (eg. 	modified DNA)</a:t>
            </a:r>
          </a:p>
          <a:p>
            <a:pPr>
              <a:buFont typeface="Arial" charset="0"/>
              <a:buChar char="•"/>
            </a:pPr>
            <a:r>
              <a:rPr lang="en-GB" sz="2400">
                <a:latin typeface="Gill Sans MT" pitchFamily="34" charset="0"/>
              </a:rPr>
              <a:t>  Standard Devices – made from a collection of parts &amp; 	encode human defined functions (eg.  logic gates)</a:t>
            </a:r>
          </a:p>
          <a:p>
            <a:pPr>
              <a:buFont typeface="Arial" charset="0"/>
              <a:buChar char="•"/>
            </a:pPr>
            <a:r>
              <a:rPr lang="en-GB" sz="2400">
                <a:latin typeface="Gill Sans MT" pitchFamily="34" charset="0"/>
              </a:rPr>
              <a:t>  Standard Systems – perform tasks (eg. counting)</a:t>
            </a:r>
          </a:p>
        </p:txBody>
      </p:sp>
      <p:sp>
        <p:nvSpPr>
          <p:cNvPr id="27654" name="Rectangle 8"/>
          <p:cNvSpPr>
            <a:spLocks noChangeArrowheads="1"/>
          </p:cNvSpPr>
          <p:nvPr/>
        </p:nvSpPr>
        <p:spPr bwMode="auto">
          <a:xfrm>
            <a:off x="1357313" y="4071938"/>
            <a:ext cx="2214562" cy="708025"/>
          </a:xfrm>
          <a:prstGeom prst="rect">
            <a:avLst/>
          </a:prstGeom>
          <a:noFill/>
          <a:ln w="9525">
            <a:noFill/>
            <a:miter lim="800000"/>
            <a:headEnd/>
            <a:tailEnd/>
          </a:ln>
        </p:spPr>
        <p:txBody>
          <a:bodyPr>
            <a:spAutoFit/>
          </a:bodyPr>
          <a:lstStyle/>
          <a:p>
            <a:pPr>
              <a:spcBef>
                <a:spcPct val="50000"/>
              </a:spcBef>
            </a:pPr>
            <a:r>
              <a:rPr lang="en-GB" sz="2000">
                <a:solidFill>
                  <a:srgbClr val="28AE71"/>
                </a:solidFill>
                <a:latin typeface="Comic Sans MS" pitchFamily="66" charset="0"/>
                <a:ea typeface="SimSun" pitchFamily="2" charset="-122"/>
              </a:rPr>
              <a:t>But, to achieve this you need:</a:t>
            </a:r>
          </a:p>
        </p:txBody>
      </p:sp>
      <p:sp>
        <p:nvSpPr>
          <p:cNvPr id="27655" name="Rectangle 9"/>
          <p:cNvSpPr>
            <a:spLocks noChangeArrowheads="1"/>
          </p:cNvSpPr>
          <p:nvPr/>
        </p:nvSpPr>
        <p:spPr bwMode="auto">
          <a:xfrm>
            <a:off x="1285875" y="5214938"/>
            <a:ext cx="2571750" cy="1347787"/>
          </a:xfrm>
          <a:prstGeom prst="rect">
            <a:avLst/>
          </a:prstGeom>
          <a:noFill/>
          <a:ln w="9525">
            <a:noFill/>
            <a:miter lim="800000"/>
            <a:headEnd/>
            <a:tailEnd/>
          </a:ln>
        </p:spPr>
        <p:txBody>
          <a:bodyPr>
            <a:spAutoFit/>
          </a:bodyPr>
          <a:lstStyle/>
          <a:p>
            <a:pPr marL="342900" indent="-342900">
              <a:spcBef>
                <a:spcPct val="20000"/>
              </a:spcBef>
              <a:buFontTx/>
              <a:buChar char="•"/>
            </a:pPr>
            <a:r>
              <a:rPr lang="en-GB" sz="2400">
                <a:latin typeface="Gill Sans MT" pitchFamily="34" charset="0"/>
              </a:rPr>
              <a:t>Reliability</a:t>
            </a:r>
          </a:p>
          <a:p>
            <a:pPr marL="342900" indent="-342900">
              <a:spcBef>
                <a:spcPct val="20000"/>
              </a:spcBef>
              <a:buFontTx/>
              <a:buChar char="•"/>
            </a:pPr>
            <a:r>
              <a:rPr lang="en-GB" sz="2400">
                <a:latin typeface="Gill Sans MT" pitchFamily="34" charset="0"/>
              </a:rPr>
              <a:t>Robustness</a:t>
            </a:r>
          </a:p>
          <a:p>
            <a:pPr marL="342900" indent="-342900">
              <a:spcBef>
                <a:spcPct val="20000"/>
              </a:spcBef>
              <a:buFontTx/>
              <a:buChar char="•"/>
            </a:pPr>
            <a:r>
              <a:rPr lang="en-GB" sz="2400">
                <a:latin typeface="Gill Sans MT" pitchFamily="34" charset="0"/>
              </a:rPr>
              <a:t>Quality Control</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p:cNvPicPr>
            <a:picLocks noChangeAspect="1" noChangeArrowheads="1"/>
          </p:cNvPicPr>
          <p:nvPr/>
        </p:nvPicPr>
        <p:blipFill>
          <a:blip r:embed="rId2"/>
          <a:srcRect/>
          <a:stretch>
            <a:fillRect/>
          </a:stretch>
        </p:blipFill>
        <p:spPr bwMode="auto">
          <a:xfrm>
            <a:off x="285750" y="214313"/>
            <a:ext cx="1601788" cy="566737"/>
          </a:xfrm>
          <a:prstGeom prst="rect">
            <a:avLst/>
          </a:prstGeom>
          <a:noFill/>
          <a:ln w="9525">
            <a:noFill/>
            <a:miter lim="800000"/>
            <a:headEnd/>
            <a:tailEnd/>
          </a:ln>
        </p:spPr>
      </p:pic>
      <p:pic>
        <p:nvPicPr>
          <p:cNvPr id="28674" name="Picture 2" descr="http://upload.wikimedia.org/wikipedia/en/thumb/b/bd/IGEM_basic_900W_300dpi.jpg/783px-IGEM_basic_900W_300dpi.jpg"/>
          <p:cNvPicPr>
            <a:picLocks noChangeAspect="1" noChangeArrowheads="1"/>
          </p:cNvPicPr>
          <p:nvPr/>
        </p:nvPicPr>
        <p:blipFill>
          <a:blip r:embed="rId3"/>
          <a:srcRect/>
          <a:stretch>
            <a:fillRect/>
          </a:stretch>
        </p:blipFill>
        <p:spPr bwMode="auto">
          <a:xfrm>
            <a:off x="7858125" y="71438"/>
            <a:ext cx="1214438" cy="857250"/>
          </a:xfrm>
          <a:prstGeom prst="rect">
            <a:avLst/>
          </a:prstGeom>
          <a:noFill/>
          <a:ln w="9525">
            <a:noFill/>
            <a:miter lim="800000"/>
            <a:headEnd/>
            <a:tailEnd/>
          </a:ln>
        </p:spPr>
      </p:pic>
      <p:sp>
        <p:nvSpPr>
          <p:cNvPr id="6" name="Title 1"/>
          <p:cNvSpPr txBox="1">
            <a:spLocks/>
          </p:cNvSpPr>
          <p:nvPr/>
        </p:nvSpPr>
        <p:spPr>
          <a:xfrm>
            <a:off x="1143000" y="214313"/>
            <a:ext cx="7429500" cy="1143000"/>
          </a:xfrm>
          <a:prstGeom prst="rect">
            <a:avLst/>
          </a:prstGeom>
        </p:spPr>
        <p:txBody>
          <a:bodyPr anchor="ctr">
            <a:normAutofit fontScale="97500"/>
          </a:bodyPr>
          <a:lstStyle/>
          <a:p>
            <a:pPr algn="ctr" fontAlgn="auto">
              <a:spcAft>
                <a:spcPts val="0"/>
              </a:spcAft>
              <a:defRPr/>
            </a:pPr>
            <a:r>
              <a:rPr lang="en-GB" sz="4300" dirty="0">
                <a:solidFill>
                  <a:schemeClr val="tx2">
                    <a:satMod val="130000"/>
                  </a:schemeClr>
                </a:solidFill>
                <a:effectLst>
                  <a:outerShdw blurRad="50000" dist="30000" dir="5400000" algn="tl" rotWithShape="0">
                    <a:srgbClr val="000000">
                      <a:alpha val="30000"/>
                    </a:srgbClr>
                  </a:outerShdw>
                </a:effectLst>
                <a:latin typeface="+mj-lt"/>
                <a:ea typeface="+mj-ea"/>
                <a:cs typeface="+mj-cs"/>
              </a:rPr>
              <a:t>Standardisation</a:t>
            </a:r>
            <a:endParaRPr lang="en-GB" sz="4300" dirty="0">
              <a:solidFill>
                <a:schemeClr val="tx2">
                  <a:satMod val="130000"/>
                </a:schemeClr>
              </a:solidFill>
              <a:effectLst>
                <a:outerShdw blurRad="50000" dist="30000" dir="5400000" algn="tl" rotWithShape="0">
                  <a:srgbClr val="000000">
                    <a:alpha val="30000"/>
                  </a:srgbClr>
                </a:outerShdw>
              </a:effectLst>
              <a:latin typeface="+mj-lt"/>
              <a:ea typeface="+mj-ea"/>
              <a:cs typeface="+mj-cs"/>
            </a:endParaRPr>
          </a:p>
        </p:txBody>
      </p:sp>
      <p:sp>
        <p:nvSpPr>
          <p:cNvPr id="28676" name="Rectangle 7"/>
          <p:cNvSpPr>
            <a:spLocks noChangeArrowheads="1"/>
          </p:cNvSpPr>
          <p:nvPr/>
        </p:nvSpPr>
        <p:spPr bwMode="auto">
          <a:xfrm>
            <a:off x="1214438" y="1535113"/>
            <a:ext cx="7215187" cy="400050"/>
          </a:xfrm>
          <a:prstGeom prst="rect">
            <a:avLst/>
          </a:prstGeom>
          <a:noFill/>
          <a:ln w="9525">
            <a:noFill/>
            <a:miter lim="800000"/>
            <a:headEnd/>
            <a:tailEnd/>
          </a:ln>
        </p:spPr>
        <p:txBody>
          <a:bodyPr>
            <a:spAutoFit/>
          </a:bodyPr>
          <a:lstStyle/>
          <a:p>
            <a:pPr>
              <a:buFont typeface="Arial" charset="0"/>
              <a:buChar char="•"/>
            </a:pPr>
            <a:endParaRPr lang="en-US" sz="2000">
              <a:latin typeface="Gill Sans MT" pitchFamily="34" charset="0"/>
            </a:endParaRPr>
          </a:p>
        </p:txBody>
      </p:sp>
      <p:sp>
        <p:nvSpPr>
          <p:cNvPr id="28677" name="AutoShape 3"/>
          <p:cNvSpPr>
            <a:spLocks noChangeArrowheads="1"/>
          </p:cNvSpPr>
          <p:nvPr/>
        </p:nvSpPr>
        <p:spPr bwMode="auto">
          <a:xfrm>
            <a:off x="285750" y="1677988"/>
            <a:ext cx="8715375" cy="4679950"/>
          </a:xfrm>
          <a:prstGeom prst="roundRect">
            <a:avLst>
              <a:gd name="adj" fmla="val 3713"/>
            </a:avLst>
          </a:prstGeom>
          <a:noFill/>
          <a:ln w="72000">
            <a:solidFill>
              <a:srgbClr val="008000"/>
            </a:solidFill>
            <a:round/>
            <a:headEnd/>
            <a:tailEnd/>
          </a:ln>
        </p:spPr>
        <p:txBody>
          <a:bodyPr wrap="none" anchor="ctr"/>
          <a:lstStyle/>
          <a:p>
            <a:pPr hangingPunct="0">
              <a:lnSpc>
                <a:spcPct val="93000"/>
              </a:lnSpc>
              <a:buClr>
                <a:srgbClr val="000000"/>
              </a:buClr>
              <a:buSzPct val="45000"/>
              <a:buFont typeface="Wingdings" pitchFamily="2" charset="2"/>
              <a:buNone/>
            </a:pPr>
            <a:endParaRPr lang="en-US">
              <a:latin typeface="Gill Sans MT" pitchFamily="34" charset="0"/>
            </a:endParaRPr>
          </a:p>
        </p:txBody>
      </p:sp>
      <p:sp>
        <p:nvSpPr>
          <p:cNvPr id="28678" name="Rectangle 6"/>
          <p:cNvSpPr>
            <a:spLocks noChangeArrowheads="1"/>
          </p:cNvSpPr>
          <p:nvPr/>
        </p:nvSpPr>
        <p:spPr bwMode="auto">
          <a:xfrm>
            <a:off x="471488" y="5599113"/>
            <a:ext cx="2028825" cy="650875"/>
          </a:xfrm>
          <a:prstGeom prst="rect">
            <a:avLst/>
          </a:prstGeom>
          <a:blipFill dpi="0" rotWithShape="0">
            <a:blip r:embed="rId4"/>
            <a:srcRect/>
            <a:stretch>
              <a:fillRect/>
            </a:stretch>
          </a:blipFill>
          <a:ln w="9525">
            <a:noFill/>
            <a:round/>
            <a:headEnd/>
            <a:tailEnd/>
          </a:ln>
        </p:spPr>
        <p:txBody>
          <a:bodyPr lIns="90000" tIns="45000" rIns="90000" bIns="45000" anchor="ctr" anchorCtr="1"/>
          <a:lstStyle/>
          <a:p>
            <a:pPr algn="ctr" hangingPunct="0">
              <a:lnSpc>
                <a:spcPct val="93000"/>
              </a:lnSpc>
              <a:buClr>
                <a:srgbClr val="000000"/>
              </a:buClr>
              <a:buSzPct val="45000"/>
              <a:buFont typeface="Wingdings" pitchFamily="2" charset="2"/>
              <a:buNone/>
              <a:tabLst>
                <a:tab pos="723900" algn="l"/>
                <a:tab pos="1447800" algn="l"/>
                <a:tab pos="2171700" algn="l"/>
              </a:tabLst>
            </a:pPr>
            <a:r>
              <a:rPr lang="en-GB" b="1">
                <a:solidFill>
                  <a:srgbClr val="FFFFFF"/>
                </a:solidFill>
                <a:latin typeface="Gill Sans MT" pitchFamily="34" charset="0"/>
              </a:rPr>
              <a:t>Uniform and agreed</a:t>
            </a:r>
          </a:p>
        </p:txBody>
      </p:sp>
      <p:pic>
        <p:nvPicPr>
          <p:cNvPr id="28679" name="Picture 7"/>
          <p:cNvPicPr>
            <a:picLocks noChangeAspect="1" noChangeArrowheads="1"/>
          </p:cNvPicPr>
          <p:nvPr/>
        </p:nvPicPr>
        <p:blipFill>
          <a:blip r:embed="rId5"/>
          <a:srcRect/>
          <a:stretch>
            <a:fillRect/>
          </a:stretch>
        </p:blipFill>
        <p:spPr bwMode="auto">
          <a:xfrm>
            <a:off x="1071563" y="2678113"/>
            <a:ext cx="3317875" cy="1331912"/>
          </a:xfrm>
          <a:prstGeom prst="rect">
            <a:avLst/>
          </a:prstGeom>
          <a:noFill/>
          <a:ln w="9525">
            <a:noFill/>
            <a:round/>
            <a:headEnd/>
            <a:tailEnd/>
          </a:ln>
        </p:spPr>
      </p:pic>
      <p:pic>
        <p:nvPicPr>
          <p:cNvPr id="28680" name="Picture 8"/>
          <p:cNvPicPr>
            <a:picLocks noChangeAspect="1" noChangeArrowheads="1"/>
          </p:cNvPicPr>
          <p:nvPr/>
        </p:nvPicPr>
        <p:blipFill>
          <a:blip r:embed="rId6"/>
          <a:srcRect/>
          <a:stretch>
            <a:fillRect/>
          </a:stretch>
        </p:blipFill>
        <p:spPr bwMode="auto">
          <a:xfrm>
            <a:off x="4686300" y="1963738"/>
            <a:ext cx="4140200" cy="3419475"/>
          </a:xfrm>
          <a:prstGeom prst="rect">
            <a:avLst/>
          </a:prstGeom>
          <a:noFill/>
          <a:ln w="9525">
            <a:noFill/>
            <a:round/>
            <a:headEnd/>
            <a:tailEnd/>
          </a:ln>
        </p:spPr>
      </p:pic>
      <p:sp>
        <p:nvSpPr>
          <p:cNvPr id="28681" name="Rectangle 9"/>
          <p:cNvSpPr>
            <a:spLocks noChangeArrowheads="1"/>
          </p:cNvSpPr>
          <p:nvPr/>
        </p:nvSpPr>
        <p:spPr bwMode="auto">
          <a:xfrm>
            <a:off x="2543175" y="5599113"/>
            <a:ext cx="2028825" cy="650875"/>
          </a:xfrm>
          <a:prstGeom prst="rect">
            <a:avLst/>
          </a:prstGeom>
          <a:blipFill dpi="0" rotWithShape="0">
            <a:blip r:embed="rId4"/>
            <a:srcRect/>
            <a:stretch>
              <a:fillRect/>
            </a:stretch>
          </a:blipFill>
          <a:ln w="9525">
            <a:noFill/>
            <a:round/>
            <a:headEnd/>
            <a:tailEnd/>
          </a:ln>
        </p:spPr>
        <p:txBody>
          <a:bodyPr lIns="90000" tIns="45000" rIns="90000" bIns="45000" anchor="ctr" anchorCtr="1"/>
          <a:lstStyle/>
          <a:p>
            <a:pPr algn="ctr" hangingPunct="0">
              <a:lnSpc>
                <a:spcPct val="93000"/>
              </a:lnSpc>
              <a:buClr>
                <a:srgbClr val="000000"/>
              </a:buClr>
              <a:buSzPct val="45000"/>
              <a:buFont typeface="Wingdings" pitchFamily="2" charset="2"/>
              <a:buNone/>
              <a:tabLst>
                <a:tab pos="723900" algn="l"/>
                <a:tab pos="1447800" algn="l"/>
                <a:tab pos="2171700" algn="l"/>
              </a:tabLst>
            </a:pPr>
            <a:r>
              <a:rPr lang="en-GB" b="1">
                <a:solidFill>
                  <a:srgbClr val="FFFFFF"/>
                </a:solidFill>
                <a:latin typeface="Gill Sans MT" pitchFamily="34" charset="0"/>
              </a:rPr>
              <a:t>Inter-operability</a:t>
            </a:r>
          </a:p>
        </p:txBody>
      </p:sp>
      <p:sp>
        <p:nvSpPr>
          <p:cNvPr id="28682" name="Rectangle 10"/>
          <p:cNvSpPr>
            <a:spLocks noChangeArrowheads="1"/>
          </p:cNvSpPr>
          <p:nvPr/>
        </p:nvSpPr>
        <p:spPr bwMode="auto">
          <a:xfrm>
            <a:off x="4614863" y="5613400"/>
            <a:ext cx="2028825" cy="650875"/>
          </a:xfrm>
          <a:prstGeom prst="rect">
            <a:avLst/>
          </a:prstGeom>
          <a:blipFill dpi="0" rotWithShape="0">
            <a:blip r:embed="rId4"/>
            <a:srcRect/>
            <a:stretch>
              <a:fillRect/>
            </a:stretch>
          </a:blipFill>
          <a:ln w="9525">
            <a:noFill/>
            <a:round/>
            <a:headEnd/>
            <a:tailEnd/>
          </a:ln>
        </p:spPr>
        <p:txBody>
          <a:bodyPr lIns="90000" tIns="45000" rIns="90000" bIns="45000" anchor="ctr" anchorCtr="1"/>
          <a:lstStyle/>
          <a:p>
            <a:pPr algn="ctr" hangingPunct="0">
              <a:lnSpc>
                <a:spcPct val="93000"/>
              </a:lnSpc>
              <a:buClr>
                <a:srgbClr val="000000"/>
              </a:buClr>
              <a:buSzPct val="45000"/>
              <a:buFont typeface="Wingdings" pitchFamily="2" charset="2"/>
              <a:buNone/>
              <a:tabLst>
                <a:tab pos="723900" algn="l"/>
                <a:tab pos="1447800" algn="l"/>
                <a:tab pos="2171700" algn="l"/>
              </a:tabLst>
            </a:pPr>
            <a:r>
              <a:rPr lang="en-GB" b="1">
                <a:solidFill>
                  <a:srgbClr val="FFFFFF"/>
                </a:solidFill>
                <a:latin typeface="Gill Sans MT" pitchFamily="34" charset="0"/>
              </a:rPr>
              <a:t>Re-usability</a:t>
            </a:r>
          </a:p>
        </p:txBody>
      </p:sp>
      <p:sp>
        <p:nvSpPr>
          <p:cNvPr id="28683" name="Rectangle 11"/>
          <p:cNvSpPr>
            <a:spLocks noChangeArrowheads="1"/>
          </p:cNvSpPr>
          <p:nvPr/>
        </p:nvSpPr>
        <p:spPr bwMode="auto">
          <a:xfrm>
            <a:off x="6661150" y="5599113"/>
            <a:ext cx="2339975" cy="650875"/>
          </a:xfrm>
          <a:prstGeom prst="rect">
            <a:avLst/>
          </a:prstGeom>
          <a:blipFill dpi="0" rotWithShape="0">
            <a:blip r:embed="rId7"/>
            <a:srcRect/>
            <a:stretch>
              <a:fillRect/>
            </a:stretch>
          </a:blipFill>
          <a:ln w="9525">
            <a:noFill/>
            <a:round/>
            <a:headEnd/>
            <a:tailEnd/>
          </a:ln>
        </p:spPr>
        <p:txBody>
          <a:bodyPr lIns="90000" tIns="45000" rIns="90000" bIns="45000" anchor="ctr" anchorCtr="1"/>
          <a:lstStyle/>
          <a:p>
            <a:pPr algn="ctr" hangingPunct="0">
              <a:lnSpc>
                <a:spcPct val="93000"/>
              </a:lnSpc>
              <a:buClr>
                <a:srgbClr val="000000"/>
              </a:buClr>
              <a:buSzPct val="45000"/>
              <a:buFont typeface="Wingdings" pitchFamily="2" charset="2"/>
              <a:buNone/>
              <a:tabLst>
                <a:tab pos="723900" algn="l"/>
                <a:tab pos="1447800" algn="l"/>
                <a:tab pos="2171700" algn="l"/>
              </a:tabLst>
            </a:pPr>
            <a:r>
              <a:rPr lang="en-GB" b="1">
                <a:solidFill>
                  <a:srgbClr val="FFFFFF"/>
                </a:solidFill>
                <a:latin typeface="Gill Sans MT" pitchFamily="34" charset="0"/>
              </a:rPr>
              <a:t>Economic Benefits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p:cNvPicPr>
            <a:picLocks noChangeAspect="1" noChangeArrowheads="1"/>
          </p:cNvPicPr>
          <p:nvPr/>
        </p:nvPicPr>
        <p:blipFill>
          <a:blip r:embed="rId2"/>
          <a:srcRect/>
          <a:stretch>
            <a:fillRect/>
          </a:stretch>
        </p:blipFill>
        <p:spPr bwMode="auto">
          <a:xfrm>
            <a:off x="285750" y="214313"/>
            <a:ext cx="1601788" cy="566737"/>
          </a:xfrm>
          <a:prstGeom prst="rect">
            <a:avLst/>
          </a:prstGeom>
          <a:noFill/>
          <a:ln w="9525">
            <a:noFill/>
            <a:miter lim="800000"/>
            <a:headEnd/>
            <a:tailEnd/>
          </a:ln>
        </p:spPr>
      </p:pic>
      <p:pic>
        <p:nvPicPr>
          <p:cNvPr id="29698" name="Picture 2" descr="http://upload.wikimedia.org/wikipedia/en/thumb/b/bd/IGEM_basic_900W_300dpi.jpg/783px-IGEM_basic_900W_300dpi.jpg"/>
          <p:cNvPicPr>
            <a:picLocks noChangeAspect="1" noChangeArrowheads="1"/>
          </p:cNvPicPr>
          <p:nvPr/>
        </p:nvPicPr>
        <p:blipFill>
          <a:blip r:embed="rId3"/>
          <a:srcRect/>
          <a:stretch>
            <a:fillRect/>
          </a:stretch>
        </p:blipFill>
        <p:spPr bwMode="auto">
          <a:xfrm>
            <a:off x="7858125" y="71438"/>
            <a:ext cx="1214438" cy="857250"/>
          </a:xfrm>
          <a:prstGeom prst="rect">
            <a:avLst/>
          </a:prstGeom>
          <a:noFill/>
          <a:ln w="9525">
            <a:noFill/>
            <a:miter lim="800000"/>
            <a:headEnd/>
            <a:tailEnd/>
          </a:ln>
        </p:spPr>
      </p:pic>
      <p:sp>
        <p:nvSpPr>
          <p:cNvPr id="6" name="Title 1"/>
          <p:cNvSpPr txBox="1">
            <a:spLocks/>
          </p:cNvSpPr>
          <p:nvPr/>
        </p:nvSpPr>
        <p:spPr>
          <a:xfrm>
            <a:off x="1143000" y="214313"/>
            <a:ext cx="7429500" cy="1143000"/>
          </a:xfrm>
          <a:prstGeom prst="rect">
            <a:avLst/>
          </a:prstGeom>
        </p:spPr>
        <p:txBody>
          <a:bodyPr anchor="ctr">
            <a:normAutofit fontScale="97500"/>
          </a:bodyPr>
          <a:lstStyle/>
          <a:p>
            <a:pPr algn="ctr" fontAlgn="auto">
              <a:spcAft>
                <a:spcPts val="0"/>
              </a:spcAft>
              <a:defRPr/>
            </a:pPr>
            <a:r>
              <a:rPr lang="en-GB" sz="4300" dirty="0">
                <a:solidFill>
                  <a:schemeClr val="tx2">
                    <a:satMod val="130000"/>
                  </a:schemeClr>
                </a:solidFill>
                <a:effectLst>
                  <a:outerShdw blurRad="50000" dist="30000" dir="5400000" algn="tl" rotWithShape="0">
                    <a:srgbClr val="000000">
                      <a:alpha val="30000"/>
                    </a:srgbClr>
                  </a:outerShdw>
                </a:effectLst>
                <a:latin typeface="+mj-lt"/>
                <a:ea typeface="+mj-ea"/>
                <a:cs typeface="+mj-cs"/>
              </a:rPr>
              <a:t>Quality Control</a:t>
            </a:r>
            <a:endParaRPr lang="en-GB" sz="4300" dirty="0">
              <a:solidFill>
                <a:schemeClr val="tx2">
                  <a:satMod val="130000"/>
                </a:schemeClr>
              </a:solidFill>
              <a:effectLst>
                <a:outerShdw blurRad="50000" dist="30000" dir="5400000" algn="tl" rotWithShape="0">
                  <a:srgbClr val="000000">
                    <a:alpha val="30000"/>
                  </a:srgbClr>
                </a:outerShdw>
              </a:effectLst>
              <a:latin typeface="+mj-lt"/>
              <a:ea typeface="+mj-ea"/>
              <a:cs typeface="+mj-cs"/>
            </a:endParaRPr>
          </a:p>
        </p:txBody>
      </p:sp>
      <p:sp>
        <p:nvSpPr>
          <p:cNvPr id="29700" name="Rectangle 7"/>
          <p:cNvSpPr>
            <a:spLocks noChangeArrowheads="1"/>
          </p:cNvSpPr>
          <p:nvPr/>
        </p:nvSpPr>
        <p:spPr bwMode="auto">
          <a:xfrm>
            <a:off x="1214438" y="1535113"/>
            <a:ext cx="7215187" cy="400050"/>
          </a:xfrm>
          <a:prstGeom prst="rect">
            <a:avLst/>
          </a:prstGeom>
          <a:noFill/>
          <a:ln w="9525">
            <a:noFill/>
            <a:miter lim="800000"/>
            <a:headEnd/>
            <a:tailEnd/>
          </a:ln>
        </p:spPr>
        <p:txBody>
          <a:bodyPr>
            <a:spAutoFit/>
          </a:bodyPr>
          <a:lstStyle/>
          <a:p>
            <a:pPr>
              <a:buFont typeface="Arial" charset="0"/>
              <a:buChar char="•"/>
            </a:pPr>
            <a:endParaRPr lang="en-US" sz="2000">
              <a:latin typeface="Gill Sans MT" pitchFamily="34" charset="0"/>
            </a:endParaRPr>
          </a:p>
        </p:txBody>
      </p:sp>
      <p:pic>
        <p:nvPicPr>
          <p:cNvPr id="29701" name="Picture 1"/>
          <p:cNvPicPr>
            <a:picLocks noChangeAspect="1" noChangeArrowheads="1"/>
          </p:cNvPicPr>
          <p:nvPr/>
        </p:nvPicPr>
        <p:blipFill>
          <a:blip r:embed="rId4"/>
          <a:srcRect/>
          <a:stretch>
            <a:fillRect/>
          </a:stretch>
        </p:blipFill>
        <p:spPr bwMode="auto">
          <a:xfrm>
            <a:off x="5040313" y="1820863"/>
            <a:ext cx="3240087" cy="4140200"/>
          </a:xfrm>
          <a:prstGeom prst="rect">
            <a:avLst/>
          </a:prstGeom>
          <a:noFill/>
          <a:ln w="9525">
            <a:noFill/>
            <a:round/>
            <a:headEnd/>
            <a:tailEnd/>
          </a:ln>
        </p:spPr>
      </p:pic>
      <p:pic>
        <p:nvPicPr>
          <p:cNvPr id="29702" name="Picture 2"/>
          <p:cNvPicPr>
            <a:picLocks noChangeAspect="1" noChangeArrowheads="1"/>
          </p:cNvPicPr>
          <p:nvPr/>
        </p:nvPicPr>
        <p:blipFill>
          <a:blip r:embed="rId5"/>
          <a:srcRect/>
          <a:stretch>
            <a:fillRect/>
          </a:stretch>
        </p:blipFill>
        <p:spPr bwMode="auto">
          <a:xfrm>
            <a:off x="1439863" y="1820863"/>
            <a:ext cx="3455987" cy="4140200"/>
          </a:xfrm>
          <a:prstGeom prst="rect">
            <a:avLst/>
          </a:prstGeom>
          <a:noFill/>
          <a:ln w="9525">
            <a:noFill/>
            <a:round/>
            <a:headEnd/>
            <a:tailEnd/>
          </a:ln>
        </p:spPr>
      </p:pic>
      <p:sp>
        <p:nvSpPr>
          <p:cNvPr id="29703" name="Rectangle 7"/>
          <p:cNvSpPr>
            <a:spLocks noChangeArrowheads="1"/>
          </p:cNvSpPr>
          <p:nvPr/>
        </p:nvSpPr>
        <p:spPr bwMode="auto">
          <a:xfrm>
            <a:off x="571500" y="5586413"/>
            <a:ext cx="2195513" cy="627062"/>
          </a:xfrm>
          <a:prstGeom prst="rect">
            <a:avLst/>
          </a:prstGeom>
          <a:blipFill dpi="0" rotWithShape="0">
            <a:blip r:embed="rId6"/>
            <a:srcRect/>
            <a:stretch>
              <a:fillRect/>
            </a:stretch>
          </a:blipFill>
          <a:ln w="9525">
            <a:noFill/>
            <a:round/>
            <a:headEnd/>
            <a:tailEnd/>
          </a:ln>
        </p:spPr>
        <p:txBody>
          <a:bodyPr lIns="90000" tIns="45000" rIns="90000" bIns="45000" anchor="ctr" anchorCtr="1"/>
          <a:lstStyle/>
          <a:p>
            <a:pPr algn="ctr" hangingPunct="0">
              <a:lnSpc>
                <a:spcPct val="93000"/>
              </a:lnSpc>
              <a:buClr>
                <a:srgbClr val="000000"/>
              </a:buClr>
              <a:buSzPct val="45000"/>
              <a:buFont typeface="Wingdings" pitchFamily="2" charset="2"/>
              <a:buNone/>
              <a:tabLst>
                <a:tab pos="723900" algn="l"/>
                <a:tab pos="1447800" algn="l"/>
                <a:tab pos="2171700" algn="l"/>
              </a:tabLst>
            </a:pPr>
            <a:r>
              <a:rPr lang="en-GB" sz="1600" b="1">
                <a:solidFill>
                  <a:srgbClr val="FFFFFF"/>
                </a:solidFill>
                <a:latin typeface="Gill Sans MT" pitchFamily="34" charset="0"/>
              </a:rPr>
              <a:t>Specification Sheet</a:t>
            </a:r>
          </a:p>
        </p:txBody>
      </p:sp>
      <p:sp>
        <p:nvSpPr>
          <p:cNvPr id="29704" name="Rectangle 8"/>
          <p:cNvSpPr>
            <a:spLocks noChangeArrowheads="1"/>
          </p:cNvSpPr>
          <p:nvPr/>
        </p:nvSpPr>
        <p:spPr bwMode="auto">
          <a:xfrm>
            <a:off x="8215313" y="5672138"/>
            <a:ext cx="750887" cy="542925"/>
          </a:xfrm>
          <a:prstGeom prst="rect">
            <a:avLst/>
          </a:prstGeom>
          <a:blipFill dpi="0" rotWithShape="0">
            <a:blip r:embed="rId7"/>
            <a:srcRect/>
            <a:stretch>
              <a:fillRect/>
            </a:stretch>
          </a:blipFill>
          <a:ln w="9525">
            <a:noFill/>
            <a:round/>
            <a:headEnd/>
            <a:tailEnd/>
          </a:ln>
        </p:spPr>
        <p:txBody>
          <a:bodyPr lIns="90000" tIns="45000" rIns="90000" bIns="45000" anchor="ctr" anchorCtr="1"/>
          <a:lstStyle/>
          <a:p>
            <a:pPr algn="ctr" hangingPunct="0">
              <a:lnSpc>
                <a:spcPct val="93000"/>
              </a:lnSpc>
              <a:buClr>
                <a:srgbClr val="000000"/>
              </a:buClr>
              <a:buSzPct val="45000"/>
              <a:buFont typeface="Wingdings" pitchFamily="2" charset="2"/>
              <a:buNone/>
              <a:tabLst>
                <a:tab pos="723900" algn="l"/>
              </a:tabLst>
            </a:pPr>
            <a:r>
              <a:rPr lang="en-GB" sz="1600" b="1">
                <a:solidFill>
                  <a:srgbClr val="FFFFFF"/>
                </a:solidFill>
                <a:latin typeface="Gill Sans MT" pitchFamily="34" charset="0"/>
              </a:rPr>
              <a:t>Trust</a:t>
            </a:r>
          </a:p>
        </p:txBody>
      </p:sp>
      <p:sp>
        <p:nvSpPr>
          <p:cNvPr id="29705" name="Rectangle 9"/>
          <p:cNvSpPr>
            <a:spLocks noChangeArrowheads="1"/>
          </p:cNvSpPr>
          <p:nvPr/>
        </p:nvSpPr>
        <p:spPr bwMode="auto">
          <a:xfrm>
            <a:off x="5786438" y="5602288"/>
            <a:ext cx="2417762" cy="647700"/>
          </a:xfrm>
          <a:prstGeom prst="rect">
            <a:avLst/>
          </a:prstGeom>
          <a:blipFill dpi="0" rotWithShape="0">
            <a:blip r:embed="rId8"/>
            <a:srcRect/>
            <a:stretch>
              <a:fillRect/>
            </a:stretch>
          </a:blipFill>
          <a:ln w="9525">
            <a:noFill/>
            <a:round/>
            <a:headEnd/>
            <a:tailEnd/>
          </a:ln>
        </p:spPr>
        <p:txBody>
          <a:bodyPr lIns="90000" tIns="45000" rIns="90000" bIns="45000" anchor="ctr" anchorCtr="1"/>
          <a:lstStyle/>
          <a:p>
            <a:pPr algn="ctr" hangingPunct="0">
              <a:lnSpc>
                <a:spcPct val="93000"/>
              </a:lnSpc>
              <a:buClr>
                <a:srgbClr val="000000"/>
              </a:buClr>
              <a:buSzPct val="45000"/>
              <a:buFont typeface="Wingdings" pitchFamily="2" charset="2"/>
              <a:buNone/>
              <a:tabLst>
                <a:tab pos="723900" algn="l"/>
                <a:tab pos="1447800" algn="l"/>
                <a:tab pos="2171700" algn="l"/>
              </a:tabLst>
            </a:pPr>
            <a:r>
              <a:rPr lang="en-GB" sz="1600" b="1">
                <a:solidFill>
                  <a:srgbClr val="FFFFFF"/>
                </a:solidFill>
                <a:latin typeface="Gill Sans MT" pitchFamily="34" charset="0"/>
              </a:rPr>
              <a:t>Tolerances / Reliability</a:t>
            </a:r>
          </a:p>
        </p:txBody>
      </p:sp>
      <p:sp>
        <p:nvSpPr>
          <p:cNvPr id="29706" name="Rectangle 10"/>
          <p:cNvSpPr>
            <a:spLocks noChangeArrowheads="1"/>
          </p:cNvSpPr>
          <p:nvPr/>
        </p:nvSpPr>
        <p:spPr bwMode="auto">
          <a:xfrm>
            <a:off x="2714625" y="5580063"/>
            <a:ext cx="3078163" cy="633412"/>
          </a:xfrm>
          <a:prstGeom prst="rect">
            <a:avLst/>
          </a:prstGeom>
          <a:blipFill dpi="0" rotWithShape="0">
            <a:blip r:embed="rId9"/>
            <a:srcRect/>
            <a:stretch>
              <a:fillRect/>
            </a:stretch>
          </a:blipFill>
          <a:ln w="9525">
            <a:noFill/>
            <a:round/>
            <a:headEnd/>
            <a:tailEnd/>
          </a:ln>
        </p:spPr>
        <p:txBody>
          <a:bodyPr lIns="90000" tIns="45000" rIns="90000" bIns="45000" anchor="ctr" anchorCtr="1"/>
          <a:lstStyle/>
          <a:p>
            <a:pPr algn="ctr" hangingPunct="0">
              <a:lnSpc>
                <a:spcPct val="93000"/>
              </a:lnSpc>
              <a:buClr>
                <a:srgbClr val="000000"/>
              </a:buClr>
              <a:buSzPct val="45000"/>
              <a:buFont typeface="Wingdings" pitchFamily="2" charset="2"/>
              <a:buNone/>
              <a:tabLst>
                <a:tab pos="723900" algn="l"/>
                <a:tab pos="1447800" algn="l"/>
                <a:tab pos="2171700" algn="l"/>
                <a:tab pos="2895600" algn="l"/>
              </a:tabLst>
            </a:pPr>
            <a:r>
              <a:rPr lang="en-GB" sz="1600" b="1">
                <a:solidFill>
                  <a:srgbClr val="FFFFFF"/>
                </a:solidFill>
                <a:latin typeface="Gill Sans MT" pitchFamily="34" charset="0"/>
              </a:rPr>
              <a:t>Characterisation </a:t>
            </a:r>
          </a:p>
          <a:p>
            <a:pPr algn="ctr" hangingPunct="0">
              <a:lnSpc>
                <a:spcPct val="93000"/>
              </a:lnSpc>
              <a:buClr>
                <a:srgbClr val="000000"/>
              </a:buClr>
              <a:buSzPct val="45000"/>
              <a:buFont typeface="Wingdings" pitchFamily="2" charset="2"/>
              <a:buNone/>
              <a:tabLst>
                <a:tab pos="723900" algn="l"/>
                <a:tab pos="1447800" algn="l"/>
                <a:tab pos="2171700" algn="l"/>
                <a:tab pos="2895600" algn="l"/>
              </a:tabLst>
            </a:pPr>
            <a:r>
              <a:rPr lang="en-GB" sz="1600" b="1">
                <a:solidFill>
                  <a:srgbClr val="FFFFFF"/>
                </a:solidFill>
                <a:latin typeface="Gill Sans MT" pitchFamily="34" charset="0"/>
              </a:rPr>
              <a:t>under Standard Conditions</a:t>
            </a:r>
          </a:p>
        </p:txBody>
      </p:sp>
      <p:sp>
        <p:nvSpPr>
          <p:cNvPr id="29707" name="AutoShape 11"/>
          <p:cNvSpPr>
            <a:spLocks noChangeArrowheads="1"/>
          </p:cNvSpPr>
          <p:nvPr/>
        </p:nvSpPr>
        <p:spPr bwMode="auto">
          <a:xfrm>
            <a:off x="428625" y="1677988"/>
            <a:ext cx="8572500" cy="4679950"/>
          </a:xfrm>
          <a:prstGeom prst="roundRect">
            <a:avLst>
              <a:gd name="adj" fmla="val 3713"/>
            </a:avLst>
          </a:prstGeom>
          <a:noFill/>
          <a:ln w="72000">
            <a:solidFill>
              <a:srgbClr val="800000"/>
            </a:solidFill>
            <a:round/>
            <a:headEnd/>
            <a:tailEnd/>
          </a:ln>
        </p:spPr>
        <p:txBody>
          <a:bodyPr wrap="none" anchor="ctr"/>
          <a:lstStyle/>
          <a:p>
            <a:pPr hangingPunct="0">
              <a:lnSpc>
                <a:spcPct val="93000"/>
              </a:lnSpc>
              <a:buClr>
                <a:srgbClr val="000000"/>
              </a:buClr>
              <a:buSzPct val="45000"/>
              <a:buFont typeface="Wingdings" pitchFamily="2" charset="2"/>
              <a:buNone/>
            </a:pPr>
            <a:endParaRPr lang="en-US">
              <a:latin typeface="Gill Sans MT" pitchFamily="34" charset="0"/>
            </a:endParaRPr>
          </a:p>
        </p:txBody>
      </p:sp>
      <p:pic>
        <p:nvPicPr>
          <p:cNvPr id="29708" name="Picture 6"/>
          <p:cNvPicPr>
            <a:picLocks noChangeAspect="1" noChangeArrowheads="1"/>
          </p:cNvPicPr>
          <p:nvPr/>
        </p:nvPicPr>
        <p:blipFill>
          <a:blip r:embed="rId10"/>
          <a:srcRect/>
          <a:stretch>
            <a:fillRect/>
          </a:stretch>
        </p:blipFill>
        <p:spPr bwMode="auto">
          <a:xfrm>
            <a:off x="7715250" y="3071813"/>
            <a:ext cx="1181100" cy="1181100"/>
          </a:xfrm>
          <a:prstGeom prst="rect">
            <a:avLst/>
          </a:prstGeom>
          <a:noFill/>
          <a:ln w="9525">
            <a:noFill/>
            <a:round/>
            <a:headEnd/>
            <a:tailEnd/>
          </a:ln>
        </p:spPr>
      </p:pic>
      <p:sp>
        <p:nvSpPr>
          <p:cNvPr id="29709" name="Text Box 7"/>
          <p:cNvSpPr txBox="1">
            <a:spLocks noChangeArrowheads="1"/>
          </p:cNvSpPr>
          <p:nvPr/>
        </p:nvSpPr>
        <p:spPr bwMode="auto">
          <a:xfrm>
            <a:off x="6173788" y="1071563"/>
            <a:ext cx="2755900" cy="515937"/>
          </a:xfrm>
          <a:prstGeom prst="rect">
            <a:avLst/>
          </a:prstGeom>
          <a:noFill/>
          <a:ln w="9525">
            <a:noFill/>
            <a:round/>
            <a:headEnd/>
            <a:tailEnd/>
          </a:ln>
        </p:spPr>
        <p:txBody>
          <a:bodyPr wrap="none" lIns="90000" tIns="45000" rIns="90000" bIns="45000"/>
          <a:lstStyle/>
          <a:p>
            <a:pPr algn="ctr" hangingPunct="0">
              <a:lnSpc>
                <a:spcPct val="93000"/>
              </a:lnSpc>
              <a:buClr>
                <a:srgbClr val="000000"/>
              </a:buClr>
              <a:buSzPct val="45000"/>
              <a:buFont typeface="Wingdings" pitchFamily="2" charset="2"/>
              <a:buNone/>
              <a:tabLst>
                <a:tab pos="723900" algn="l"/>
                <a:tab pos="1447800" algn="l"/>
                <a:tab pos="2171700" algn="l"/>
                <a:tab pos="2895600" algn="l"/>
              </a:tabLst>
            </a:pPr>
            <a:r>
              <a:rPr lang="en-GB" b="1">
                <a:solidFill>
                  <a:srgbClr val="000000"/>
                </a:solidFill>
                <a:latin typeface="Gill Sans MT" pitchFamily="34" charset="0"/>
              </a:rPr>
              <a:t>Registry of </a:t>
            </a:r>
          </a:p>
          <a:p>
            <a:pPr algn="ctr" hangingPunct="0">
              <a:lnSpc>
                <a:spcPct val="93000"/>
              </a:lnSpc>
              <a:buClr>
                <a:srgbClr val="000000"/>
              </a:buClr>
              <a:buSzPct val="45000"/>
              <a:buFont typeface="Wingdings" pitchFamily="2" charset="2"/>
              <a:buNone/>
              <a:tabLst>
                <a:tab pos="723900" algn="l"/>
                <a:tab pos="1447800" algn="l"/>
                <a:tab pos="2171700" algn="l"/>
                <a:tab pos="2895600" algn="l"/>
              </a:tabLst>
            </a:pPr>
            <a:r>
              <a:rPr lang="en-GB" b="1">
                <a:solidFill>
                  <a:srgbClr val="000000"/>
                </a:solidFill>
                <a:latin typeface="Gill Sans MT" pitchFamily="34" charset="0"/>
              </a:rPr>
              <a:t>Standard Biological Parts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p:cNvPicPr>
            <a:picLocks noChangeAspect="1" noChangeArrowheads="1"/>
          </p:cNvPicPr>
          <p:nvPr/>
        </p:nvPicPr>
        <p:blipFill>
          <a:blip r:embed="rId2"/>
          <a:srcRect/>
          <a:stretch>
            <a:fillRect/>
          </a:stretch>
        </p:blipFill>
        <p:spPr bwMode="auto">
          <a:xfrm>
            <a:off x="285750" y="214313"/>
            <a:ext cx="1601788" cy="566737"/>
          </a:xfrm>
          <a:prstGeom prst="rect">
            <a:avLst/>
          </a:prstGeom>
          <a:noFill/>
          <a:ln w="9525">
            <a:noFill/>
            <a:miter lim="800000"/>
            <a:headEnd/>
            <a:tailEnd/>
          </a:ln>
        </p:spPr>
      </p:pic>
      <p:pic>
        <p:nvPicPr>
          <p:cNvPr id="30722" name="Picture 2" descr="http://upload.wikimedia.org/wikipedia/en/thumb/b/bd/IGEM_basic_900W_300dpi.jpg/783px-IGEM_basic_900W_300dpi.jpg"/>
          <p:cNvPicPr>
            <a:picLocks noChangeAspect="1" noChangeArrowheads="1"/>
          </p:cNvPicPr>
          <p:nvPr/>
        </p:nvPicPr>
        <p:blipFill>
          <a:blip r:embed="rId3"/>
          <a:srcRect/>
          <a:stretch>
            <a:fillRect/>
          </a:stretch>
        </p:blipFill>
        <p:spPr bwMode="auto">
          <a:xfrm>
            <a:off x="7858125" y="71438"/>
            <a:ext cx="1214438" cy="857250"/>
          </a:xfrm>
          <a:prstGeom prst="rect">
            <a:avLst/>
          </a:prstGeom>
          <a:noFill/>
          <a:ln w="9525">
            <a:noFill/>
            <a:miter lim="800000"/>
            <a:headEnd/>
            <a:tailEnd/>
          </a:ln>
        </p:spPr>
      </p:pic>
      <p:sp>
        <p:nvSpPr>
          <p:cNvPr id="6" name="Title 1"/>
          <p:cNvSpPr txBox="1">
            <a:spLocks/>
          </p:cNvSpPr>
          <p:nvPr/>
        </p:nvSpPr>
        <p:spPr>
          <a:xfrm>
            <a:off x="1143000" y="214313"/>
            <a:ext cx="7429500" cy="1143000"/>
          </a:xfrm>
          <a:prstGeom prst="rect">
            <a:avLst/>
          </a:prstGeom>
        </p:spPr>
        <p:txBody>
          <a:bodyPr anchor="ctr">
            <a:normAutofit fontScale="97500"/>
          </a:bodyPr>
          <a:lstStyle/>
          <a:p>
            <a:pPr algn="ctr" fontAlgn="auto">
              <a:spcAft>
                <a:spcPts val="0"/>
              </a:spcAft>
              <a:defRPr/>
            </a:pPr>
            <a:r>
              <a:rPr lang="en-GB" sz="4300" dirty="0">
                <a:solidFill>
                  <a:schemeClr val="tx2">
                    <a:satMod val="130000"/>
                  </a:schemeClr>
                </a:solidFill>
                <a:effectLst>
                  <a:outerShdw blurRad="50000" dist="30000" dir="5400000" algn="tl" rotWithShape="0">
                    <a:srgbClr val="000000">
                      <a:alpha val="30000"/>
                    </a:srgbClr>
                  </a:outerShdw>
                </a:effectLst>
                <a:latin typeface="+mj-lt"/>
                <a:ea typeface="+mj-ea"/>
                <a:cs typeface="+mj-cs"/>
              </a:rPr>
              <a:t>The IGEM Perspective</a:t>
            </a:r>
            <a:endParaRPr lang="en-GB" sz="4300" dirty="0">
              <a:solidFill>
                <a:schemeClr val="tx2">
                  <a:satMod val="130000"/>
                </a:schemeClr>
              </a:solidFill>
              <a:effectLst>
                <a:outerShdw blurRad="50000" dist="30000" dir="5400000" algn="tl" rotWithShape="0">
                  <a:srgbClr val="000000">
                    <a:alpha val="30000"/>
                  </a:srgbClr>
                </a:outerShdw>
              </a:effectLst>
              <a:latin typeface="+mj-lt"/>
              <a:ea typeface="+mj-ea"/>
              <a:cs typeface="+mj-cs"/>
            </a:endParaRPr>
          </a:p>
        </p:txBody>
      </p:sp>
      <p:sp>
        <p:nvSpPr>
          <p:cNvPr id="30724" name="Rectangle 7"/>
          <p:cNvSpPr>
            <a:spLocks noChangeArrowheads="1"/>
          </p:cNvSpPr>
          <p:nvPr/>
        </p:nvSpPr>
        <p:spPr bwMode="auto">
          <a:xfrm>
            <a:off x="1357313" y="1714500"/>
            <a:ext cx="7215187" cy="4400550"/>
          </a:xfrm>
          <a:prstGeom prst="rect">
            <a:avLst/>
          </a:prstGeom>
          <a:noFill/>
          <a:ln w="9525">
            <a:noFill/>
            <a:miter lim="800000"/>
            <a:headEnd/>
            <a:tailEnd/>
          </a:ln>
        </p:spPr>
        <p:txBody>
          <a:bodyPr>
            <a:spAutoFit/>
          </a:bodyPr>
          <a:lstStyle/>
          <a:p>
            <a:pPr>
              <a:buFont typeface="Arial" charset="0"/>
              <a:buChar char="•"/>
            </a:pPr>
            <a:r>
              <a:rPr lang="en-US" sz="2800">
                <a:latin typeface="Gill Sans MT" pitchFamily="34" charset="0"/>
              </a:rPr>
              <a:t>  Can simple biological systems be built from standard, interchangeable parts &amp; operated in living cells? </a:t>
            </a:r>
          </a:p>
          <a:p>
            <a:r>
              <a:rPr lang="en-US" sz="2800">
                <a:latin typeface="Gill Sans MT" pitchFamily="34" charset="0"/>
              </a:rPr>
              <a:t> </a:t>
            </a:r>
          </a:p>
          <a:p>
            <a:pPr>
              <a:buFont typeface="Arial" charset="0"/>
              <a:buChar char="•"/>
            </a:pPr>
            <a:r>
              <a:rPr lang="en-US" sz="2800">
                <a:latin typeface="Gill Sans MT" pitchFamily="34" charset="0"/>
              </a:rPr>
              <a:t>  How will parts function when brought together?</a:t>
            </a:r>
          </a:p>
          <a:p>
            <a:endParaRPr lang="en-US" sz="2800">
              <a:latin typeface="Gill Sans MT" pitchFamily="34" charset="0"/>
            </a:endParaRPr>
          </a:p>
          <a:p>
            <a:pPr>
              <a:buFont typeface="Arial" charset="0"/>
              <a:buChar char="•"/>
            </a:pPr>
            <a:r>
              <a:rPr lang="en-US" sz="2800">
                <a:latin typeface="Gill Sans MT" pitchFamily="34" charset="0"/>
              </a:rPr>
              <a:t>  Or is biology simply too complicated to be engineered in this way?</a:t>
            </a:r>
          </a:p>
          <a:p>
            <a:pPr>
              <a:buFont typeface="Arial" charset="0"/>
              <a:buChar char="•"/>
            </a:pPr>
            <a:endParaRPr lang="en-US" sz="2800">
              <a:latin typeface="Gill Sans MT"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p:cNvPicPr>
            <a:picLocks noChangeAspect="1" noChangeArrowheads="1"/>
          </p:cNvPicPr>
          <p:nvPr/>
        </p:nvPicPr>
        <p:blipFill>
          <a:blip r:embed="rId2"/>
          <a:srcRect/>
          <a:stretch>
            <a:fillRect/>
          </a:stretch>
        </p:blipFill>
        <p:spPr bwMode="auto">
          <a:xfrm>
            <a:off x="285750" y="214313"/>
            <a:ext cx="1601788" cy="566737"/>
          </a:xfrm>
          <a:prstGeom prst="rect">
            <a:avLst/>
          </a:prstGeom>
          <a:noFill/>
          <a:ln w="9525">
            <a:noFill/>
            <a:miter lim="800000"/>
            <a:headEnd/>
            <a:tailEnd/>
          </a:ln>
        </p:spPr>
      </p:pic>
      <p:pic>
        <p:nvPicPr>
          <p:cNvPr id="31746" name="Picture 2" descr="http://upload.wikimedia.org/wikipedia/en/thumb/b/bd/IGEM_basic_900W_300dpi.jpg/783px-IGEM_basic_900W_300dpi.jpg"/>
          <p:cNvPicPr>
            <a:picLocks noChangeAspect="1" noChangeArrowheads="1"/>
          </p:cNvPicPr>
          <p:nvPr/>
        </p:nvPicPr>
        <p:blipFill>
          <a:blip r:embed="rId3"/>
          <a:srcRect/>
          <a:stretch>
            <a:fillRect/>
          </a:stretch>
        </p:blipFill>
        <p:spPr bwMode="auto">
          <a:xfrm>
            <a:off x="7858125" y="71438"/>
            <a:ext cx="1214438" cy="857250"/>
          </a:xfrm>
          <a:prstGeom prst="rect">
            <a:avLst/>
          </a:prstGeom>
          <a:noFill/>
          <a:ln w="9525">
            <a:noFill/>
            <a:miter lim="800000"/>
            <a:headEnd/>
            <a:tailEnd/>
          </a:ln>
        </p:spPr>
      </p:pic>
      <p:sp>
        <p:nvSpPr>
          <p:cNvPr id="6" name="Title 1"/>
          <p:cNvSpPr txBox="1">
            <a:spLocks/>
          </p:cNvSpPr>
          <p:nvPr/>
        </p:nvSpPr>
        <p:spPr>
          <a:xfrm>
            <a:off x="1143000" y="214313"/>
            <a:ext cx="7429500" cy="1143000"/>
          </a:xfrm>
          <a:prstGeom prst="rect">
            <a:avLst/>
          </a:prstGeom>
        </p:spPr>
        <p:txBody>
          <a:bodyPr anchor="ctr">
            <a:normAutofit fontScale="97500"/>
          </a:bodyPr>
          <a:lstStyle/>
          <a:p>
            <a:pPr algn="ctr" fontAlgn="auto">
              <a:spcAft>
                <a:spcPts val="0"/>
              </a:spcAft>
              <a:defRPr/>
            </a:pPr>
            <a:r>
              <a:rPr lang="en-GB" sz="4300" dirty="0">
                <a:solidFill>
                  <a:schemeClr val="tx2">
                    <a:satMod val="130000"/>
                  </a:schemeClr>
                </a:solidFill>
                <a:effectLst>
                  <a:outerShdw blurRad="50000" dist="30000" dir="5400000" algn="tl" rotWithShape="0">
                    <a:srgbClr val="000000">
                      <a:alpha val="30000"/>
                    </a:srgbClr>
                  </a:outerShdw>
                </a:effectLst>
                <a:latin typeface="+mj-lt"/>
                <a:ea typeface="+mj-ea"/>
                <a:cs typeface="+mj-cs"/>
              </a:rPr>
              <a:t>Social, Ethical &amp; Legal Issues</a:t>
            </a:r>
            <a:endParaRPr lang="en-GB" sz="4300" dirty="0">
              <a:solidFill>
                <a:schemeClr val="tx2">
                  <a:satMod val="130000"/>
                </a:schemeClr>
              </a:solidFill>
              <a:effectLst>
                <a:outerShdw blurRad="50000" dist="30000" dir="5400000" algn="tl" rotWithShape="0">
                  <a:srgbClr val="000000">
                    <a:alpha val="30000"/>
                  </a:srgbClr>
                </a:outerShdw>
              </a:effectLst>
              <a:latin typeface="+mj-lt"/>
              <a:ea typeface="+mj-ea"/>
              <a:cs typeface="+mj-cs"/>
            </a:endParaRPr>
          </a:p>
        </p:txBody>
      </p:sp>
      <p:sp>
        <p:nvSpPr>
          <p:cNvPr id="31748" name="Rectangle 6"/>
          <p:cNvSpPr>
            <a:spLocks noChangeArrowheads="1"/>
          </p:cNvSpPr>
          <p:nvPr/>
        </p:nvSpPr>
        <p:spPr bwMode="auto">
          <a:xfrm>
            <a:off x="1428750" y="1357313"/>
            <a:ext cx="7215188" cy="4524375"/>
          </a:xfrm>
          <a:prstGeom prst="rect">
            <a:avLst/>
          </a:prstGeom>
          <a:noFill/>
          <a:ln w="9525">
            <a:noFill/>
            <a:miter lim="800000"/>
            <a:headEnd/>
            <a:tailEnd/>
          </a:ln>
        </p:spPr>
        <p:txBody>
          <a:bodyPr>
            <a:spAutoFit/>
          </a:bodyPr>
          <a:lstStyle/>
          <a:p>
            <a:pPr>
              <a:buFont typeface="Arial" charset="0"/>
              <a:buChar char="•"/>
            </a:pPr>
            <a:r>
              <a:rPr lang="en-US" sz="2400">
                <a:latin typeface="Gill Sans MT" pitchFamily="34" charset="0"/>
              </a:rPr>
              <a:t>  Bio-security</a:t>
            </a:r>
          </a:p>
          <a:p>
            <a:pPr>
              <a:buFont typeface="Arial" charset="0"/>
              <a:buChar char="•"/>
            </a:pPr>
            <a:r>
              <a:rPr lang="en-US" sz="2400">
                <a:latin typeface="Gill Sans MT" pitchFamily="34" charset="0"/>
              </a:rPr>
              <a:t>  Regulations and policy</a:t>
            </a:r>
          </a:p>
          <a:p>
            <a:pPr>
              <a:buFont typeface="Arial" charset="0"/>
              <a:buChar char="•"/>
            </a:pPr>
            <a:r>
              <a:rPr lang="en-US" sz="2400">
                <a:latin typeface="Gill Sans MT" pitchFamily="34" charset="0"/>
              </a:rPr>
              <a:t>  Intellectual property versus open source</a:t>
            </a:r>
          </a:p>
          <a:p>
            <a:pPr>
              <a:buFont typeface="Arial" charset="0"/>
              <a:buChar char="•"/>
            </a:pPr>
            <a:r>
              <a:rPr lang="en-US" sz="2400">
                <a:latin typeface="Gill Sans MT" pitchFamily="34" charset="0"/>
              </a:rPr>
              <a:t>  Public engagement (GM debate)</a:t>
            </a:r>
          </a:p>
          <a:p>
            <a:pPr>
              <a:buFont typeface="Arial" charset="0"/>
              <a:buChar char="•"/>
            </a:pPr>
            <a:r>
              <a:rPr lang="en-US" sz="2400">
                <a:latin typeface="Gill Sans MT" pitchFamily="34" charset="0"/>
              </a:rPr>
              <a:t>  Ethics</a:t>
            </a:r>
          </a:p>
          <a:p>
            <a:pPr>
              <a:buFont typeface="Arial" charset="0"/>
              <a:buChar char="•"/>
            </a:pPr>
            <a:endParaRPr lang="en-US" sz="2400">
              <a:latin typeface="Gill Sans MT" pitchFamily="34" charset="0"/>
            </a:endParaRPr>
          </a:p>
          <a:p>
            <a:pPr lvl="1"/>
            <a:endParaRPr lang="en-US" sz="2400">
              <a:latin typeface="Gill Sans MT" pitchFamily="34" charset="0"/>
            </a:endParaRPr>
          </a:p>
          <a:p>
            <a:pPr>
              <a:buFont typeface="Arial" charset="0"/>
              <a:buChar char="•"/>
            </a:pPr>
            <a:r>
              <a:rPr lang="en-US" sz="2400">
                <a:latin typeface="Gill Sans MT" pitchFamily="34" charset="0"/>
              </a:rPr>
              <a:t>  BBSRC report June 08 “Synthetic Biology – social and ethical challenges”</a:t>
            </a:r>
          </a:p>
          <a:p>
            <a:r>
              <a:rPr lang="en-US" sz="2400">
                <a:latin typeface="Gill Sans MT" pitchFamily="34" charset="0"/>
              </a:rPr>
              <a:t>  (www.bbsrc.ac.uk/organisation/policies/reviews/scientific_areas 0806_synthetic_biology.pdf)</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8750" y="714375"/>
            <a:ext cx="7429500" cy="1471613"/>
          </a:xfrm>
        </p:spPr>
        <p:txBody>
          <a:bodyPr>
            <a:normAutofit fontScale="90000"/>
          </a:bodyPr>
          <a:lstStyle/>
          <a:p>
            <a:pPr algn="ctr" fontAlgn="auto">
              <a:spcAft>
                <a:spcPts val="0"/>
              </a:spcAft>
              <a:defRPr/>
            </a:pPr>
            <a:r>
              <a:rPr lang="en-GB" dirty="0" smtClean="0">
                <a:solidFill>
                  <a:schemeClr val="tx2">
                    <a:satMod val="130000"/>
                  </a:schemeClr>
                </a:solidFill>
              </a:rPr>
              <a:t>Key Concepts of Synthetic Biology</a:t>
            </a:r>
            <a:br>
              <a:rPr lang="en-GB" dirty="0" smtClean="0">
                <a:solidFill>
                  <a:schemeClr val="tx2">
                    <a:satMod val="130000"/>
                  </a:schemeClr>
                </a:solidFill>
              </a:rPr>
            </a:br>
            <a:r>
              <a:rPr lang="en-GB" dirty="0" smtClean="0">
                <a:solidFill>
                  <a:schemeClr val="tx2">
                    <a:satMod val="130000"/>
                  </a:schemeClr>
                </a:solidFill>
              </a:rPr>
              <a:t>&amp; The Central Dogma </a:t>
            </a:r>
            <a:endParaRPr lang="en-GB" dirty="0">
              <a:solidFill>
                <a:schemeClr val="tx2">
                  <a:satMod val="130000"/>
                </a:schemeClr>
              </a:solidFill>
            </a:endParaRPr>
          </a:p>
        </p:txBody>
      </p:sp>
      <p:sp>
        <p:nvSpPr>
          <p:cNvPr id="3" name="Subtitle 2"/>
          <p:cNvSpPr>
            <a:spLocks noGrp="1"/>
          </p:cNvSpPr>
          <p:nvPr>
            <p:ph type="subTitle" idx="1"/>
          </p:nvPr>
        </p:nvSpPr>
        <p:spPr>
          <a:xfrm>
            <a:off x="1431925" y="2928938"/>
            <a:ext cx="3211513" cy="2895600"/>
          </a:xfrm>
        </p:spPr>
        <p:txBody>
          <a:bodyPr>
            <a:normAutofit/>
          </a:bodyPr>
          <a:lstStyle/>
          <a:p>
            <a:pPr marL="26988"/>
            <a:r>
              <a:rPr lang="en-GB" sz="2800" smtClean="0">
                <a:solidFill>
                  <a:srgbClr val="383838"/>
                </a:solidFill>
              </a:rPr>
              <a:t>IGEM Presentation 1</a:t>
            </a:r>
          </a:p>
          <a:p>
            <a:pPr marL="26988"/>
            <a:r>
              <a:rPr lang="en-GB" sz="2800" smtClean="0">
                <a:solidFill>
                  <a:srgbClr val="383838"/>
                </a:solidFill>
              </a:rPr>
              <a:t>7</a:t>
            </a:r>
            <a:r>
              <a:rPr lang="en-GB" sz="2800" baseline="30000" smtClean="0">
                <a:solidFill>
                  <a:srgbClr val="383838"/>
                </a:solidFill>
              </a:rPr>
              <a:t>th</a:t>
            </a:r>
            <a:r>
              <a:rPr lang="en-GB" sz="2800" smtClean="0">
                <a:solidFill>
                  <a:srgbClr val="383838"/>
                </a:solidFill>
              </a:rPr>
              <a:t> July 09</a:t>
            </a:r>
          </a:p>
          <a:p>
            <a:pPr marL="26988"/>
            <a:endParaRPr lang="en-GB" smtClean="0">
              <a:solidFill>
                <a:srgbClr val="383838"/>
              </a:solidFill>
            </a:endParaRPr>
          </a:p>
          <a:p>
            <a:pPr marL="26988"/>
            <a:r>
              <a:rPr lang="en-GB" i="1" smtClean="0">
                <a:solidFill>
                  <a:srgbClr val="28AE71"/>
                </a:solidFill>
              </a:rPr>
              <a:t>Dineka Khurmi</a:t>
            </a:r>
          </a:p>
          <a:p>
            <a:pPr marL="26988"/>
            <a:r>
              <a:rPr lang="en-GB" i="1" smtClean="0">
                <a:solidFill>
                  <a:srgbClr val="28AE71"/>
                </a:solidFill>
              </a:rPr>
              <a:t>James magA Field</a:t>
            </a:r>
          </a:p>
        </p:txBody>
      </p:sp>
      <p:pic>
        <p:nvPicPr>
          <p:cNvPr id="32771" name="Picture 2"/>
          <p:cNvPicPr>
            <a:picLocks noChangeAspect="1" noChangeArrowheads="1"/>
          </p:cNvPicPr>
          <p:nvPr/>
        </p:nvPicPr>
        <p:blipFill>
          <a:blip r:embed="rId2"/>
          <a:srcRect/>
          <a:stretch>
            <a:fillRect/>
          </a:stretch>
        </p:blipFill>
        <p:spPr bwMode="auto">
          <a:xfrm>
            <a:off x="285750" y="214313"/>
            <a:ext cx="1601788" cy="566737"/>
          </a:xfrm>
          <a:prstGeom prst="rect">
            <a:avLst/>
          </a:prstGeom>
          <a:noFill/>
          <a:ln w="9525">
            <a:noFill/>
            <a:miter lim="800000"/>
            <a:headEnd/>
            <a:tailEnd/>
          </a:ln>
        </p:spPr>
      </p:pic>
      <p:pic>
        <p:nvPicPr>
          <p:cNvPr id="32772" name="Picture 2" descr="http://upload.wikimedia.org/wikipedia/en/thumb/b/bd/IGEM_basic_900W_300dpi.jpg/783px-IGEM_basic_900W_300dpi.jpg"/>
          <p:cNvPicPr>
            <a:picLocks noChangeAspect="1" noChangeArrowheads="1"/>
          </p:cNvPicPr>
          <p:nvPr/>
        </p:nvPicPr>
        <p:blipFill>
          <a:blip r:embed="rId3"/>
          <a:srcRect/>
          <a:stretch>
            <a:fillRect/>
          </a:stretch>
        </p:blipFill>
        <p:spPr bwMode="auto">
          <a:xfrm>
            <a:off x="7858125" y="71438"/>
            <a:ext cx="1214438" cy="857250"/>
          </a:xfrm>
          <a:prstGeom prst="rect">
            <a:avLst/>
          </a:prstGeom>
          <a:noFill/>
          <a:ln w="9525">
            <a:noFill/>
            <a:miter lim="800000"/>
            <a:headEnd/>
            <a:tailEnd/>
          </a:ln>
        </p:spPr>
      </p:pic>
      <p:pic>
        <p:nvPicPr>
          <p:cNvPr id="32773" name="Picture 5"/>
          <p:cNvPicPr>
            <a:picLocks noChangeAspect="1" noChangeArrowheads="1"/>
          </p:cNvPicPr>
          <p:nvPr/>
        </p:nvPicPr>
        <p:blipFill>
          <a:blip r:embed="rId4"/>
          <a:srcRect/>
          <a:stretch>
            <a:fillRect/>
          </a:stretch>
        </p:blipFill>
        <p:spPr bwMode="auto">
          <a:xfrm>
            <a:off x="4643438" y="3500438"/>
            <a:ext cx="4152900" cy="2457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p:nvPr>
        </p:nvSpPr>
        <p:spPr bwMode="auto">
          <a:xfrm>
            <a:off x="971550" y="333375"/>
            <a:ext cx="8172450" cy="1143000"/>
          </a:xfrm>
        </p:spPr>
        <p:txBody>
          <a:bodyPr vert="horz" wrap="square" lIns="91440" tIns="45720" rIns="91440" bIns="45720" numCol="1" anchorCtr="0" compatLnSpc="1">
            <a:prstTxWarp prst="textNoShape">
              <a:avLst/>
            </a:prstTxWarp>
            <a:normAutofit fontScale="90000"/>
          </a:bodyPr>
          <a:lstStyle/>
          <a:p>
            <a:pPr algn="ctr" fontAlgn="auto">
              <a:spcAft>
                <a:spcPts val="0"/>
              </a:spcAft>
              <a:defRPr/>
            </a:pPr>
            <a:r>
              <a:rPr lang="en-GB" sz="3900" dirty="0" smtClean="0">
                <a:solidFill>
                  <a:schemeClr val="tx2">
                    <a:satMod val="130000"/>
                  </a:schemeClr>
                </a:solidFill>
                <a:effectLst/>
              </a:rPr>
              <a:t>Regulation </a:t>
            </a:r>
            <a:br>
              <a:rPr lang="en-GB" sz="3900" dirty="0" smtClean="0">
                <a:solidFill>
                  <a:schemeClr val="tx2">
                    <a:satMod val="130000"/>
                  </a:schemeClr>
                </a:solidFill>
                <a:effectLst/>
              </a:rPr>
            </a:br>
            <a:r>
              <a:rPr lang="en-GB" sz="3900" dirty="0" smtClean="0">
                <a:solidFill>
                  <a:schemeClr val="tx2">
                    <a:satMod val="130000"/>
                  </a:schemeClr>
                </a:solidFill>
                <a:effectLst/>
              </a:rPr>
              <a:t>WHEN  &amp; HOW MUCH</a:t>
            </a:r>
            <a:r>
              <a:rPr lang="en-US" sz="3900" dirty="0" smtClean="0">
                <a:solidFill>
                  <a:schemeClr val="tx2">
                    <a:satMod val="130000"/>
                  </a:schemeClr>
                </a:solidFill>
                <a:effectLst/>
              </a:rPr>
              <a:t/>
            </a:r>
            <a:br>
              <a:rPr lang="en-US" sz="3900" dirty="0" smtClean="0">
                <a:solidFill>
                  <a:schemeClr val="tx2">
                    <a:satMod val="130000"/>
                  </a:schemeClr>
                </a:solidFill>
                <a:effectLst/>
              </a:rPr>
            </a:br>
            <a:endParaRPr lang="en-US" sz="3900" dirty="0" smtClean="0">
              <a:solidFill>
                <a:schemeClr val="tx2">
                  <a:satMod val="130000"/>
                </a:schemeClr>
              </a:solidFill>
              <a:effectLst/>
            </a:endParaRPr>
          </a:p>
        </p:txBody>
      </p:sp>
      <p:pic>
        <p:nvPicPr>
          <p:cNvPr id="33794" name="Picture 2" descr="http://upload.wikimedia.org/wikipedia/commons/thumb/3/3a/Crick%27s_1958_central_dogma.svg/617px-Crick%27s_1958_central_dogma.svg.png"/>
          <p:cNvPicPr>
            <a:picLocks noChangeAspect="1" noChangeArrowheads="1"/>
          </p:cNvPicPr>
          <p:nvPr/>
        </p:nvPicPr>
        <p:blipFill>
          <a:blip r:embed="rId2"/>
          <a:srcRect/>
          <a:stretch>
            <a:fillRect/>
          </a:stretch>
        </p:blipFill>
        <p:spPr bwMode="auto">
          <a:xfrm>
            <a:off x="3203575" y="1989138"/>
            <a:ext cx="3729038" cy="3625850"/>
          </a:xfrm>
          <a:prstGeom prst="rect">
            <a:avLst/>
          </a:prstGeom>
          <a:noFill/>
          <a:ln w="9525">
            <a:noFill/>
            <a:miter lim="800000"/>
            <a:headEnd/>
            <a:tailEnd/>
          </a:ln>
        </p:spPr>
      </p:pic>
      <p:sp>
        <p:nvSpPr>
          <p:cNvPr id="33795" name="TextBox 30"/>
          <p:cNvSpPr txBox="1">
            <a:spLocks noChangeArrowheads="1"/>
          </p:cNvSpPr>
          <p:nvPr/>
        </p:nvSpPr>
        <p:spPr bwMode="auto">
          <a:xfrm>
            <a:off x="1258888" y="1700213"/>
            <a:ext cx="3286125" cy="392112"/>
          </a:xfrm>
          <a:prstGeom prst="rect">
            <a:avLst/>
          </a:prstGeom>
          <a:noFill/>
          <a:ln w="25400">
            <a:solidFill>
              <a:schemeClr val="bg1"/>
            </a:solidFill>
            <a:miter lim="800000"/>
            <a:headEnd/>
            <a:tailEnd/>
          </a:ln>
        </p:spPr>
        <p:txBody>
          <a:bodyPr>
            <a:spAutoFit/>
          </a:bodyPr>
          <a:lstStyle/>
          <a:p>
            <a:pPr algn="ctr"/>
            <a:r>
              <a:rPr lang="en-GB" b="1">
                <a:solidFill>
                  <a:srgbClr val="E40000"/>
                </a:solidFill>
                <a:latin typeface="Gill Sans MT" pitchFamily="34" charset="0"/>
              </a:rPr>
              <a:t>Transcriptional control</a:t>
            </a:r>
          </a:p>
        </p:txBody>
      </p:sp>
      <p:sp>
        <p:nvSpPr>
          <p:cNvPr id="33796" name="TextBox 30"/>
          <p:cNvSpPr txBox="1">
            <a:spLocks noChangeArrowheads="1"/>
          </p:cNvSpPr>
          <p:nvPr/>
        </p:nvSpPr>
        <p:spPr bwMode="auto">
          <a:xfrm>
            <a:off x="3563938" y="5661025"/>
            <a:ext cx="2808287" cy="392113"/>
          </a:xfrm>
          <a:prstGeom prst="rect">
            <a:avLst/>
          </a:prstGeom>
          <a:noFill/>
          <a:ln w="25400">
            <a:solidFill>
              <a:schemeClr val="bg1"/>
            </a:solidFill>
            <a:miter lim="800000"/>
            <a:headEnd/>
            <a:tailEnd/>
          </a:ln>
        </p:spPr>
        <p:txBody>
          <a:bodyPr>
            <a:spAutoFit/>
          </a:bodyPr>
          <a:lstStyle/>
          <a:p>
            <a:pPr algn="ctr"/>
            <a:r>
              <a:rPr lang="en-GB" b="1">
                <a:solidFill>
                  <a:srgbClr val="E40000"/>
                </a:solidFill>
                <a:latin typeface="Gill Sans MT" pitchFamily="34" charset="0"/>
              </a:rPr>
              <a:t>Translational control</a:t>
            </a:r>
          </a:p>
        </p:txBody>
      </p:sp>
      <p:sp>
        <p:nvSpPr>
          <p:cNvPr id="33797" name="Line 12"/>
          <p:cNvSpPr>
            <a:spLocks noChangeShapeType="1"/>
          </p:cNvSpPr>
          <p:nvPr/>
        </p:nvSpPr>
        <p:spPr bwMode="auto">
          <a:xfrm flipV="1">
            <a:off x="4932363" y="4797425"/>
            <a:ext cx="0" cy="865188"/>
          </a:xfrm>
          <a:prstGeom prst="line">
            <a:avLst/>
          </a:prstGeom>
          <a:noFill/>
          <a:ln w="25400">
            <a:solidFill>
              <a:srgbClr val="FF0000"/>
            </a:solidFill>
            <a:round/>
            <a:headEnd/>
            <a:tailEnd type="triangle" w="med" len="med"/>
          </a:ln>
        </p:spPr>
        <p:txBody>
          <a:bodyPr/>
          <a:lstStyle/>
          <a:p>
            <a:endParaRPr lang="en-US"/>
          </a:p>
        </p:txBody>
      </p:sp>
      <p:sp>
        <p:nvSpPr>
          <p:cNvPr id="33798" name="Line 13"/>
          <p:cNvSpPr>
            <a:spLocks noChangeShapeType="1"/>
          </p:cNvSpPr>
          <p:nvPr/>
        </p:nvSpPr>
        <p:spPr bwMode="auto">
          <a:xfrm>
            <a:off x="2771775" y="2060575"/>
            <a:ext cx="1295400" cy="1728788"/>
          </a:xfrm>
          <a:prstGeom prst="line">
            <a:avLst/>
          </a:prstGeom>
          <a:noFill/>
          <a:ln w="25400">
            <a:solidFill>
              <a:srgbClr val="FF0000"/>
            </a:solidFill>
            <a:round/>
            <a:headEnd/>
            <a:tailEnd type="triangle" w="med" len="med"/>
          </a:ln>
        </p:spPr>
        <p:txBody>
          <a:bodyPr/>
          <a:lstStyle/>
          <a:p>
            <a:endParaRPr lang="en-US"/>
          </a:p>
        </p:txBody>
      </p:sp>
      <p:pic>
        <p:nvPicPr>
          <p:cNvPr id="33799" name="Picture 2"/>
          <p:cNvPicPr>
            <a:picLocks noChangeAspect="1" noChangeArrowheads="1"/>
          </p:cNvPicPr>
          <p:nvPr/>
        </p:nvPicPr>
        <p:blipFill>
          <a:blip r:embed="rId3"/>
          <a:srcRect/>
          <a:stretch>
            <a:fillRect/>
          </a:stretch>
        </p:blipFill>
        <p:spPr bwMode="auto">
          <a:xfrm>
            <a:off x="285750" y="214313"/>
            <a:ext cx="1601788" cy="566737"/>
          </a:xfrm>
          <a:prstGeom prst="rect">
            <a:avLst/>
          </a:prstGeom>
          <a:noFill/>
          <a:ln w="9525">
            <a:noFill/>
            <a:miter lim="800000"/>
            <a:headEnd/>
            <a:tailEnd/>
          </a:ln>
        </p:spPr>
      </p:pic>
      <p:pic>
        <p:nvPicPr>
          <p:cNvPr id="33800" name="Picture 2" descr="http://upload.wikimedia.org/wikipedia/en/thumb/b/bd/IGEM_basic_900W_300dpi.jpg/783px-IGEM_basic_900W_300dpi.jpg"/>
          <p:cNvPicPr>
            <a:picLocks noChangeAspect="1" noChangeArrowheads="1"/>
          </p:cNvPicPr>
          <p:nvPr/>
        </p:nvPicPr>
        <p:blipFill>
          <a:blip r:embed="rId4"/>
          <a:srcRect/>
          <a:stretch>
            <a:fillRect/>
          </a:stretch>
        </p:blipFill>
        <p:spPr bwMode="auto">
          <a:xfrm>
            <a:off x="7858125" y="71438"/>
            <a:ext cx="1214438" cy="857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p:cNvPicPr>
            <a:picLocks noChangeAspect="1" noChangeArrowheads="1"/>
          </p:cNvPicPr>
          <p:nvPr/>
        </p:nvPicPr>
        <p:blipFill>
          <a:blip r:embed="rId2"/>
          <a:srcRect/>
          <a:stretch>
            <a:fillRect/>
          </a:stretch>
        </p:blipFill>
        <p:spPr bwMode="auto">
          <a:xfrm>
            <a:off x="285750" y="214313"/>
            <a:ext cx="1601788" cy="566737"/>
          </a:xfrm>
          <a:prstGeom prst="rect">
            <a:avLst/>
          </a:prstGeom>
          <a:noFill/>
          <a:ln w="9525">
            <a:noFill/>
            <a:miter lim="800000"/>
            <a:headEnd/>
            <a:tailEnd/>
          </a:ln>
        </p:spPr>
      </p:pic>
      <p:pic>
        <p:nvPicPr>
          <p:cNvPr id="16386" name="Picture 2" descr="http://upload.wikimedia.org/wikipedia/en/thumb/b/bd/IGEM_basic_900W_300dpi.jpg/783px-IGEM_basic_900W_300dpi.jpg"/>
          <p:cNvPicPr>
            <a:picLocks noChangeAspect="1" noChangeArrowheads="1"/>
          </p:cNvPicPr>
          <p:nvPr/>
        </p:nvPicPr>
        <p:blipFill>
          <a:blip r:embed="rId3"/>
          <a:srcRect/>
          <a:stretch>
            <a:fillRect/>
          </a:stretch>
        </p:blipFill>
        <p:spPr bwMode="auto">
          <a:xfrm>
            <a:off x="7858125" y="71438"/>
            <a:ext cx="1214438" cy="857250"/>
          </a:xfrm>
          <a:prstGeom prst="rect">
            <a:avLst/>
          </a:prstGeom>
          <a:noFill/>
          <a:ln w="9525">
            <a:noFill/>
            <a:miter lim="800000"/>
            <a:headEnd/>
            <a:tailEnd/>
          </a:ln>
        </p:spPr>
      </p:pic>
      <p:sp>
        <p:nvSpPr>
          <p:cNvPr id="6" name="Title 1"/>
          <p:cNvSpPr txBox="1">
            <a:spLocks/>
          </p:cNvSpPr>
          <p:nvPr/>
        </p:nvSpPr>
        <p:spPr>
          <a:xfrm>
            <a:off x="1143000" y="214313"/>
            <a:ext cx="7429500" cy="1143000"/>
          </a:xfrm>
          <a:prstGeom prst="rect">
            <a:avLst/>
          </a:prstGeom>
        </p:spPr>
        <p:txBody>
          <a:bodyPr anchor="ctr">
            <a:normAutofit fontScale="97500"/>
          </a:bodyPr>
          <a:lstStyle/>
          <a:p>
            <a:pPr algn="ctr" fontAlgn="auto">
              <a:spcAft>
                <a:spcPts val="0"/>
              </a:spcAft>
              <a:defRPr/>
            </a:pPr>
            <a:r>
              <a:rPr lang="en-GB" sz="4300" dirty="0">
                <a:solidFill>
                  <a:schemeClr val="tx2">
                    <a:satMod val="130000"/>
                  </a:schemeClr>
                </a:solidFill>
                <a:effectLst>
                  <a:outerShdw blurRad="50000" dist="30000" dir="5400000" algn="tl" rotWithShape="0">
                    <a:srgbClr val="000000">
                      <a:alpha val="30000"/>
                    </a:srgbClr>
                  </a:outerShdw>
                </a:effectLst>
                <a:latin typeface="+mj-lt"/>
                <a:ea typeface="+mj-ea"/>
                <a:cs typeface="+mj-cs"/>
              </a:rPr>
              <a:t>Synthetic Biology</a:t>
            </a:r>
            <a:endParaRPr lang="en-GB" sz="4300" dirty="0">
              <a:solidFill>
                <a:schemeClr val="tx2">
                  <a:satMod val="130000"/>
                </a:schemeClr>
              </a:solidFill>
              <a:effectLst>
                <a:outerShdw blurRad="50000" dist="30000" dir="5400000" algn="tl" rotWithShape="0">
                  <a:srgbClr val="000000">
                    <a:alpha val="30000"/>
                  </a:srgbClr>
                </a:outerShdw>
              </a:effectLst>
              <a:latin typeface="+mj-lt"/>
              <a:ea typeface="+mj-ea"/>
              <a:cs typeface="+mj-cs"/>
            </a:endParaRPr>
          </a:p>
        </p:txBody>
      </p:sp>
      <p:sp>
        <p:nvSpPr>
          <p:cNvPr id="16388" name="Rectangle 6"/>
          <p:cNvSpPr>
            <a:spLocks noChangeArrowheads="1"/>
          </p:cNvSpPr>
          <p:nvPr/>
        </p:nvSpPr>
        <p:spPr bwMode="auto">
          <a:xfrm>
            <a:off x="1143000" y="1428750"/>
            <a:ext cx="7858125" cy="4894263"/>
          </a:xfrm>
          <a:prstGeom prst="rect">
            <a:avLst/>
          </a:prstGeom>
          <a:noFill/>
          <a:ln w="9525">
            <a:noFill/>
            <a:miter lim="800000"/>
            <a:headEnd/>
            <a:tailEnd/>
          </a:ln>
        </p:spPr>
        <p:txBody>
          <a:bodyPr>
            <a:spAutoFit/>
          </a:bodyPr>
          <a:lstStyle/>
          <a:p>
            <a:pPr>
              <a:buFont typeface="Arial" charset="0"/>
              <a:buChar char="•"/>
            </a:pPr>
            <a:r>
              <a:rPr lang="en-US" sz="2000">
                <a:latin typeface="Gill Sans MT" pitchFamily="34" charset="0"/>
              </a:rPr>
              <a:t>  </a:t>
            </a:r>
            <a:r>
              <a:rPr lang="en-US" sz="2400">
                <a:latin typeface="Gill Sans MT" pitchFamily="34" charset="0"/>
              </a:rPr>
              <a:t>Last century &amp; SB potential</a:t>
            </a:r>
          </a:p>
          <a:p>
            <a:endParaRPr lang="en-US" sz="2400">
              <a:latin typeface="Gill Sans MT" pitchFamily="34" charset="0"/>
            </a:endParaRPr>
          </a:p>
          <a:p>
            <a:pPr>
              <a:buFont typeface="Arial" charset="0"/>
              <a:buChar char="•"/>
            </a:pPr>
            <a:r>
              <a:rPr lang="en-US" sz="2400">
                <a:latin typeface="Gill Sans MT" pitchFamily="34" charset="0"/>
              </a:rPr>
              <a:t>  </a:t>
            </a:r>
            <a:r>
              <a:rPr lang="en-GB" sz="2400">
                <a:latin typeface="Gill Sans MT" pitchFamily="34" charset="0"/>
              </a:rPr>
              <a:t>US leads with:</a:t>
            </a:r>
          </a:p>
          <a:p>
            <a:r>
              <a:rPr lang="en-GB" sz="2400">
                <a:latin typeface="Gill Sans MT" pitchFamily="34" charset="0"/>
              </a:rPr>
              <a:t>	- $16m funding of SynBERC (UC Berkeley)</a:t>
            </a:r>
          </a:p>
          <a:p>
            <a:r>
              <a:rPr lang="en-GB" sz="2400">
                <a:latin typeface="Gill Sans MT" pitchFamily="34" charset="0"/>
              </a:rPr>
              <a:t>	- Bill &amp; Melinda Gates Foundation $43m investment</a:t>
            </a:r>
          </a:p>
          <a:p>
            <a:r>
              <a:rPr lang="en-GB" sz="2400">
                <a:latin typeface="Gill Sans MT" pitchFamily="34" charset="0"/>
              </a:rPr>
              <a:t>	- $500m Energy Biosciences Institute</a:t>
            </a:r>
          </a:p>
          <a:p>
            <a:endParaRPr lang="en-GB" sz="2400">
              <a:latin typeface="Gill Sans MT" pitchFamily="34" charset="0"/>
            </a:endParaRPr>
          </a:p>
          <a:p>
            <a:pPr>
              <a:buFont typeface="Arial" charset="0"/>
              <a:buChar char="•"/>
            </a:pPr>
            <a:r>
              <a:rPr lang="en-GB" sz="2400">
                <a:latin typeface="Gill Sans MT" pitchFamily="34" charset="0"/>
              </a:rPr>
              <a:t>  SB development over the last few years due to:</a:t>
            </a:r>
          </a:p>
          <a:p>
            <a:r>
              <a:rPr lang="en-GB" sz="2400">
                <a:latin typeface="Gill Sans MT" pitchFamily="34" charset="0"/>
              </a:rPr>
              <a:t>	- advances in biology,  genetics &amp; genome sequencing</a:t>
            </a:r>
          </a:p>
          <a:p>
            <a:r>
              <a:rPr lang="en-GB" sz="2400">
                <a:latin typeface="Gill Sans MT" pitchFamily="34" charset="0"/>
              </a:rPr>
              <a:t>	- coupled to vast increase in the speed &amp; storage 	capacity of computers &amp; internet. </a:t>
            </a:r>
          </a:p>
          <a:p>
            <a:r>
              <a:rPr lang="en-GB" sz="2400">
                <a:latin typeface="Gill Sans MT" pitchFamily="34" charset="0"/>
              </a:rPr>
              <a:t>	- researchers understanding of living organisms (at all 	levels)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25" y="0"/>
            <a:ext cx="8143875" cy="928688"/>
          </a:xfrm>
        </p:spPr>
        <p:txBody>
          <a:bodyPr/>
          <a:lstStyle/>
          <a:p>
            <a:pPr algn="ctr" fontAlgn="auto">
              <a:spcAft>
                <a:spcPts val="0"/>
              </a:spcAft>
              <a:defRPr/>
            </a:pPr>
            <a:r>
              <a:rPr lang="en-GB" dirty="0" smtClean="0">
                <a:solidFill>
                  <a:schemeClr val="tx2">
                    <a:satMod val="130000"/>
                  </a:schemeClr>
                </a:solidFill>
              </a:rPr>
              <a:t>Why Regulate?</a:t>
            </a:r>
            <a:endParaRPr lang="en-GB" dirty="0">
              <a:solidFill>
                <a:schemeClr val="tx2">
                  <a:satMod val="130000"/>
                </a:schemeClr>
              </a:solidFill>
            </a:endParaRPr>
          </a:p>
        </p:txBody>
      </p:sp>
      <p:pic>
        <p:nvPicPr>
          <p:cNvPr id="34818" name="Picture 2" descr="http://upload.wikimedia.org/wikipedia/commons/1/13/Glucosinolate-skeletal.png"/>
          <p:cNvPicPr>
            <a:picLocks noChangeAspect="1" noChangeArrowheads="1"/>
          </p:cNvPicPr>
          <p:nvPr/>
        </p:nvPicPr>
        <p:blipFill>
          <a:blip r:embed="rId2"/>
          <a:srcRect/>
          <a:stretch>
            <a:fillRect/>
          </a:stretch>
        </p:blipFill>
        <p:spPr bwMode="auto">
          <a:xfrm>
            <a:off x="1069975" y="1357313"/>
            <a:ext cx="3859213" cy="1863725"/>
          </a:xfrm>
          <a:prstGeom prst="rect">
            <a:avLst/>
          </a:prstGeom>
          <a:noFill/>
          <a:ln w="9525">
            <a:noFill/>
            <a:miter lim="800000"/>
            <a:headEnd/>
            <a:tailEnd/>
          </a:ln>
        </p:spPr>
      </p:pic>
      <p:pic>
        <p:nvPicPr>
          <p:cNvPr id="34819" name="Picture 6" descr="http://home.hia.no/~stephens/glucose.gif"/>
          <p:cNvPicPr>
            <a:picLocks noChangeAspect="1" noChangeArrowheads="1"/>
          </p:cNvPicPr>
          <p:nvPr/>
        </p:nvPicPr>
        <p:blipFill>
          <a:blip r:embed="rId3"/>
          <a:srcRect/>
          <a:stretch>
            <a:fillRect/>
          </a:stretch>
        </p:blipFill>
        <p:spPr bwMode="auto">
          <a:xfrm>
            <a:off x="6572250" y="1428750"/>
            <a:ext cx="1928813" cy="2025650"/>
          </a:xfrm>
          <a:prstGeom prst="rect">
            <a:avLst/>
          </a:prstGeom>
          <a:noFill/>
          <a:ln w="9525">
            <a:noFill/>
            <a:miter lim="800000"/>
            <a:headEnd/>
            <a:tailEnd/>
          </a:ln>
        </p:spPr>
      </p:pic>
      <p:pic>
        <p:nvPicPr>
          <p:cNvPr id="34820" name="Picture 10" descr="File:NAMA Aphrodite Syracuse.jpg">
            <a:hlinkClick r:id="rId4"/>
          </p:cNvPr>
          <p:cNvPicPr>
            <a:picLocks noChangeAspect="1" noChangeArrowheads="1"/>
          </p:cNvPicPr>
          <p:nvPr/>
        </p:nvPicPr>
        <p:blipFill>
          <a:blip r:embed="rId5"/>
          <a:srcRect/>
          <a:stretch>
            <a:fillRect/>
          </a:stretch>
        </p:blipFill>
        <p:spPr bwMode="auto">
          <a:xfrm>
            <a:off x="7000875" y="3714750"/>
            <a:ext cx="1270000" cy="2755900"/>
          </a:xfrm>
          <a:prstGeom prst="rect">
            <a:avLst/>
          </a:prstGeom>
          <a:noFill/>
          <a:ln w="9525">
            <a:noFill/>
            <a:miter lim="800000"/>
            <a:headEnd/>
            <a:tailEnd/>
          </a:ln>
        </p:spPr>
      </p:pic>
      <p:pic>
        <p:nvPicPr>
          <p:cNvPr id="34821" name="Picture 12" descr="File:Medusa by Carvaggio.jpg">
            <a:hlinkClick r:id="rId6"/>
          </p:cNvPr>
          <p:cNvPicPr>
            <a:picLocks noChangeAspect="1" noChangeArrowheads="1"/>
          </p:cNvPicPr>
          <p:nvPr/>
        </p:nvPicPr>
        <p:blipFill>
          <a:blip r:embed="rId7"/>
          <a:srcRect/>
          <a:stretch>
            <a:fillRect/>
          </a:stretch>
        </p:blipFill>
        <p:spPr bwMode="auto">
          <a:xfrm>
            <a:off x="1346200" y="3429000"/>
            <a:ext cx="2725738" cy="2786063"/>
          </a:xfrm>
          <a:prstGeom prst="rect">
            <a:avLst/>
          </a:prstGeom>
          <a:noFill/>
          <a:ln w="9525">
            <a:noFill/>
            <a:miter lim="800000"/>
            <a:headEnd/>
            <a:tailEnd/>
          </a:ln>
        </p:spPr>
      </p:pic>
      <p:sp>
        <p:nvSpPr>
          <p:cNvPr id="34822" name="TextBox 9"/>
          <p:cNvSpPr txBox="1">
            <a:spLocks noChangeArrowheads="1"/>
          </p:cNvSpPr>
          <p:nvPr/>
        </p:nvSpPr>
        <p:spPr bwMode="auto">
          <a:xfrm>
            <a:off x="4429125" y="3143250"/>
            <a:ext cx="2071688" cy="1323975"/>
          </a:xfrm>
          <a:prstGeom prst="rect">
            <a:avLst/>
          </a:prstGeom>
          <a:noFill/>
          <a:ln w="9525">
            <a:noFill/>
            <a:miter lim="800000"/>
            <a:headEnd/>
            <a:tailEnd/>
          </a:ln>
        </p:spPr>
        <p:txBody>
          <a:bodyPr>
            <a:spAutoFit/>
          </a:bodyPr>
          <a:lstStyle/>
          <a:p>
            <a:r>
              <a:rPr lang="en-GB" sz="8000">
                <a:latin typeface="Gill Sans MT" pitchFamily="34" charset="0"/>
              </a:rPr>
              <a:t>OR</a:t>
            </a:r>
          </a:p>
        </p:txBody>
      </p:sp>
      <p:pic>
        <p:nvPicPr>
          <p:cNvPr id="34823" name="Picture 2"/>
          <p:cNvPicPr>
            <a:picLocks noChangeAspect="1" noChangeArrowheads="1"/>
          </p:cNvPicPr>
          <p:nvPr/>
        </p:nvPicPr>
        <p:blipFill>
          <a:blip r:embed="rId8"/>
          <a:srcRect/>
          <a:stretch>
            <a:fillRect/>
          </a:stretch>
        </p:blipFill>
        <p:spPr bwMode="auto">
          <a:xfrm>
            <a:off x="285750" y="214313"/>
            <a:ext cx="1601788" cy="566737"/>
          </a:xfrm>
          <a:prstGeom prst="rect">
            <a:avLst/>
          </a:prstGeom>
          <a:noFill/>
          <a:ln w="9525">
            <a:noFill/>
            <a:miter lim="800000"/>
            <a:headEnd/>
            <a:tailEnd/>
          </a:ln>
        </p:spPr>
      </p:pic>
      <p:pic>
        <p:nvPicPr>
          <p:cNvPr id="34824" name="Picture 2" descr="http://upload.wikimedia.org/wikipedia/en/thumb/b/bd/IGEM_basic_900W_300dpi.jpg/783px-IGEM_basic_900W_300dpi.jpg"/>
          <p:cNvPicPr>
            <a:picLocks noChangeAspect="1" noChangeArrowheads="1"/>
          </p:cNvPicPr>
          <p:nvPr/>
        </p:nvPicPr>
        <p:blipFill>
          <a:blip r:embed="rId9"/>
          <a:srcRect/>
          <a:stretch>
            <a:fillRect/>
          </a:stretch>
        </p:blipFill>
        <p:spPr bwMode="auto">
          <a:xfrm>
            <a:off x="7858125" y="71438"/>
            <a:ext cx="1214438" cy="85725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descr="http://bioinfo.bact.wisc.edu/themicrobialworld/Regfig9.jpeg"/>
          <p:cNvPicPr>
            <a:picLocks noChangeAspect="1" noChangeArrowheads="1"/>
          </p:cNvPicPr>
          <p:nvPr/>
        </p:nvPicPr>
        <p:blipFill>
          <a:blip r:embed="rId2"/>
          <a:srcRect/>
          <a:stretch>
            <a:fillRect/>
          </a:stretch>
        </p:blipFill>
        <p:spPr bwMode="auto">
          <a:xfrm>
            <a:off x="2143125" y="785813"/>
            <a:ext cx="5195888" cy="2643187"/>
          </a:xfrm>
          <a:prstGeom prst="rect">
            <a:avLst/>
          </a:prstGeom>
          <a:noFill/>
          <a:ln w="9525">
            <a:noFill/>
            <a:miter lim="800000"/>
            <a:headEnd/>
            <a:tailEnd/>
          </a:ln>
        </p:spPr>
      </p:pic>
      <p:pic>
        <p:nvPicPr>
          <p:cNvPr id="35842" name="Picture 4" descr="http://www.cartoonstock.com/lowres/cza0674l.jpg"/>
          <p:cNvPicPr>
            <a:picLocks noChangeAspect="1" noChangeArrowheads="1"/>
          </p:cNvPicPr>
          <p:nvPr/>
        </p:nvPicPr>
        <p:blipFill>
          <a:blip r:embed="rId3"/>
          <a:srcRect/>
          <a:stretch>
            <a:fillRect/>
          </a:stretch>
        </p:blipFill>
        <p:spPr bwMode="auto">
          <a:xfrm>
            <a:off x="2857500" y="3357563"/>
            <a:ext cx="4630738" cy="3357562"/>
          </a:xfrm>
          <a:prstGeom prst="rect">
            <a:avLst/>
          </a:prstGeom>
          <a:noFill/>
          <a:ln w="9525">
            <a:noFill/>
            <a:miter lim="800000"/>
            <a:headEnd/>
            <a:tailEnd/>
          </a:ln>
        </p:spPr>
      </p:pic>
      <p:pic>
        <p:nvPicPr>
          <p:cNvPr id="35843" name="Picture 2"/>
          <p:cNvPicPr>
            <a:picLocks noChangeAspect="1" noChangeArrowheads="1"/>
          </p:cNvPicPr>
          <p:nvPr/>
        </p:nvPicPr>
        <p:blipFill>
          <a:blip r:embed="rId4"/>
          <a:srcRect/>
          <a:stretch>
            <a:fillRect/>
          </a:stretch>
        </p:blipFill>
        <p:spPr bwMode="auto">
          <a:xfrm>
            <a:off x="285750" y="214313"/>
            <a:ext cx="1601788" cy="566737"/>
          </a:xfrm>
          <a:prstGeom prst="rect">
            <a:avLst/>
          </a:prstGeom>
          <a:noFill/>
          <a:ln w="9525">
            <a:noFill/>
            <a:miter lim="800000"/>
            <a:headEnd/>
            <a:tailEnd/>
          </a:ln>
        </p:spPr>
      </p:pic>
      <p:pic>
        <p:nvPicPr>
          <p:cNvPr id="35844" name="Picture 2" descr="http://upload.wikimedia.org/wikipedia/en/thumb/b/bd/IGEM_basic_900W_300dpi.jpg/783px-IGEM_basic_900W_300dpi.jpg"/>
          <p:cNvPicPr>
            <a:picLocks noChangeAspect="1" noChangeArrowheads="1"/>
          </p:cNvPicPr>
          <p:nvPr/>
        </p:nvPicPr>
        <p:blipFill>
          <a:blip r:embed="rId5"/>
          <a:srcRect/>
          <a:stretch>
            <a:fillRect/>
          </a:stretch>
        </p:blipFill>
        <p:spPr bwMode="auto">
          <a:xfrm>
            <a:off x="7858125" y="71438"/>
            <a:ext cx="1214438" cy="85725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descr="http://biology.kenyon.edu/courses/biol114/Chap05/RNA_ribosomes.gif"/>
          <p:cNvPicPr>
            <a:picLocks noChangeAspect="1" noChangeArrowheads="1"/>
          </p:cNvPicPr>
          <p:nvPr/>
        </p:nvPicPr>
        <p:blipFill>
          <a:blip r:embed="rId2"/>
          <a:srcRect/>
          <a:stretch>
            <a:fillRect/>
          </a:stretch>
        </p:blipFill>
        <p:spPr bwMode="auto">
          <a:xfrm>
            <a:off x="1214438" y="1285875"/>
            <a:ext cx="7323137" cy="3500438"/>
          </a:xfrm>
          <a:prstGeom prst="rect">
            <a:avLst/>
          </a:prstGeom>
          <a:noFill/>
          <a:ln w="9525">
            <a:noFill/>
            <a:miter lim="800000"/>
            <a:headEnd/>
            <a:tailEnd/>
          </a:ln>
        </p:spPr>
      </p:pic>
      <p:sp>
        <p:nvSpPr>
          <p:cNvPr id="6" name="Rectangle 2"/>
          <p:cNvSpPr>
            <a:spLocks noGrp="1"/>
          </p:cNvSpPr>
          <p:nvPr>
            <p:ph type="title"/>
          </p:nvPr>
        </p:nvSpPr>
        <p:spPr bwMode="auto">
          <a:xfrm>
            <a:off x="785813" y="285750"/>
            <a:ext cx="8172450" cy="1143000"/>
          </a:xfrm>
        </p:spPr>
        <p:txBody>
          <a:bodyPr vert="horz" wrap="square" lIns="91440" tIns="45720" rIns="91440" bIns="45720" numCol="1" anchorCtr="0" compatLnSpc="1">
            <a:prstTxWarp prst="textNoShape">
              <a:avLst/>
            </a:prstTxWarp>
            <a:normAutofit fontScale="90000"/>
          </a:bodyPr>
          <a:lstStyle/>
          <a:p>
            <a:pPr algn="ctr" fontAlgn="auto">
              <a:spcAft>
                <a:spcPts val="0"/>
              </a:spcAft>
              <a:defRPr/>
            </a:pPr>
            <a:r>
              <a:rPr lang="en-GB" sz="3900" dirty="0" smtClean="0">
                <a:solidFill>
                  <a:schemeClr val="tx2">
                    <a:satMod val="130000"/>
                  </a:schemeClr>
                </a:solidFill>
                <a:effectLst/>
              </a:rPr>
              <a:t>Gene Expression in Prokaryotes</a:t>
            </a:r>
            <a:r>
              <a:rPr lang="en-US" sz="3900" dirty="0" smtClean="0">
                <a:solidFill>
                  <a:schemeClr val="tx2">
                    <a:satMod val="130000"/>
                  </a:schemeClr>
                </a:solidFill>
                <a:effectLst/>
              </a:rPr>
              <a:t/>
            </a:r>
            <a:br>
              <a:rPr lang="en-US" sz="3900" dirty="0" smtClean="0">
                <a:solidFill>
                  <a:schemeClr val="tx2">
                    <a:satMod val="130000"/>
                  </a:schemeClr>
                </a:solidFill>
                <a:effectLst/>
              </a:rPr>
            </a:br>
            <a:endParaRPr lang="en-US" sz="3900" dirty="0" smtClean="0">
              <a:solidFill>
                <a:schemeClr val="tx2">
                  <a:satMod val="130000"/>
                </a:schemeClr>
              </a:solidFill>
              <a:effectLst/>
            </a:endParaRPr>
          </a:p>
        </p:txBody>
      </p:sp>
      <p:pic>
        <p:nvPicPr>
          <p:cNvPr id="36867" name="Picture 6" descr="http://www.exceldryer.com/images/IndustryStandardStampWeb.jpg"/>
          <p:cNvPicPr>
            <a:picLocks noChangeAspect="1" noChangeArrowheads="1"/>
          </p:cNvPicPr>
          <p:nvPr/>
        </p:nvPicPr>
        <p:blipFill>
          <a:blip r:embed="rId3"/>
          <a:srcRect/>
          <a:stretch>
            <a:fillRect/>
          </a:stretch>
        </p:blipFill>
        <p:spPr bwMode="auto">
          <a:xfrm>
            <a:off x="5357813" y="3857625"/>
            <a:ext cx="2708275" cy="2328863"/>
          </a:xfrm>
          <a:prstGeom prst="rect">
            <a:avLst/>
          </a:prstGeom>
          <a:noFill/>
          <a:ln w="9525">
            <a:noFill/>
            <a:miter lim="800000"/>
            <a:headEnd/>
            <a:tailEnd/>
          </a:ln>
        </p:spPr>
      </p:pic>
      <p:pic>
        <p:nvPicPr>
          <p:cNvPr id="36868" name="Picture 2"/>
          <p:cNvPicPr>
            <a:picLocks noChangeAspect="1" noChangeArrowheads="1"/>
          </p:cNvPicPr>
          <p:nvPr/>
        </p:nvPicPr>
        <p:blipFill>
          <a:blip r:embed="rId4"/>
          <a:srcRect/>
          <a:stretch>
            <a:fillRect/>
          </a:stretch>
        </p:blipFill>
        <p:spPr bwMode="auto">
          <a:xfrm>
            <a:off x="285750" y="214313"/>
            <a:ext cx="1601788" cy="566737"/>
          </a:xfrm>
          <a:prstGeom prst="rect">
            <a:avLst/>
          </a:prstGeom>
          <a:noFill/>
          <a:ln w="9525">
            <a:noFill/>
            <a:miter lim="800000"/>
            <a:headEnd/>
            <a:tailEnd/>
          </a:ln>
        </p:spPr>
      </p:pic>
      <p:pic>
        <p:nvPicPr>
          <p:cNvPr id="36869" name="Picture 2" descr="http://upload.wikimedia.org/wikipedia/en/thumb/b/bd/IGEM_basic_900W_300dpi.jpg/783px-IGEM_basic_900W_300dpi.jpg"/>
          <p:cNvPicPr>
            <a:picLocks noChangeAspect="1" noChangeArrowheads="1"/>
          </p:cNvPicPr>
          <p:nvPr/>
        </p:nvPicPr>
        <p:blipFill>
          <a:blip r:embed="rId5"/>
          <a:srcRect/>
          <a:stretch>
            <a:fillRect/>
          </a:stretch>
        </p:blipFill>
        <p:spPr bwMode="auto">
          <a:xfrm>
            <a:off x="7858125" y="71438"/>
            <a:ext cx="1214438" cy="85725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25" y="0"/>
            <a:ext cx="8143875" cy="1143000"/>
          </a:xfrm>
        </p:spPr>
        <p:txBody>
          <a:bodyPr/>
          <a:lstStyle/>
          <a:p>
            <a:pPr algn="ctr" fontAlgn="auto">
              <a:spcAft>
                <a:spcPts val="0"/>
              </a:spcAft>
              <a:defRPr/>
            </a:pPr>
            <a:r>
              <a:rPr lang="en-GB" dirty="0" err="1" smtClean="0">
                <a:solidFill>
                  <a:schemeClr val="tx2">
                    <a:satMod val="130000"/>
                  </a:schemeClr>
                </a:solidFill>
              </a:rPr>
              <a:t>PoPS</a:t>
            </a:r>
            <a:r>
              <a:rPr lang="en-GB" dirty="0" smtClean="0">
                <a:solidFill>
                  <a:schemeClr val="tx2">
                    <a:satMod val="130000"/>
                  </a:schemeClr>
                </a:solidFill>
              </a:rPr>
              <a:t> &amp; </a:t>
            </a:r>
            <a:r>
              <a:rPr lang="en-GB" dirty="0" err="1" smtClean="0">
                <a:solidFill>
                  <a:schemeClr val="tx2">
                    <a:satMod val="130000"/>
                  </a:schemeClr>
                </a:solidFill>
              </a:rPr>
              <a:t>RiPS</a:t>
            </a:r>
            <a:endParaRPr lang="en-GB" dirty="0">
              <a:solidFill>
                <a:schemeClr val="tx2">
                  <a:satMod val="130000"/>
                </a:schemeClr>
              </a:solidFill>
            </a:endParaRPr>
          </a:p>
        </p:txBody>
      </p:sp>
      <p:sp>
        <p:nvSpPr>
          <p:cNvPr id="37890" name="Content Placeholder 2"/>
          <p:cNvSpPr>
            <a:spLocks noGrp="1"/>
          </p:cNvSpPr>
          <p:nvPr>
            <p:ph idx="1"/>
          </p:nvPr>
        </p:nvSpPr>
        <p:spPr>
          <a:xfrm>
            <a:off x="1214438" y="1357313"/>
            <a:ext cx="7720012" cy="4891087"/>
          </a:xfrm>
        </p:spPr>
        <p:txBody>
          <a:bodyPr/>
          <a:lstStyle/>
          <a:p>
            <a:pPr>
              <a:buFont typeface="Wingdings 2" pitchFamily="18" charset="2"/>
              <a:buNone/>
            </a:pPr>
            <a:r>
              <a:rPr lang="en-GB" sz="1600" smtClean="0"/>
              <a:t>Following the Registry, </a:t>
            </a:r>
            <a:r>
              <a:rPr lang="en-GB" sz="1600" i="1" smtClean="0"/>
              <a:t>PoPS </a:t>
            </a:r>
            <a:r>
              <a:rPr lang="en-GB" sz="1600" smtClean="0"/>
              <a:t>can be defined as the quantity of RNA polymerases that </a:t>
            </a:r>
          </a:p>
          <a:p>
            <a:pPr>
              <a:buFont typeface="Wingdings 2" pitchFamily="18" charset="2"/>
              <a:buNone/>
            </a:pPr>
            <a:r>
              <a:rPr lang="en-GB" sz="1600" smtClean="0"/>
              <a:t>passes a defined point on the DNA per time with unit molars per second (</a:t>
            </a:r>
            <a:r>
              <a:rPr lang="en-GB" sz="1600" i="1" smtClean="0"/>
              <a:t>M/s). </a:t>
            </a:r>
          </a:p>
          <a:p>
            <a:pPr>
              <a:buFont typeface="Wingdings 2" pitchFamily="18" charset="2"/>
              <a:buNone/>
            </a:pPr>
            <a:endParaRPr lang="en-GB" sz="1600" i="1" smtClean="0"/>
          </a:p>
          <a:p>
            <a:pPr>
              <a:buFont typeface="Wingdings 2" pitchFamily="18" charset="2"/>
              <a:buNone/>
            </a:pPr>
            <a:r>
              <a:rPr lang="en-GB" sz="1600" i="1" smtClean="0"/>
              <a:t>An analogous definition is valid for RiPS. </a:t>
            </a:r>
          </a:p>
          <a:p>
            <a:pPr>
              <a:buFont typeface="Wingdings 2" pitchFamily="18" charset="2"/>
              <a:buNone/>
            </a:pPr>
            <a:endParaRPr lang="en-GB" sz="1600" i="1" smtClean="0"/>
          </a:p>
          <a:p>
            <a:pPr>
              <a:buFont typeface="Wingdings 2" pitchFamily="18" charset="2"/>
              <a:buNone/>
            </a:pPr>
            <a:r>
              <a:rPr lang="en-GB" sz="1600" i="1" smtClean="0"/>
              <a:t>FaPS are the </a:t>
            </a:r>
            <a:r>
              <a:rPr lang="en-GB" sz="1600" smtClean="0"/>
              <a:t>quantity of transcription factors (activators or repressors) produced per </a:t>
            </a:r>
          </a:p>
          <a:p>
            <a:pPr>
              <a:buFont typeface="Wingdings 2" pitchFamily="18" charset="2"/>
              <a:buNone/>
            </a:pPr>
            <a:r>
              <a:rPr lang="en-GB" sz="1600" smtClean="0"/>
              <a:t>second inside their corresponding coding regions. </a:t>
            </a:r>
          </a:p>
          <a:p>
            <a:pPr>
              <a:buFont typeface="Wingdings 2" pitchFamily="18" charset="2"/>
              <a:buNone/>
            </a:pPr>
            <a:endParaRPr lang="en-GB" sz="1600" i="1" smtClean="0"/>
          </a:p>
          <a:p>
            <a:pPr>
              <a:buFont typeface="Wingdings 2" pitchFamily="18" charset="2"/>
              <a:buNone/>
            </a:pPr>
            <a:r>
              <a:rPr lang="en-GB" sz="1600" i="1" smtClean="0"/>
              <a:t>SiPS represent </a:t>
            </a:r>
            <a:r>
              <a:rPr lang="en-GB" sz="1600" smtClean="0"/>
              <a:t>the amount of environmental signals (inducers or corepressors) that enters </a:t>
            </a:r>
          </a:p>
          <a:p>
            <a:pPr>
              <a:buFont typeface="Wingdings 2" pitchFamily="18" charset="2"/>
              <a:buNone/>
            </a:pPr>
            <a:r>
              <a:rPr lang="en-GB" sz="1600" smtClean="0"/>
              <a:t>the cell per time unit. </a:t>
            </a:r>
          </a:p>
          <a:p>
            <a:pPr>
              <a:buFont typeface="Wingdings 2" pitchFamily="18" charset="2"/>
              <a:buNone/>
            </a:pPr>
            <a:endParaRPr lang="en-GB" sz="1600" smtClean="0"/>
          </a:p>
          <a:p>
            <a:pPr>
              <a:buFont typeface="Wingdings 2" pitchFamily="18" charset="2"/>
              <a:buNone/>
            </a:pPr>
            <a:r>
              <a:rPr lang="en-GB" sz="1600" smtClean="0"/>
              <a:t>Thus, every flux is just a derivative of a concentration with respect to time so that it is </a:t>
            </a:r>
          </a:p>
          <a:p>
            <a:pPr>
              <a:buFont typeface="Wingdings 2" pitchFamily="18" charset="2"/>
              <a:buNone/>
            </a:pPr>
            <a:r>
              <a:rPr lang="en-GB" sz="1600" smtClean="0"/>
              <a:t>straightforward to integrate it into an ODE-based model.</a:t>
            </a:r>
          </a:p>
        </p:txBody>
      </p:sp>
      <p:pic>
        <p:nvPicPr>
          <p:cNvPr id="37891" name="Picture 2"/>
          <p:cNvPicPr>
            <a:picLocks noChangeAspect="1" noChangeArrowheads="1"/>
          </p:cNvPicPr>
          <p:nvPr/>
        </p:nvPicPr>
        <p:blipFill>
          <a:blip r:embed="rId2"/>
          <a:srcRect/>
          <a:stretch>
            <a:fillRect/>
          </a:stretch>
        </p:blipFill>
        <p:spPr bwMode="auto">
          <a:xfrm>
            <a:off x="285750" y="214313"/>
            <a:ext cx="1601788" cy="566737"/>
          </a:xfrm>
          <a:prstGeom prst="rect">
            <a:avLst/>
          </a:prstGeom>
          <a:noFill/>
          <a:ln w="9525">
            <a:noFill/>
            <a:miter lim="800000"/>
            <a:headEnd/>
            <a:tailEnd/>
          </a:ln>
        </p:spPr>
      </p:pic>
      <p:pic>
        <p:nvPicPr>
          <p:cNvPr id="37892" name="Picture 2" descr="http://upload.wikimedia.org/wikipedia/en/thumb/b/bd/IGEM_basic_900W_300dpi.jpg/783px-IGEM_basic_900W_300dpi.jpg"/>
          <p:cNvPicPr>
            <a:picLocks noChangeAspect="1" noChangeArrowheads="1"/>
          </p:cNvPicPr>
          <p:nvPr/>
        </p:nvPicPr>
        <p:blipFill>
          <a:blip r:embed="rId3"/>
          <a:srcRect/>
          <a:stretch>
            <a:fillRect/>
          </a:stretch>
        </p:blipFill>
        <p:spPr bwMode="auto">
          <a:xfrm>
            <a:off x="7858125" y="71438"/>
            <a:ext cx="1214438" cy="85725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p:cNvSpPr>
          <p:nvPr>
            <p:ph type="title"/>
          </p:nvPr>
        </p:nvSpPr>
        <p:spPr bwMode="auto">
          <a:xfrm>
            <a:off x="4143375" y="1071563"/>
            <a:ext cx="2857500" cy="549275"/>
          </a:xfrm>
        </p:spPr>
        <p:txBody>
          <a:bodyPr vert="horz" wrap="square" lIns="91440" tIns="45720" rIns="91440" bIns="45720" numCol="1" anchorCtr="0" compatLnSpc="1">
            <a:prstTxWarp prst="textNoShape">
              <a:avLst/>
            </a:prstTxWarp>
          </a:bodyPr>
          <a:lstStyle/>
          <a:p>
            <a:pPr algn="ctr"/>
            <a:r>
              <a:rPr lang="en-GB" sz="1600" b="1" smtClean="0">
                <a:effectLst/>
              </a:rPr>
              <a:t>RNA Polymerase</a:t>
            </a:r>
            <a:endParaRPr lang="en-US" sz="1600" b="1" smtClean="0">
              <a:effectLst/>
            </a:endParaRPr>
          </a:p>
        </p:txBody>
      </p:sp>
      <p:pic>
        <p:nvPicPr>
          <p:cNvPr id="38914" name="Picture 7"/>
          <p:cNvPicPr>
            <a:picLocks noChangeAspect="1" noChangeArrowheads="1"/>
          </p:cNvPicPr>
          <p:nvPr/>
        </p:nvPicPr>
        <p:blipFill>
          <a:blip r:embed="rId2"/>
          <a:srcRect/>
          <a:stretch>
            <a:fillRect/>
          </a:stretch>
        </p:blipFill>
        <p:spPr bwMode="auto">
          <a:xfrm>
            <a:off x="1908175" y="1500188"/>
            <a:ext cx="6300788" cy="1989137"/>
          </a:xfrm>
          <a:prstGeom prst="rect">
            <a:avLst/>
          </a:prstGeom>
          <a:noFill/>
          <a:ln w="9525">
            <a:noFill/>
            <a:miter lim="800000"/>
            <a:headEnd/>
            <a:tailEnd/>
          </a:ln>
        </p:spPr>
      </p:pic>
      <p:sp>
        <p:nvSpPr>
          <p:cNvPr id="38915" name="Rectangle 8"/>
          <p:cNvSpPr>
            <a:spLocks noGrp="1"/>
          </p:cNvSpPr>
          <p:nvPr>
            <p:ph type="body" idx="1"/>
          </p:nvPr>
        </p:nvSpPr>
        <p:spPr>
          <a:xfrm>
            <a:off x="1042988" y="4005263"/>
            <a:ext cx="8101012" cy="2852737"/>
          </a:xfrm>
        </p:spPr>
        <p:txBody>
          <a:bodyPr/>
          <a:lstStyle/>
          <a:p>
            <a:pPr marL="692150" indent="-609600"/>
            <a:r>
              <a:rPr lang="en-GB" b="1" smtClean="0"/>
              <a:t>Regulation of initiation:</a:t>
            </a:r>
          </a:p>
          <a:p>
            <a:pPr marL="692150" indent="-609600">
              <a:buFont typeface="Wingdings 2" pitchFamily="18" charset="2"/>
              <a:buAutoNum type="arabicPeriod"/>
            </a:pPr>
            <a:r>
              <a:rPr lang="en-GB" sz="2800" b="1" smtClean="0"/>
              <a:t>Sigma factors</a:t>
            </a:r>
          </a:p>
          <a:p>
            <a:pPr marL="692150" indent="-609600">
              <a:buFont typeface="Wingdings 2" pitchFamily="18" charset="2"/>
              <a:buAutoNum type="arabicPeriod"/>
            </a:pPr>
            <a:r>
              <a:rPr lang="en-GB" sz="2800" b="1" smtClean="0"/>
              <a:t>Small ligands</a:t>
            </a:r>
          </a:p>
          <a:p>
            <a:pPr marL="692150" indent="-609600">
              <a:buFont typeface="Wingdings 2" pitchFamily="18" charset="2"/>
              <a:buAutoNum type="arabicPeriod"/>
            </a:pPr>
            <a:r>
              <a:rPr lang="en-GB" sz="2800" b="1" smtClean="0"/>
              <a:t>Transcription factors</a:t>
            </a:r>
          </a:p>
          <a:p>
            <a:pPr marL="692150" indent="-609600">
              <a:buFont typeface="Wingdings 2" pitchFamily="18" charset="2"/>
              <a:buAutoNum type="arabicPeriod"/>
            </a:pPr>
            <a:r>
              <a:rPr lang="en-GB" sz="2800" b="1" smtClean="0"/>
              <a:t>DNA Packaging</a:t>
            </a:r>
          </a:p>
          <a:p>
            <a:pPr marL="692150" indent="-609600">
              <a:buFont typeface="Wingdings 2" pitchFamily="18" charset="2"/>
              <a:buNone/>
            </a:pPr>
            <a:endParaRPr lang="en-GB" sz="2800" b="1" smtClean="0"/>
          </a:p>
          <a:p>
            <a:pPr marL="692150" indent="-609600">
              <a:buFont typeface="Wingdings 2" pitchFamily="18" charset="2"/>
              <a:buAutoNum type="arabicPeriod"/>
            </a:pPr>
            <a:endParaRPr lang="en-GB" b="1" smtClean="0"/>
          </a:p>
        </p:txBody>
      </p:sp>
      <p:sp>
        <p:nvSpPr>
          <p:cNvPr id="5" name="Rectangle 2"/>
          <p:cNvSpPr txBox="1">
            <a:spLocks/>
          </p:cNvSpPr>
          <p:nvPr/>
        </p:nvSpPr>
        <p:spPr bwMode="auto">
          <a:xfrm>
            <a:off x="971550" y="0"/>
            <a:ext cx="8172450" cy="571500"/>
          </a:xfrm>
          <a:prstGeom prst="rect">
            <a:avLst/>
          </a:prstGeom>
          <a:noFill/>
        </p:spPr>
        <p:txBody>
          <a:bodyPr anchor="ctr"/>
          <a:lstStyle/>
          <a:p>
            <a:pPr algn="ctr">
              <a:defRPr/>
            </a:pPr>
            <a:endParaRPr lang="en-GB" sz="2900" dirty="0">
              <a:solidFill>
                <a:srgbClr val="666666"/>
              </a:solidFill>
              <a:latin typeface="+mj-lt"/>
              <a:ea typeface="+mj-ea"/>
              <a:cs typeface="+mj-cs"/>
            </a:endParaRPr>
          </a:p>
          <a:p>
            <a:pPr algn="ctr">
              <a:defRPr/>
            </a:pPr>
            <a:r>
              <a:rPr lang="en-GB" sz="2900" b="1" dirty="0">
                <a:solidFill>
                  <a:srgbClr val="666666"/>
                </a:solidFill>
                <a:latin typeface="+mj-lt"/>
                <a:ea typeface="+mj-ea"/>
                <a:cs typeface="+mj-cs"/>
              </a:rPr>
              <a:t>Transcription</a:t>
            </a:r>
            <a:r>
              <a:rPr lang="en-US" sz="2900" dirty="0">
                <a:solidFill>
                  <a:srgbClr val="666666"/>
                </a:solidFill>
                <a:latin typeface="+mj-lt"/>
                <a:ea typeface="+mj-ea"/>
                <a:cs typeface="+mj-cs"/>
              </a:rPr>
              <a:t/>
            </a:r>
            <a:br>
              <a:rPr lang="en-US" sz="2900" dirty="0">
                <a:solidFill>
                  <a:srgbClr val="666666"/>
                </a:solidFill>
                <a:latin typeface="+mj-lt"/>
                <a:ea typeface="+mj-ea"/>
                <a:cs typeface="+mj-cs"/>
              </a:rPr>
            </a:br>
            <a:endParaRPr lang="en-US" sz="2900" dirty="0">
              <a:solidFill>
                <a:srgbClr val="666666"/>
              </a:solidFill>
              <a:latin typeface="+mj-lt"/>
              <a:ea typeface="+mj-ea"/>
              <a:cs typeface="+mj-cs"/>
            </a:endParaRPr>
          </a:p>
        </p:txBody>
      </p:sp>
      <p:pic>
        <p:nvPicPr>
          <p:cNvPr id="38917" name="Picture 2"/>
          <p:cNvPicPr>
            <a:picLocks noChangeAspect="1" noChangeArrowheads="1"/>
          </p:cNvPicPr>
          <p:nvPr/>
        </p:nvPicPr>
        <p:blipFill>
          <a:blip r:embed="rId3"/>
          <a:srcRect/>
          <a:stretch>
            <a:fillRect/>
          </a:stretch>
        </p:blipFill>
        <p:spPr bwMode="auto">
          <a:xfrm>
            <a:off x="285750" y="214313"/>
            <a:ext cx="1601788" cy="566737"/>
          </a:xfrm>
          <a:prstGeom prst="rect">
            <a:avLst/>
          </a:prstGeom>
          <a:noFill/>
          <a:ln w="9525">
            <a:noFill/>
            <a:miter lim="800000"/>
            <a:headEnd/>
            <a:tailEnd/>
          </a:ln>
        </p:spPr>
      </p:pic>
      <p:pic>
        <p:nvPicPr>
          <p:cNvPr id="38918" name="Picture 2" descr="http://upload.wikimedia.org/wikipedia/en/thumb/b/bd/IGEM_basic_900W_300dpi.jpg/783px-IGEM_basic_900W_300dpi.jpg"/>
          <p:cNvPicPr>
            <a:picLocks noChangeAspect="1" noChangeArrowheads="1"/>
          </p:cNvPicPr>
          <p:nvPr/>
        </p:nvPicPr>
        <p:blipFill>
          <a:blip r:embed="rId4"/>
          <a:srcRect/>
          <a:stretch>
            <a:fillRect/>
          </a:stretch>
        </p:blipFill>
        <p:spPr bwMode="auto">
          <a:xfrm>
            <a:off x="7858125" y="71438"/>
            <a:ext cx="1214438" cy="857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p:cNvSpPr>
          <p:nvPr>
            <p:ph type="title"/>
          </p:nvPr>
        </p:nvSpPr>
        <p:spPr bwMode="auto">
          <a:xfrm>
            <a:off x="1000125" y="0"/>
            <a:ext cx="8143875" cy="785813"/>
          </a:xfrm>
        </p:spPr>
        <p:txBody>
          <a:bodyPr vert="horz" wrap="square" lIns="91440" tIns="45720" rIns="91440" bIns="45720" numCol="1" anchorCtr="0" compatLnSpc="1">
            <a:prstTxWarp prst="textNoShape">
              <a:avLst/>
            </a:prstTxWarp>
          </a:bodyPr>
          <a:lstStyle/>
          <a:p>
            <a:pPr algn="ctr"/>
            <a:r>
              <a:rPr lang="en-GB" smtClean="0">
                <a:effectLst/>
              </a:rPr>
              <a:t>Sigma Factors</a:t>
            </a:r>
            <a:endParaRPr lang="en-US" smtClean="0">
              <a:effectLst/>
            </a:endParaRPr>
          </a:p>
        </p:txBody>
      </p:sp>
      <p:graphicFrame>
        <p:nvGraphicFramePr>
          <p:cNvPr id="35913" name="Group 73"/>
          <p:cNvGraphicFramePr>
            <a:graphicFrameLocks noGrp="1"/>
          </p:cNvGraphicFramePr>
          <p:nvPr>
            <p:ph idx="1"/>
          </p:nvPr>
        </p:nvGraphicFramePr>
        <p:xfrm>
          <a:off x="1187450" y="1447800"/>
          <a:ext cx="7705725" cy="4922838"/>
        </p:xfrm>
        <a:graphic>
          <a:graphicData uri="http://schemas.openxmlformats.org/drawingml/2006/table">
            <a:tbl>
              <a:tblPr/>
              <a:tblGrid>
                <a:gridCol w="1728788"/>
                <a:gridCol w="5976937"/>
              </a:tblGrid>
              <a:tr h="563563">
                <a:tc>
                  <a:txBody>
                    <a:bodyPr/>
                    <a:lstStyle/>
                    <a:p>
                      <a:pPr marL="82550" marR="0" lvl="0" indent="0" algn="l" defTabSz="914400" rtl="0" eaLnBrk="1" fontAlgn="base" latinLnBrk="0" hangingPunct="1">
                        <a:lnSpc>
                          <a:spcPct val="100000"/>
                        </a:lnSpc>
                        <a:spcBef>
                          <a:spcPts val="600"/>
                        </a:spcBef>
                        <a:spcAft>
                          <a:spcPct val="0"/>
                        </a:spcAft>
                        <a:buClr>
                          <a:schemeClr val="accent1"/>
                        </a:buClr>
                        <a:buSzPct val="80000"/>
                        <a:buFont typeface="Wingdings 2" pitchFamily="18" charset="2"/>
                        <a:buNone/>
                        <a:tabLst/>
                      </a:pPr>
                      <a:r>
                        <a:rPr kumimoji="0" lang="en-GB" sz="2800" b="1" i="0" u="none" strike="noStrike" cap="none" normalizeH="0" baseline="0" dirty="0" smtClean="0">
                          <a:ln>
                            <a:noFill/>
                          </a:ln>
                          <a:solidFill>
                            <a:schemeClr val="tx1"/>
                          </a:solidFill>
                          <a:effectLst/>
                          <a:latin typeface="Gill Sans MT"/>
                        </a:rPr>
                        <a:t>Element</a:t>
                      </a:r>
                      <a:endParaRPr kumimoji="0" lang="en-US" sz="2800" b="1" i="0" u="none" strike="noStrike" cap="none" normalizeH="0" baseline="0" dirty="0" smtClean="0">
                        <a:ln>
                          <a:noFill/>
                        </a:ln>
                        <a:solidFill>
                          <a:schemeClr val="tx1"/>
                        </a:solidFill>
                        <a:effectLst/>
                        <a:latin typeface="Gill Sans M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82550" marR="0" lvl="0" indent="0" algn="l" defTabSz="914400" rtl="0" eaLnBrk="1" fontAlgn="base" latinLnBrk="0" hangingPunct="1">
                        <a:lnSpc>
                          <a:spcPct val="100000"/>
                        </a:lnSpc>
                        <a:spcBef>
                          <a:spcPts val="600"/>
                        </a:spcBef>
                        <a:spcAft>
                          <a:spcPct val="0"/>
                        </a:spcAft>
                        <a:buClr>
                          <a:schemeClr val="accent1"/>
                        </a:buClr>
                        <a:buSzPct val="80000"/>
                        <a:buFont typeface="Wingdings 2" pitchFamily="18" charset="2"/>
                        <a:buNone/>
                        <a:tabLst/>
                      </a:pPr>
                      <a:r>
                        <a:rPr kumimoji="0" lang="en-GB" sz="2800" b="1" i="0" u="none" strike="noStrike" cap="none" normalizeH="0" baseline="0" dirty="0" smtClean="0">
                          <a:ln>
                            <a:noFill/>
                          </a:ln>
                          <a:solidFill>
                            <a:schemeClr val="tx1"/>
                          </a:solidFill>
                          <a:effectLst/>
                          <a:latin typeface="Gill Sans MT"/>
                        </a:rPr>
                        <a:t>Tinkering</a:t>
                      </a:r>
                      <a:endParaRPr kumimoji="0" lang="en-US" sz="2800" b="1" i="0" u="none" strike="noStrike" cap="none" normalizeH="0" baseline="0" dirty="0" smtClean="0">
                        <a:ln>
                          <a:noFill/>
                        </a:ln>
                        <a:solidFill>
                          <a:schemeClr val="tx1"/>
                        </a:solidFill>
                        <a:effectLst/>
                        <a:latin typeface="Gill Sans M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0075">
                <a:tc>
                  <a:txBody>
                    <a:bodyPr/>
                    <a:lstStyle/>
                    <a:p>
                      <a:pPr marL="82550" marR="0" lvl="0" indent="0" algn="l" defTabSz="914400" rtl="0" eaLnBrk="1" fontAlgn="base" latinLnBrk="0" hangingPunct="1">
                        <a:lnSpc>
                          <a:spcPct val="100000"/>
                        </a:lnSpc>
                        <a:spcBef>
                          <a:spcPts val="600"/>
                        </a:spcBef>
                        <a:spcAft>
                          <a:spcPct val="0"/>
                        </a:spcAft>
                        <a:buClr>
                          <a:schemeClr val="accent1"/>
                        </a:buClr>
                        <a:buSzPct val="80000"/>
                        <a:buFont typeface="Wingdings 2" pitchFamily="18" charset="2"/>
                        <a:buNone/>
                        <a:tabLst/>
                      </a:pPr>
                      <a:r>
                        <a:rPr kumimoji="0" lang="el-GR" sz="2400" b="0" i="0" u="none" strike="noStrike" cap="none" normalizeH="0" baseline="0" smtClean="0">
                          <a:ln>
                            <a:noFill/>
                          </a:ln>
                          <a:solidFill>
                            <a:schemeClr val="tx1"/>
                          </a:solidFill>
                          <a:effectLst/>
                          <a:latin typeface="Gill Sans MT"/>
                        </a:rPr>
                        <a:t>σ</a:t>
                      </a:r>
                      <a:r>
                        <a:rPr kumimoji="0" lang="en-GB" sz="2400" b="0" i="0" u="none" strike="noStrike" cap="none" normalizeH="0" baseline="0" smtClean="0">
                          <a:ln>
                            <a:noFill/>
                          </a:ln>
                          <a:solidFill>
                            <a:schemeClr val="tx1"/>
                          </a:solidFill>
                          <a:effectLst/>
                          <a:latin typeface="Gill Sans MT"/>
                        </a:rPr>
                        <a:t> factor</a:t>
                      </a:r>
                      <a:endParaRPr kumimoji="0" lang="en-US" sz="2400" b="0" i="0" u="none" strike="noStrike" cap="none" normalizeH="0" baseline="0" smtClean="0">
                        <a:ln>
                          <a:noFill/>
                        </a:ln>
                        <a:solidFill>
                          <a:schemeClr val="tx1"/>
                        </a:solidFill>
                        <a:effectLst/>
                        <a:latin typeface="Gill Sans M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615950" marR="0" lvl="0" indent="-533400" algn="l" defTabSz="914400" rtl="0" eaLnBrk="1" fontAlgn="base" latinLnBrk="0" hangingPunct="1">
                        <a:lnSpc>
                          <a:spcPct val="100000"/>
                        </a:lnSpc>
                        <a:spcBef>
                          <a:spcPts val="600"/>
                        </a:spcBef>
                        <a:spcAft>
                          <a:spcPct val="0"/>
                        </a:spcAft>
                        <a:buClr>
                          <a:schemeClr val="accent1"/>
                        </a:buClr>
                        <a:buSzPct val="80000"/>
                        <a:buFont typeface="Wingdings 2" pitchFamily="18" charset="2"/>
                        <a:buNone/>
                        <a:tabLst/>
                      </a:pPr>
                      <a:r>
                        <a:rPr kumimoji="0" lang="en-GB" sz="2400" b="1" i="0" u="none" strike="noStrike" cap="none" normalizeH="0" baseline="0" dirty="0" smtClean="0">
                          <a:ln>
                            <a:noFill/>
                          </a:ln>
                          <a:solidFill>
                            <a:schemeClr val="tx1"/>
                          </a:solidFill>
                          <a:effectLst/>
                          <a:latin typeface="Gill Sans MT"/>
                        </a:rPr>
                        <a:t>When:</a:t>
                      </a:r>
                    </a:p>
                    <a:p>
                      <a:pPr marL="615950" marR="0" lvl="0" indent="-533400" algn="l" defTabSz="914400" rtl="0" eaLnBrk="1" fontAlgn="base" latinLnBrk="0" hangingPunct="1">
                        <a:lnSpc>
                          <a:spcPct val="100000"/>
                        </a:lnSpc>
                        <a:spcBef>
                          <a:spcPts val="600"/>
                        </a:spcBef>
                        <a:spcAft>
                          <a:spcPct val="0"/>
                        </a:spcAft>
                        <a:buClr>
                          <a:schemeClr val="accent1"/>
                        </a:buClr>
                        <a:buSzPct val="80000"/>
                        <a:buFont typeface="Wingdings 2" pitchFamily="18" charset="2"/>
                        <a:buAutoNum type="arabicPeriod"/>
                        <a:tabLst/>
                      </a:pPr>
                      <a:r>
                        <a:rPr kumimoji="0" lang="en-GB" sz="2400" b="0" i="0" u="none" strike="noStrike" cap="none" normalizeH="0" baseline="0" dirty="0" smtClean="0">
                          <a:ln>
                            <a:noFill/>
                          </a:ln>
                          <a:solidFill>
                            <a:schemeClr val="tx1"/>
                          </a:solidFill>
                          <a:effectLst/>
                          <a:latin typeface="Gill Sans MT"/>
                        </a:rPr>
                        <a:t>Match promoter with appropriate </a:t>
                      </a:r>
                      <a:r>
                        <a:rPr kumimoji="0" lang="el-GR" sz="2400" b="0" i="0" u="none" strike="noStrike" cap="none" normalizeH="0" baseline="0" dirty="0" smtClean="0">
                          <a:ln>
                            <a:noFill/>
                          </a:ln>
                          <a:solidFill>
                            <a:schemeClr val="tx1"/>
                          </a:solidFill>
                          <a:effectLst/>
                          <a:latin typeface="Gill Sans MT"/>
                        </a:rPr>
                        <a:t>σ</a:t>
                      </a:r>
                      <a:r>
                        <a:rPr kumimoji="0" lang="en-GB" sz="2400" b="0" i="0" u="none" strike="noStrike" cap="none" normalizeH="0" baseline="0" dirty="0" smtClean="0">
                          <a:ln>
                            <a:noFill/>
                          </a:ln>
                          <a:solidFill>
                            <a:schemeClr val="tx1"/>
                          </a:solidFill>
                          <a:effectLst/>
                          <a:latin typeface="Gill Sans MT"/>
                        </a:rPr>
                        <a:t> factor.</a:t>
                      </a:r>
                    </a:p>
                    <a:p>
                      <a:pPr marL="615950" marR="0" lvl="0" indent="-533400" algn="l" defTabSz="914400" rtl="0" eaLnBrk="1" fontAlgn="base" latinLnBrk="0" hangingPunct="1">
                        <a:lnSpc>
                          <a:spcPct val="100000"/>
                        </a:lnSpc>
                        <a:spcBef>
                          <a:spcPts val="600"/>
                        </a:spcBef>
                        <a:spcAft>
                          <a:spcPct val="0"/>
                        </a:spcAft>
                        <a:buClr>
                          <a:schemeClr val="accent1"/>
                        </a:buClr>
                        <a:buSzPct val="80000"/>
                        <a:buFont typeface="Wingdings 2" pitchFamily="18" charset="2"/>
                        <a:buNone/>
                        <a:tabLst/>
                      </a:pPr>
                      <a:r>
                        <a:rPr kumimoji="0" lang="en-GB" sz="2400" b="1" i="0" u="none" strike="noStrike" cap="none" normalizeH="0" baseline="0" dirty="0" smtClean="0">
                          <a:ln>
                            <a:noFill/>
                          </a:ln>
                          <a:solidFill>
                            <a:schemeClr val="tx1"/>
                          </a:solidFill>
                          <a:effectLst/>
                          <a:latin typeface="Gill Sans MT"/>
                        </a:rPr>
                        <a:t>How Much:</a:t>
                      </a:r>
                    </a:p>
                    <a:p>
                      <a:pPr marL="615950" marR="0" lvl="0" indent="-533400" algn="l" defTabSz="914400" rtl="0" eaLnBrk="1" fontAlgn="base" latinLnBrk="0" hangingPunct="1">
                        <a:lnSpc>
                          <a:spcPct val="100000"/>
                        </a:lnSpc>
                        <a:spcBef>
                          <a:spcPts val="600"/>
                        </a:spcBef>
                        <a:spcAft>
                          <a:spcPct val="0"/>
                        </a:spcAft>
                        <a:buClr>
                          <a:schemeClr val="accent1"/>
                        </a:buClr>
                        <a:buSzPct val="80000"/>
                        <a:buFont typeface="Wingdings 2" pitchFamily="18" charset="2"/>
                        <a:buAutoNum type="arabicPeriod"/>
                        <a:tabLst/>
                      </a:pPr>
                      <a:r>
                        <a:rPr kumimoji="0" lang="en-GB" sz="2400" b="0" i="0" u="none" strike="noStrike" cap="none" normalizeH="0" baseline="0" dirty="0" smtClean="0">
                          <a:ln>
                            <a:noFill/>
                          </a:ln>
                          <a:solidFill>
                            <a:schemeClr val="tx1"/>
                          </a:solidFill>
                          <a:effectLst/>
                          <a:latin typeface="Gill Sans MT"/>
                        </a:rPr>
                        <a:t>Increase promoter affinity for </a:t>
                      </a:r>
                      <a:r>
                        <a:rPr kumimoji="0" lang="el-GR" sz="2400" b="0" i="0" u="none" strike="noStrike" cap="none" normalizeH="0" baseline="0" dirty="0" smtClean="0">
                          <a:ln>
                            <a:noFill/>
                          </a:ln>
                          <a:solidFill>
                            <a:schemeClr val="tx1"/>
                          </a:solidFill>
                          <a:effectLst/>
                          <a:latin typeface="Gill Sans MT"/>
                        </a:rPr>
                        <a:t>σ</a:t>
                      </a:r>
                      <a:r>
                        <a:rPr kumimoji="0" lang="en-GB" sz="2400" b="0" i="0" u="none" strike="noStrike" cap="none" normalizeH="0" baseline="0" dirty="0" smtClean="0">
                          <a:ln>
                            <a:noFill/>
                          </a:ln>
                          <a:solidFill>
                            <a:schemeClr val="tx1"/>
                          </a:solidFill>
                          <a:effectLst/>
                          <a:latin typeface="Gill Sans MT"/>
                        </a:rPr>
                        <a:t> factor.</a:t>
                      </a:r>
                    </a:p>
                    <a:p>
                      <a:pPr marL="615950" marR="0" lvl="0" indent="-533400" algn="l" defTabSz="914400" rtl="0" eaLnBrk="1" fontAlgn="base" latinLnBrk="0" hangingPunct="1">
                        <a:lnSpc>
                          <a:spcPct val="100000"/>
                        </a:lnSpc>
                        <a:spcBef>
                          <a:spcPts val="600"/>
                        </a:spcBef>
                        <a:spcAft>
                          <a:spcPct val="0"/>
                        </a:spcAft>
                        <a:buClr>
                          <a:schemeClr val="accent1"/>
                        </a:buClr>
                        <a:buSzPct val="80000"/>
                        <a:buFont typeface="Wingdings 2" pitchFamily="18" charset="2"/>
                        <a:buAutoNum type="arabicPeriod"/>
                        <a:tabLst/>
                      </a:pPr>
                      <a:r>
                        <a:rPr kumimoji="0" lang="en-GB" sz="2400" b="0" i="0" u="none" strike="noStrike" cap="none" normalizeH="0" baseline="0" dirty="0" smtClean="0">
                          <a:ln>
                            <a:noFill/>
                          </a:ln>
                          <a:solidFill>
                            <a:schemeClr val="tx1"/>
                          </a:solidFill>
                          <a:effectLst/>
                          <a:latin typeface="Gill Sans MT"/>
                        </a:rPr>
                        <a:t>Reduce number of competing </a:t>
                      </a:r>
                      <a:r>
                        <a:rPr kumimoji="0" lang="el-GR" sz="2400" b="0" i="0" u="none" strike="noStrike" cap="none" normalizeH="0" baseline="0" dirty="0" smtClean="0">
                          <a:ln>
                            <a:noFill/>
                          </a:ln>
                          <a:solidFill>
                            <a:schemeClr val="tx1"/>
                          </a:solidFill>
                          <a:effectLst/>
                          <a:latin typeface="Gill Sans MT"/>
                        </a:rPr>
                        <a:t>σ</a:t>
                      </a:r>
                      <a:r>
                        <a:rPr kumimoji="0" lang="en-GB" sz="2400" b="0" i="0" u="none" strike="noStrike" cap="none" normalizeH="0" baseline="0" dirty="0" smtClean="0">
                          <a:ln>
                            <a:noFill/>
                          </a:ln>
                          <a:solidFill>
                            <a:schemeClr val="tx1"/>
                          </a:solidFill>
                          <a:effectLst/>
                          <a:latin typeface="Gill Sans MT"/>
                        </a:rPr>
                        <a:t> factors.</a:t>
                      </a:r>
                    </a:p>
                    <a:p>
                      <a:pPr marL="615950" marR="0" lvl="0" indent="-533400" algn="l" defTabSz="914400" rtl="0" eaLnBrk="1" fontAlgn="base" latinLnBrk="0" hangingPunct="1">
                        <a:lnSpc>
                          <a:spcPct val="100000"/>
                        </a:lnSpc>
                        <a:spcBef>
                          <a:spcPts val="600"/>
                        </a:spcBef>
                        <a:spcAft>
                          <a:spcPct val="0"/>
                        </a:spcAft>
                        <a:buClr>
                          <a:schemeClr val="accent1"/>
                        </a:buClr>
                        <a:buSzPct val="80000"/>
                        <a:buFont typeface="Wingdings 2" pitchFamily="18" charset="2"/>
                        <a:buAutoNum type="arabicPeriod"/>
                        <a:tabLst/>
                      </a:pPr>
                      <a:r>
                        <a:rPr kumimoji="0" lang="en-GB" sz="2400" b="0" i="0" u="none" strike="noStrike" cap="none" normalizeH="0" baseline="0" dirty="0" smtClean="0">
                          <a:ln>
                            <a:noFill/>
                          </a:ln>
                          <a:solidFill>
                            <a:schemeClr val="tx1"/>
                          </a:solidFill>
                          <a:effectLst/>
                          <a:latin typeface="Gill Sans MT"/>
                        </a:rPr>
                        <a:t>Increase </a:t>
                      </a:r>
                      <a:r>
                        <a:rPr kumimoji="0" lang="el-GR" sz="2400" b="0" i="0" u="none" strike="noStrike" cap="none" normalizeH="0" baseline="0" dirty="0" smtClean="0">
                          <a:ln>
                            <a:noFill/>
                          </a:ln>
                          <a:solidFill>
                            <a:schemeClr val="tx1"/>
                          </a:solidFill>
                          <a:effectLst/>
                          <a:latin typeface="Gill Sans MT"/>
                        </a:rPr>
                        <a:t>σ</a:t>
                      </a:r>
                      <a:r>
                        <a:rPr kumimoji="0" lang="en-GB" sz="2400" b="0" i="0" u="none" strike="noStrike" cap="none" normalizeH="0" baseline="0" dirty="0" smtClean="0">
                          <a:ln>
                            <a:noFill/>
                          </a:ln>
                          <a:solidFill>
                            <a:schemeClr val="tx1"/>
                          </a:solidFill>
                          <a:effectLst/>
                          <a:latin typeface="Gill Sans MT"/>
                        </a:rPr>
                        <a:t> factor expression.</a:t>
                      </a:r>
                    </a:p>
                    <a:p>
                      <a:pPr marL="615950" marR="0" lvl="0" indent="-533400" algn="l" defTabSz="914400" rtl="0" eaLnBrk="1" fontAlgn="base" latinLnBrk="0" hangingPunct="1">
                        <a:lnSpc>
                          <a:spcPct val="100000"/>
                        </a:lnSpc>
                        <a:spcBef>
                          <a:spcPts val="600"/>
                        </a:spcBef>
                        <a:spcAft>
                          <a:spcPct val="0"/>
                        </a:spcAft>
                        <a:buClr>
                          <a:schemeClr val="accent1"/>
                        </a:buClr>
                        <a:buSzPct val="80000"/>
                        <a:buFont typeface="Wingdings 2" pitchFamily="18" charset="2"/>
                        <a:buAutoNum type="arabicPeriod"/>
                        <a:tabLst/>
                      </a:pPr>
                      <a:r>
                        <a:rPr kumimoji="0" lang="en-GB" sz="2400" b="0" i="0" u="none" strike="noStrike" cap="none" normalizeH="0" baseline="0" dirty="0" smtClean="0">
                          <a:ln>
                            <a:noFill/>
                          </a:ln>
                          <a:solidFill>
                            <a:schemeClr val="tx1"/>
                          </a:solidFill>
                          <a:effectLst/>
                          <a:latin typeface="Gill Sans MT"/>
                        </a:rPr>
                        <a:t>Reduce anti </a:t>
                      </a:r>
                      <a:r>
                        <a:rPr kumimoji="0" lang="el-GR" sz="2400" b="0" i="0" u="none" strike="noStrike" cap="none" normalizeH="0" baseline="0" dirty="0" smtClean="0">
                          <a:ln>
                            <a:noFill/>
                          </a:ln>
                          <a:solidFill>
                            <a:schemeClr val="tx1"/>
                          </a:solidFill>
                          <a:effectLst/>
                          <a:latin typeface="Gill Sans MT"/>
                        </a:rPr>
                        <a:t>σ</a:t>
                      </a:r>
                      <a:r>
                        <a:rPr kumimoji="0" lang="en-GB" sz="2400" b="0" i="0" u="none" strike="noStrike" cap="none" normalizeH="0" baseline="0" dirty="0" smtClean="0">
                          <a:ln>
                            <a:noFill/>
                          </a:ln>
                          <a:solidFill>
                            <a:schemeClr val="tx1"/>
                          </a:solidFill>
                          <a:effectLst/>
                          <a:latin typeface="Gill Sans MT"/>
                        </a:rPr>
                        <a:t> factor expression.</a:t>
                      </a:r>
                    </a:p>
                    <a:p>
                      <a:pPr marL="615950" marR="0" lvl="0" indent="-533400" algn="l" defTabSz="914400" rtl="0" eaLnBrk="1" fontAlgn="base" latinLnBrk="0" hangingPunct="1">
                        <a:lnSpc>
                          <a:spcPct val="100000"/>
                        </a:lnSpc>
                        <a:spcBef>
                          <a:spcPts val="600"/>
                        </a:spcBef>
                        <a:spcAft>
                          <a:spcPct val="0"/>
                        </a:spcAft>
                        <a:buClr>
                          <a:schemeClr val="accent1"/>
                        </a:buClr>
                        <a:buSzPct val="80000"/>
                        <a:buFont typeface="Wingdings 2" pitchFamily="18" charset="2"/>
                        <a:buAutoNum type="arabicPeriod"/>
                        <a:tabLst/>
                      </a:pPr>
                      <a:r>
                        <a:rPr kumimoji="0" lang="en-GB" sz="2400" b="0" i="0" u="none" strike="noStrike" cap="none" normalizeH="0" baseline="0" dirty="0" smtClean="0">
                          <a:ln>
                            <a:noFill/>
                          </a:ln>
                          <a:solidFill>
                            <a:schemeClr val="tx1"/>
                          </a:solidFill>
                          <a:effectLst/>
                          <a:latin typeface="Gill Sans MT"/>
                        </a:rPr>
                        <a:t>Increase anti </a:t>
                      </a:r>
                      <a:r>
                        <a:rPr kumimoji="0" lang="en-GB" sz="2400" b="0" i="0" u="none" strike="noStrike" cap="none" normalizeH="0" baseline="0" dirty="0" err="1" smtClean="0">
                          <a:ln>
                            <a:noFill/>
                          </a:ln>
                          <a:solidFill>
                            <a:schemeClr val="tx1"/>
                          </a:solidFill>
                          <a:effectLst/>
                          <a:latin typeface="Gill Sans MT"/>
                        </a:rPr>
                        <a:t>anti</a:t>
                      </a:r>
                      <a:r>
                        <a:rPr kumimoji="0" lang="en-GB" sz="2400" b="0" i="0" u="none" strike="noStrike" cap="none" normalizeH="0" baseline="0" dirty="0" smtClean="0">
                          <a:ln>
                            <a:noFill/>
                          </a:ln>
                          <a:solidFill>
                            <a:schemeClr val="tx1"/>
                          </a:solidFill>
                          <a:effectLst/>
                          <a:latin typeface="Gill Sans MT"/>
                        </a:rPr>
                        <a:t> </a:t>
                      </a:r>
                      <a:r>
                        <a:rPr kumimoji="0" lang="el-GR" sz="2400" b="0" i="0" u="none" strike="noStrike" cap="none" normalizeH="0" baseline="0" dirty="0" smtClean="0">
                          <a:ln>
                            <a:noFill/>
                          </a:ln>
                          <a:solidFill>
                            <a:schemeClr val="tx1"/>
                          </a:solidFill>
                          <a:effectLst/>
                          <a:latin typeface="Gill Sans MT"/>
                        </a:rPr>
                        <a:t>σ</a:t>
                      </a:r>
                      <a:r>
                        <a:rPr kumimoji="0" lang="en-GB" sz="2400" b="0" i="0" u="none" strike="noStrike" cap="none" normalizeH="0" baseline="0" dirty="0" smtClean="0">
                          <a:ln>
                            <a:noFill/>
                          </a:ln>
                          <a:solidFill>
                            <a:schemeClr val="tx1"/>
                          </a:solidFill>
                          <a:effectLst/>
                          <a:latin typeface="Gill Sans MT"/>
                        </a:rPr>
                        <a:t> factor expression.</a:t>
                      </a:r>
                    </a:p>
                    <a:p>
                      <a:pPr marL="615950" marR="0" lvl="0" indent="-533400" algn="l" defTabSz="914400" rtl="0" eaLnBrk="1" fontAlgn="base" latinLnBrk="0" hangingPunct="1">
                        <a:lnSpc>
                          <a:spcPct val="100000"/>
                        </a:lnSpc>
                        <a:spcBef>
                          <a:spcPts val="600"/>
                        </a:spcBef>
                        <a:spcAft>
                          <a:spcPct val="0"/>
                        </a:spcAft>
                        <a:buClr>
                          <a:schemeClr val="accent1"/>
                        </a:buClr>
                        <a:buSzPct val="80000"/>
                        <a:buFont typeface="Wingdings 2" pitchFamily="18" charset="2"/>
                        <a:buAutoNum type="arabicPeriod"/>
                        <a:tabLst/>
                      </a:pPr>
                      <a:endParaRPr kumimoji="0" lang="en-US" sz="2400" b="0" i="0" u="none" strike="noStrike" cap="none" normalizeH="0" baseline="0" dirty="0" smtClean="0">
                        <a:ln>
                          <a:noFill/>
                        </a:ln>
                        <a:solidFill>
                          <a:schemeClr val="tx1"/>
                        </a:solidFill>
                        <a:effectLst/>
                        <a:latin typeface="Gill Sans M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39949" name="Picture 2" descr="http://upload.wikimedia.org/wikipedia/en/thumb/b/bd/IGEM_basic_900W_300dpi.jpg/783px-IGEM_basic_900W_300dpi.jpg"/>
          <p:cNvPicPr>
            <a:picLocks noChangeAspect="1" noChangeArrowheads="1"/>
          </p:cNvPicPr>
          <p:nvPr/>
        </p:nvPicPr>
        <p:blipFill>
          <a:blip r:embed="rId2"/>
          <a:srcRect/>
          <a:stretch>
            <a:fillRect/>
          </a:stretch>
        </p:blipFill>
        <p:spPr bwMode="auto">
          <a:xfrm>
            <a:off x="7858125" y="71438"/>
            <a:ext cx="1214438" cy="857250"/>
          </a:xfrm>
          <a:prstGeom prst="rect">
            <a:avLst/>
          </a:prstGeom>
          <a:noFill/>
          <a:ln w="9525">
            <a:noFill/>
            <a:miter lim="800000"/>
            <a:headEnd/>
            <a:tailEnd/>
          </a:ln>
        </p:spPr>
      </p:pic>
      <p:pic>
        <p:nvPicPr>
          <p:cNvPr id="39950" name="Picture 2"/>
          <p:cNvPicPr>
            <a:picLocks noChangeAspect="1" noChangeArrowheads="1"/>
          </p:cNvPicPr>
          <p:nvPr/>
        </p:nvPicPr>
        <p:blipFill>
          <a:blip r:embed="rId3"/>
          <a:srcRect/>
          <a:stretch>
            <a:fillRect/>
          </a:stretch>
        </p:blipFill>
        <p:spPr bwMode="auto">
          <a:xfrm>
            <a:off x="285750" y="214313"/>
            <a:ext cx="1601788" cy="566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p:cNvSpPr>
          <p:nvPr>
            <p:ph type="title"/>
          </p:nvPr>
        </p:nvSpPr>
        <p:spPr bwMode="auto">
          <a:xfrm>
            <a:off x="1042988" y="0"/>
            <a:ext cx="8101012" cy="981075"/>
          </a:xfrm>
        </p:spPr>
        <p:txBody>
          <a:bodyPr vert="horz" wrap="square" lIns="91440" tIns="45720" rIns="91440" bIns="45720" numCol="1" anchorCtr="0" compatLnSpc="1">
            <a:prstTxWarp prst="textNoShape">
              <a:avLst/>
            </a:prstTxWarp>
          </a:bodyPr>
          <a:lstStyle/>
          <a:p>
            <a:pPr algn="ctr"/>
            <a:r>
              <a:rPr lang="en-GB" smtClean="0">
                <a:effectLst/>
              </a:rPr>
              <a:t>Local or Global</a:t>
            </a:r>
            <a:endParaRPr lang="en-US" smtClean="0">
              <a:effectLst/>
            </a:endParaRPr>
          </a:p>
        </p:txBody>
      </p:sp>
      <p:sp>
        <p:nvSpPr>
          <p:cNvPr id="40962" name="Rectangle 16"/>
          <p:cNvSpPr>
            <a:spLocks/>
          </p:cNvSpPr>
          <p:nvPr/>
        </p:nvSpPr>
        <p:spPr bwMode="auto">
          <a:xfrm>
            <a:off x="1042988" y="1412875"/>
            <a:ext cx="8101012" cy="576263"/>
          </a:xfrm>
          <a:prstGeom prst="rect">
            <a:avLst/>
          </a:prstGeom>
          <a:noFill/>
          <a:ln w="9525">
            <a:noFill/>
            <a:miter lim="800000"/>
            <a:headEnd/>
            <a:tailEnd/>
          </a:ln>
        </p:spPr>
        <p:txBody>
          <a:bodyPr/>
          <a:lstStyle/>
          <a:p>
            <a:pPr marL="692150" indent="-609600">
              <a:spcBef>
                <a:spcPts val="600"/>
              </a:spcBef>
              <a:buClr>
                <a:schemeClr val="accent1"/>
              </a:buClr>
              <a:buSzPct val="80000"/>
              <a:buFont typeface="Wingdings 2" pitchFamily="18" charset="2"/>
              <a:buNone/>
            </a:pPr>
            <a:r>
              <a:rPr lang="en-GB" sz="2800" b="1">
                <a:latin typeface="Gill Sans MT" pitchFamily="34" charset="0"/>
              </a:rPr>
              <a:t>Global = ppGpp</a:t>
            </a:r>
          </a:p>
          <a:p>
            <a:pPr marL="692150" indent="-609600">
              <a:spcBef>
                <a:spcPts val="600"/>
              </a:spcBef>
              <a:buClr>
                <a:schemeClr val="accent1"/>
              </a:buClr>
              <a:buSzPct val="80000"/>
              <a:buFont typeface="Wingdings 2" pitchFamily="18" charset="2"/>
              <a:buNone/>
            </a:pPr>
            <a:endParaRPr lang="en-GB" sz="3200" b="1">
              <a:latin typeface="Gill Sans MT" pitchFamily="34" charset="0"/>
            </a:endParaRPr>
          </a:p>
        </p:txBody>
      </p:sp>
      <p:pic>
        <p:nvPicPr>
          <p:cNvPr id="40963" name="Picture 18" descr="620px-PppGpp"/>
          <p:cNvPicPr>
            <a:picLocks noChangeAspect="1" noChangeArrowheads="1"/>
          </p:cNvPicPr>
          <p:nvPr/>
        </p:nvPicPr>
        <p:blipFill>
          <a:blip r:embed="rId3"/>
          <a:srcRect/>
          <a:stretch>
            <a:fillRect/>
          </a:stretch>
        </p:blipFill>
        <p:spPr bwMode="auto">
          <a:xfrm>
            <a:off x="4000500" y="1143000"/>
            <a:ext cx="3200400" cy="2374900"/>
          </a:xfrm>
          <a:prstGeom prst="rect">
            <a:avLst/>
          </a:prstGeom>
          <a:noFill/>
          <a:ln w="9525">
            <a:noFill/>
            <a:miter lim="800000"/>
            <a:headEnd/>
            <a:tailEnd/>
          </a:ln>
        </p:spPr>
      </p:pic>
      <p:sp>
        <p:nvSpPr>
          <p:cNvPr id="40964" name="Rectangle 20"/>
          <p:cNvSpPr>
            <a:spLocks/>
          </p:cNvSpPr>
          <p:nvPr/>
        </p:nvSpPr>
        <p:spPr bwMode="auto">
          <a:xfrm>
            <a:off x="1042988" y="3786188"/>
            <a:ext cx="8101012" cy="576262"/>
          </a:xfrm>
          <a:prstGeom prst="rect">
            <a:avLst/>
          </a:prstGeom>
          <a:noFill/>
          <a:ln w="9525">
            <a:noFill/>
            <a:miter lim="800000"/>
            <a:headEnd/>
            <a:tailEnd/>
          </a:ln>
        </p:spPr>
        <p:txBody>
          <a:bodyPr/>
          <a:lstStyle/>
          <a:p>
            <a:pPr marL="692150" indent="-609600">
              <a:spcBef>
                <a:spcPts val="600"/>
              </a:spcBef>
              <a:buClr>
                <a:schemeClr val="accent1"/>
              </a:buClr>
              <a:buSzPct val="80000"/>
              <a:buFont typeface="Wingdings 2" pitchFamily="18" charset="2"/>
              <a:buNone/>
            </a:pPr>
            <a:r>
              <a:rPr lang="en-GB" sz="2800" b="1">
                <a:latin typeface="Gill Sans MT" pitchFamily="34" charset="0"/>
              </a:rPr>
              <a:t>Local = Modular transcription factor</a:t>
            </a:r>
          </a:p>
          <a:p>
            <a:pPr marL="692150" indent="-609600">
              <a:spcBef>
                <a:spcPts val="600"/>
              </a:spcBef>
              <a:buClr>
                <a:schemeClr val="accent1"/>
              </a:buClr>
              <a:buSzPct val="80000"/>
              <a:buFont typeface="Wingdings 2" pitchFamily="18" charset="2"/>
              <a:buNone/>
            </a:pPr>
            <a:endParaRPr lang="en-GB" sz="3200" b="1">
              <a:latin typeface="Gill Sans MT" pitchFamily="34" charset="0"/>
            </a:endParaRPr>
          </a:p>
        </p:txBody>
      </p:sp>
      <p:pic>
        <p:nvPicPr>
          <p:cNvPr id="40965" name="Picture 22" descr="Transcription_factor_schematic"/>
          <p:cNvPicPr>
            <a:picLocks noChangeAspect="1" noChangeArrowheads="1"/>
          </p:cNvPicPr>
          <p:nvPr/>
        </p:nvPicPr>
        <p:blipFill>
          <a:blip r:embed="rId4"/>
          <a:srcRect/>
          <a:stretch>
            <a:fillRect/>
          </a:stretch>
        </p:blipFill>
        <p:spPr bwMode="auto">
          <a:xfrm>
            <a:off x="1071563" y="4857750"/>
            <a:ext cx="5165725" cy="857250"/>
          </a:xfrm>
          <a:prstGeom prst="rect">
            <a:avLst/>
          </a:prstGeom>
          <a:noFill/>
          <a:ln w="9525">
            <a:noFill/>
            <a:miter lim="800000"/>
            <a:headEnd/>
            <a:tailEnd/>
          </a:ln>
        </p:spPr>
      </p:pic>
      <p:pic>
        <p:nvPicPr>
          <p:cNvPr id="40966" name="Picture 2" descr="http://www.biochem.arizona.edu/classes/bioc471/pages/Lecture4/LacRepressor.gif"/>
          <p:cNvPicPr>
            <a:picLocks noChangeAspect="1" noChangeArrowheads="1"/>
          </p:cNvPicPr>
          <p:nvPr/>
        </p:nvPicPr>
        <p:blipFill>
          <a:blip r:embed="rId5"/>
          <a:srcRect/>
          <a:stretch>
            <a:fillRect/>
          </a:stretch>
        </p:blipFill>
        <p:spPr bwMode="auto">
          <a:xfrm>
            <a:off x="6000750" y="4445000"/>
            <a:ext cx="2889250" cy="2185988"/>
          </a:xfrm>
          <a:prstGeom prst="rect">
            <a:avLst/>
          </a:prstGeom>
          <a:noFill/>
          <a:ln w="9525">
            <a:noFill/>
            <a:miter lim="800000"/>
            <a:headEnd/>
            <a:tailEnd/>
          </a:ln>
        </p:spPr>
      </p:pic>
      <p:pic>
        <p:nvPicPr>
          <p:cNvPr id="40967" name="Picture 2"/>
          <p:cNvPicPr>
            <a:picLocks noChangeAspect="1" noChangeArrowheads="1"/>
          </p:cNvPicPr>
          <p:nvPr/>
        </p:nvPicPr>
        <p:blipFill>
          <a:blip r:embed="rId6"/>
          <a:srcRect/>
          <a:stretch>
            <a:fillRect/>
          </a:stretch>
        </p:blipFill>
        <p:spPr bwMode="auto">
          <a:xfrm>
            <a:off x="285750" y="214313"/>
            <a:ext cx="1601788" cy="566737"/>
          </a:xfrm>
          <a:prstGeom prst="rect">
            <a:avLst/>
          </a:prstGeom>
          <a:noFill/>
          <a:ln w="9525">
            <a:noFill/>
            <a:miter lim="800000"/>
            <a:headEnd/>
            <a:tailEnd/>
          </a:ln>
        </p:spPr>
      </p:pic>
      <p:pic>
        <p:nvPicPr>
          <p:cNvPr id="40968" name="Picture 2" descr="http://upload.wikimedia.org/wikipedia/en/thumb/b/bd/IGEM_basic_900W_300dpi.jpg/783px-IGEM_basic_900W_300dpi.jpg"/>
          <p:cNvPicPr>
            <a:picLocks noChangeAspect="1" noChangeArrowheads="1"/>
          </p:cNvPicPr>
          <p:nvPr/>
        </p:nvPicPr>
        <p:blipFill>
          <a:blip r:embed="rId7"/>
          <a:srcRect/>
          <a:stretch>
            <a:fillRect/>
          </a:stretch>
        </p:blipFill>
        <p:spPr bwMode="auto">
          <a:xfrm>
            <a:off x="7858125" y="71438"/>
            <a:ext cx="1214438" cy="857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25" y="0"/>
            <a:ext cx="8143875" cy="1143000"/>
          </a:xfrm>
        </p:spPr>
        <p:txBody>
          <a:bodyPr/>
          <a:lstStyle/>
          <a:p>
            <a:pPr algn="ctr" fontAlgn="auto">
              <a:spcAft>
                <a:spcPts val="0"/>
              </a:spcAft>
              <a:defRPr/>
            </a:pPr>
            <a:r>
              <a:rPr lang="en-GB" sz="3900" dirty="0" smtClean="0">
                <a:solidFill>
                  <a:schemeClr val="tx2">
                    <a:satMod val="130000"/>
                  </a:schemeClr>
                </a:solidFill>
              </a:rPr>
              <a:t>Transcriptional</a:t>
            </a:r>
            <a:r>
              <a:rPr lang="en-GB" dirty="0" smtClean="0">
                <a:solidFill>
                  <a:schemeClr val="tx2">
                    <a:satMod val="130000"/>
                  </a:schemeClr>
                </a:solidFill>
              </a:rPr>
              <a:t> Control</a:t>
            </a:r>
            <a:endParaRPr lang="en-GB" dirty="0">
              <a:solidFill>
                <a:schemeClr val="tx2">
                  <a:satMod val="130000"/>
                </a:schemeClr>
              </a:solidFill>
            </a:endParaRPr>
          </a:p>
        </p:txBody>
      </p:sp>
      <p:pic>
        <p:nvPicPr>
          <p:cNvPr id="43010" name="Picture 1"/>
          <p:cNvPicPr>
            <a:picLocks noChangeAspect="1" noChangeArrowheads="1"/>
          </p:cNvPicPr>
          <p:nvPr/>
        </p:nvPicPr>
        <p:blipFill>
          <a:blip r:embed="rId2"/>
          <a:srcRect/>
          <a:stretch>
            <a:fillRect/>
          </a:stretch>
        </p:blipFill>
        <p:spPr bwMode="auto">
          <a:xfrm>
            <a:off x="1143000" y="1285875"/>
            <a:ext cx="7753350" cy="781050"/>
          </a:xfrm>
          <a:prstGeom prst="rect">
            <a:avLst/>
          </a:prstGeom>
          <a:noFill/>
          <a:ln w="9525">
            <a:noFill/>
            <a:miter lim="800000"/>
            <a:headEnd/>
            <a:tailEnd/>
          </a:ln>
        </p:spPr>
      </p:pic>
      <p:pic>
        <p:nvPicPr>
          <p:cNvPr id="43011" name="Picture 3" descr="http://www.bio.miami.edu/~cmallery/150/gene/c8.18x4a.lac.operon.jpg"/>
          <p:cNvPicPr>
            <a:picLocks noChangeAspect="1" noChangeArrowheads="1"/>
          </p:cNvPicPr>
          <p:nvPr/>
        </p:nvPicPr>
        <p:blipFill>
          <a:blip r:embed="rId3"/>
          <a:srcRect/>
          <a:stretch>
            <a:fillRect/>
          </a:stretch>
        </p:blipFill>
        <p:spPr bwMode="auto">
          <a:xfrm>
            <a:off x="2584450" y="2786063"/>
            <a:ext cx="5202238" cy="3690937"/>
          </a:xfrm>
          <a:prstGeom prst="rect">
            <a:avLst/>
          </a:prstGeom>
          <a:noFill/>
          <a:ln w="9525">
            <a:noFill/>
            <a:miter lim="800000"/>
            <a:headEnd/>
            <a:tailEnd/>
          </a:ln>
        </p:spPr>
      </p:pic>
      <p:cxnSp>
        <p:nvCxnSpPr>
          <p:cNvPr id="6" name="Straight Connector 5"/>
          <p:cNvCxnSpPr/>
          <p:nvPr/>
        </p:nvCxnSpPr>
        <p:spPr>
          <a:xfrm>
            <a:off x="1214438" y="2571750"/>
            <a:ext cx="771525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43013" name="Picture 2" descr="http://upload.wikimedia.org/wikipedia/en/thumb/b/bd/IGEM_basic_900W_300dpi.jpg/783px-IGEM_basic_900W_300dpi.jpg"/>
          <p:cNvPicPr>
            <a:picLocks noChangeAspect="1" noChangeArrowheads="1"/>
          </p:cNvPicPr>
          <p:nvPr/>
        </p:nvPicPr>
        <p:blipFill>
          <a:blip r:embed="rId4"/>
          <a:srcRect/>
          <a:stretch>
            <a:fillRect/>
          </a:stretch>
        </p:blipFill>
        <p:spPr bwMode="auto">
          <a:xfrm>
            <a:off x="7858125" y="71438"/>
            <a:ext cx="1214438" cy="857250"/>
          </a:xfrm>
          <a:prstGeom prst="rect">
            <a:avLst/>
          </a:prstGeom>
          <a:noFill/>
          <a:ln w="9525">
            <a:noFill/>
            <a:miter lim="800000"/>
            <a:headEnd/>
            <a:tailEnd/>
          </a:ln>
        </p:spPr>
      </p:pic>
      <p:pic>
        <p:nvPicPr>
          <p:cNvPr id="43014" name="Picture 2"/>
          <p:cNvPicPr>
            <a:picLocks noChangeAspect="1" noChangeArrowheads="1"/>
          </p:cNvPicPr>
          <p:nvPr/>
        </p:nvPicPr>
        <p:blipFill>
          <a:blip r:embed="rId5"/>
          <a:srcRect/>
          <a:stretch>
            <a:fillRect/>
          </a:stretch>
        </p:blipFill>
        <p:spPr bwMode="auto">
          <a:xfrm>
            <a:off x="285750" y="214313"/>
            <a:ext cx="1601788" cy="566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p:cNvSpPr>
          <p:nvPr>
            <p:ph type="title"/>
          </p:nvPr>
        </p:nvSpPr>
        <p:spPr bwMode="auto">
          <a:xfrm>
            <a:off x="1000125" y="0"/>
            <a:ext cx="8143875" cy="928688"/>
          </a:xfrm>
        </p:spPr>
        <p:txBody>
          <a:bodyPr vert="horz" wrap="square" lIns="91440" tIns="45720" rIns="91440" bIns="45720" numCol="1" anchorCtr="0" compatLnSpc="1">
            <a:prstTxWarp prst="textNoShape">
              <a:avLst/>
            </a:prstTxWarp>
          </a:bodyPr>
          <a:lstStyle/>
          <a:p>
            <a:pPr algn="ctr"/>
            <a:r>
              <a:rPr lang="en-GB" smtClean="0">
                <a:effectLst/>
              </a:rPr>
              <a:t>Translational control</a:t>
            </a:r>
            <a:endParaRPr lang="en-US" smtClean="0">
              <a:effectLst/>
            </a:endParaRPr>
          </a:p>
        </p:txBody>
      </p:sp>
      <p:sp>
        <p:nvSpPr>
          <p:cNvPr id="44034" name="Rectangle 3"/>
          <p:cNvSpPr>
            <a:spLocks noGrp="1"/>
          </p:cNvSpPr>
          <p:nvPr>
            <p:ph type="body" idx="1"/>
          </p:nvPr>
        </p:nvSpPr>
        <p:spPr/>
        <p:txBody>
          <a:bodyPr/>
          <a:lstStyle/>
          <a:p>
            <a:r>
              <a:rPr lang="en-GB" smtClean="0"/>
              <a:t>Codon bias</a:t>
            </a:r>
          </a:p>
          <a:p>
            <a:r>
              <a:rPr lang="en-GB" smtClean="0"/>
              <a:t>mRNA secondary structure….riboswitch</a:t>
            </a:r>
          </a:p>
          <a:p>
            <a:r>
              <a:rPr lang="en-GB" smtClean="0"/>
              <a:t>mRNA halflife</a:t>
            </a:r>
          </a:p>
          <a:p>
            <a:r>
              <a:rPr lang="en-GB" smtClean="0"/>
              <a:t>mRNA binding proteins</a:t>
            </a:r>
          </a:p>
          <a:p>
            <a:endParaRPr lang="en-GB" smtClean="0"/>
          </a:p>
          <a:p>
            <a:endParaRPr lang="en-US" smtClean="0"/>
          </a:p>
        </p:txBody>
      </p:sp>
      <p:pic>
        <p:nvPicPr>
          <p:cNvPr id="44035" name="Picture 2"/>
          <p:cNvPicPr>
            <a:picLocks noChangeAspect="1" noChangeArrowheads="1"/>
          </p:cNvPicPr>
          <p:nvPr/>
        </p:nvPicPr>
        <p:blipFill>
          <a:blip r:embed="rId2"/>
          <a:srcRect/>
          <a:stretch>
            <a:fillRect/>
          </a:stretch>
        </p:blipFill>
        <p:spPr bwMode="auto">
          <a:xfrm>
            <a:off x="285750" y="214313"/>
            <a:ext cx="1601788" cy="566737"/>
          </a:xfrm>
          <a:prstGeom prst="rect">
            <a:avLst/>
          </a:prstGeom>
          <a:noFill/>
          <a:ln w="9525">
            <a:noFill/>
            <a:miter lim="800000"/>
            <a:headEnd/>
            <a:tailEnd/>
          </a:ln>
        </p:spPr>
      </p:pic>
      <p:pic>
        <p:nvPicPr>
          <p:cNvPr id="44036" name="Picture 2" descr="http://upload.wikimedia.org/wikipedia/en/thumb/b/bd/IGEM_basic_900W_300dpi.jpg/783px-IGEM_basic_900W_300dpi.jpg"/>
          <p:cNvPicPr>
            <a:picLocks noChangeAspect="1" noChangeArrowheads="1"/>
          </p:cNvPicPr>
          <p:nvPr/>
        </p:nvPicPr>
        <p:blipFill>
          <a:blip r:embed="rId3"/>
          <a:srcRect/>
          <a:stretch>
            <a:fillRect/>
          </a:stretch>
        </p:blipFill>
        <p:spPr bwMode="auto">
          <a:xfrm>
            <a:off x="7858125" y="71438"/>
            <a:ext cx="1214438" cy="857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2" descr="http://www.biologycorner.com/resources/codon.gif"/>
          <p:cNvPicPr>
            <a:picLocks noChangeAspect="1" noChangeArrowheads="1"/>
          </p:cNvPicPr>
          <p:nvPr/>
        </p:nvPicPr>
        <p:blipFill>
          <a:blip r:embed="rId2"/>
          <a:srcRect/>
          <a:stretch>
            <a:fillRect/>
          </a:stretch>
        </p:blipFill>
        <p:spPr bwMode="auto">
          <a:xfrm>
            <a:off x="1214438" y="642938"/>
            <a:ext cx="7643812" cy="4953000"/>
          </a:xfrm>
          <a:prstGeom prst="rect">
            <a:avLst/>
          </a:prstGeom>
          <a:noFill/>
          <a:ln w="9525">
            <a:noFill/>
            <a:miter lim="800000"/>
            <a:headEnd/>
            <a:tailEnd/>
          </a:ln>
        </p:spPr>
      </p:pic>
      <p:pic>
        <p:nvPicPr>
          <p:cNvPr id="45058" name="Picture 2"/>
          <p:cNvPicPr>
            <a:picLocks noChangeAspect="1" noChangeArrowheads="1"/>
          </p:cNvPicPr>
          <p:nvPr/>
        </p:nvPicPr>
        <p:blipFill>
          <a:blip r:embed="rId3"/>
          <a:srcRect/>
          <a:stretch>
            <a:fillRect/>
          </a:stretch>
        </p:blipFill>
        <p:spPr bwMode="auto">
          <a:xfrm>
            <a:off x="285750" y="214313"/>
            <a:ext cx="1601788" cy="566737"/>
          </a:xfrm>
          <a:prstGeom prst="rect">
            <a:avLst/>
          </a:prstGeom>
          <a:noFill/>
          <a:ln w="9525">
            <a:noFill/>
            <a:miter lim="800000"/>
            <a:headEnd/>
            <a:tailEnd/>
          </a:ln>
        </p:spPr>
      </p:pic>
      <p:pic>
        <p:nvPicPr>
          <p:cNvPr id="45059" name="Picture 2" descr="http://upload.wikimedia.org/wikipedia/en/thumb/b/bd/IGEM_basic_900W_300dpi.jpg/783px-IGEM_basic_900W_300dpi.jpg"/>
          <p:cNvPicPr>
            <a:picLocks noChangeAspect="1" noChangeArrowheads="1"/>
          </p:cNvPicPr>
          <p:nvPr/>
        </p:nvPicPr>
        <p:blipFill>
          <a:blip r:embed="rId4"/>
          <a:srcRect/>
          <a:stretch>
            <a:fillRect/>
          </a:stretch>
        </p:blipFill>
        <p:spPr bwMode="auto">
          <a:xfrm>
            <a:off x="7858125" y="71438"/>
            <a:ext cx="1214438" cy="85725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p:cNvPicPr>
            <a:picLocks noChangeAspect="1" noChangeArrowheads="1"/>
          </p:cNvPicPr>
          <p:nvPr/>
        </p:nvPicPr>
        <p:blipFill>
          <a:blip r:embed="rId2"/>
          <a:srcRect/>
          <a:stretch>
            <a:fillRect/>
          </a:stretch>
        </p:blipFill>
        <p:spPr bwMode="auto">
          <a:xfrm>
            <a:off x="285750" y="214313"/>
            <a:ext cx="1601788" cy="566737"/>
          </a:xfrm>
          <a:prstGeom prst="rect">
            <a:avLst/>
          </a:prstGeom>
          <a:noFill/>
          <a:ln w="9525">
            <a:noFill/>
            <a:miter lim="800000"/>
            <a:headEnd/>
            <a:tailEnd/>
          </a:ln>
        </p:spPr>
      </p:pic>
      <p:pic>
        <p:nvPicPr>
          <p:cNvPr id="17410" name="Picture 2" descr="http://upload.wikimedia.org/wikipedia/en/thumb/b/bd/IGEM_basic_900W_300dpi.jpg/783px-IGEM_basic_900W_300dpi.jpg"/>
          <p:cNvPicPr>
            <a:picLocks noChangeAspect="1" noChangeArrowheads="1"/>
          </p:cNvPicPr>
          <p:nvPr/>
        </p:nvPicPr>
        <p:blipFill>
          <a:blip r:embed="rId3"/>
          <a:srcRect/>
          <a:stretch>
            <a:fillRect/>
          </a:stretch>
        </p:blipFill>
        <p:spPr bwMode="auto">
          <a:xfrm>
            <a:off x="7858125" y="71438"/>
            <a:ext cx="1214438" cy="857250"/>
          </a:xfrm>
          <a:prstGeom prst="rect">
            <a:avLst/>
          </a:prstGeom>
          <a:noFill/>
          <a:ln w="9525">
            <a:noFill/>
            <a:miter lim="800000"/>
            <a:headEnd/>
            <a:tailEnd/>
          </a:ln>
        </p:spPr>
      </p:pic>
      <p:sp>
        <p:nvSpPr>
          <p:cNvPr id="6" name="Title 1"/>
          <p:cNvSpPr txBox="1">
            <a:spLocks/>
          </p:cNvSpPr>
          <p:nvPr/>
        </p:nvSpPr>
        <p:spPr>
          <a:xfrm>
            <a:off x="1143000" y="214313"/>
            <a:ext cx="7429500" cy="1143000"/>
          </a:xfrm>
          <a:prstGeom prst="rect">
            <a:avLst/>
          </a:prstGeom>
        </p:spPr>
        <p:txBody>
          <a:bodyPr anchor="ctr">
            <a:normAutofit fontScale="97500"/>
          </a:bodyPr>
          <a:lstStyle/>
          <a:p>
            <a:pPr algn="ctr" fontAlgn="auto">
              <a:spcAft>
                <a:spcPts val="0"/>
              </a:spcAft>
              <a:defRPr/>
            </a:pPr>
            <a:r>
              <a:rPr lang="en-GB" sz="4300" dirty="0">
                <a:solidFill>
                  <a:schemeClr val="tx2">
                    <a:satMod val="130000"/>
                  </a:schemeClr>
                </a:solidFill>
                <a:effectLst>
                  <a:outerShdw blurRad="50000" dist="30000" dir="5400000" algn="tl" rotWithShape="0">
                    <a:srgbClr val="000000">
                      <a:alpha val="30000"/>
                    </a:srgbClr>
                  </a:outerShdw>
                </a:effectLst>
                <a:latin typeface="+mj-lt"/>
                <a:ea typeface="+mj-ea"/>
                <a:cs typeface="+mj-cs"/>
              </a:rPr>
              <a:t>What is Synthetic Biology?</a:t>
            </a:r>
            <a:endParaRPr lang="en-GB" sz="4300" dirty="0">
              <a:solidFill>
                <a:schemeClr val="tx2">
                  <a:satMod val="130000"/>
                </a:schemeClr>
              </a:solidFill>
              <a:effectLst>
                <a:outerShdw blurRad="50000" dist="30000" dir="5400000" algn="tl" rotWithShape="0">
                  <a:srgbClr val="000000">
                    <a:alpha val="30000"/>
                  </a:srgbClr>
                </a:outerShdw>
              </a:effectLst>
              <a:latin typeface="+mj-lt"/>
              <a:ea typeface="+mj-ea"/>
              <a:cs typeface="+mj-cs"/>
            </a:endParaRPr>
          </a:p>
        </p:txBody>
      </p:sp>
      <p:sp>
        <p:nvSpPr>
          <p:cNvPr id="17412" name="Rectangle 6"/>
          <p:cNvSpPr>
            <a:spLocks noChangeArrowheads="1"/>
          </p:cNvSpPr>
          <p:nvPr/>
        </p:nvSpPr>
        <p:spPr bwMode="auto">
          <a:xfrm>
            <a:off x="1428750" y="1406525"/>
            <a:ext cx="7215188" cy="5202238"/>
          </a:xfrm>
          <a:prstGeom prst="rect">
            <a:avLst/>
          </a:prstGeom>
          <a:noFill/>
          <a:ln w="9525">
            <a:noFill/>
            <a:miter lim="800000"/>
            <a:headEnd/>
            <a:tailEnd/>
          </a:ln>
        </p:spPr>
        <p:txBody>
          <a:bodyPr>
            <a:spAutoFit/>
          </a:bodyPr>
          <a:lstStyle/>
          <a:p>
            <a:pPr>
              <a:spcAft>
                <a:spcPts val="600"/>
              </a:spcAft>
            </a:pPr>
            <a:r>
              <a:rPr lang="en-US" sz="2400" i="1">
                <a:solidFill>
                  <a:srgbClr val="28AE71"/>
                </a:solidFill>
                <a:latin typeface="Gill Sans MT" pitchFamily="34" charset="0"/>
              </a:rPr>
              <a:t>“The design and fabrication of biological components and systems that do not already exist in the natural world”</a:t>
            </a:r>
          </a:p>
          <a:p>
            <a:pPr>
              <a:spcAft>
                <a:spcPts val="600"/>
              </a:spcAft>
            </a:pPr>
            <a:endParaRPr lang="en-GB" sz="2400">
              <a:solidFill>
                <a:srgbClr val="28AE71"/>
              </a:solidFill>
              <a:latin typeface="Gill Sans MT" pitchFamily="34" charset="0"/>
            </a:endParaRPr>
          </a:p>
          <a:p>
            <a:pPr eaLnBrk="0" hangingPunct="0">
              <a:spcAft>
                <a:spcPts val="600"/>
              </a:spcAft>
            </a:pPr>
            <a:r>
              <a:rPr lang="en-US" sz="2400" i="1">
                <a:solidFill>
                  <a:srgbClr val="28AE71"/>
                </a:solidFill>
                <a:latin typeface="Gill Sans MT" pitchFamily="34" charset="0"/>
                <a:ea typeface="ＭＳ Ｐゴシック" pitchFamily="34" charset="-128"/>
              </a:rPr>
              <a:t>“The re-design and fabrication of existing biological systems”</a:t>
            </a:r>
          </a:p>
          <a:p>
            <a:pPr eaLnBrk="0" hangingPunct="0">
              <a:spcAft>
                <a:spcPts val="600"/>
              </a:spcAft>
            </a:pPr>
            <a:endParaRPr lang="en-US" sz="2400" i="1">
              <a:latin typeface="Gill Sans MT" pitchFamily="34" charset="0"/>
              <a:ea typeface="ＭＳ Ｐゴシック" pitchFamily="34" charset="-128"/>
            </a:endParaRPr>
          </a:p>
          <a:p>
            <a:pPr>
              <a:buFont typeface="Arial" charset="0"/>
              <a:buChar char="•"/>
            </a:pPr>
            <a:r>
              <a:rPr lang="en-GB" sz="2400">
                <a:latin typeface="Gill Sans MT" pitchFamily="34" charset="0"/>
              </a:rPr>
              <a:t>  Definition: </a:t>
            </a:r>
          </a:p>
          <a:p>
            <a:r>
              <a:rPr lang="en-GB" sz="2400">
                <a:latin typeface="Gill Sans MT" pitchFamily="34" charset="0"/>
              </a:rPr>
              <a:t>	- maintains level of simplicity</a:t>
            </a:r>
          </a:p>
          <a:p>
            <a:r>
              <a:rPr lang="en-GB" sz="2400">
                <a:latin typeface="Gill Sans MT" pitchFamily="34" charset="0"/>
              </a:rPr>
              <a:t>	- expresses key aspects of SB</a:t>
            </a:r>
          </a:p>
          <a:p>
            <a:r>
              <a:rPr lang="en-GB" sz="2400">
                <a:latin typeface="Gill Sans MT" pitchFamily="34" charset="0"/>
              </a:rPr>
              <a:t>	- consistent with the views of most researchers 	in the field</a:t>
            </a:r>
          </a:p>
          <a:p>
            <a:r>
              <a:rPr lang="en-GB" sz="2400">
                <a:latin typeface="Gill Sans MT" pitchFamily="34" charset="0"/>
              </a:rPr>
              <a:t> </a:t>
            </a:r>
          </a:p>
          <a:p>
            <a:pPr>
              <a:buFont typeface="Arial" charset="0"/>
              <a:buChar char="•"/>
            </a:pPr>
            <a:r>
              <a:rPr lang="en-GB" sz="2400">
                <a:latin typeface="Gill Sans MT" pitchFamily="34" charset="0"/>
              </a:rPr>
              <a:t>  SB strives to make the engineering of biology easier &amp; more predictable.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25" y="0"/>
            <a:ext cx="8143875" cy="714375"/>
          </a:xfrm>
        </p:spPr>
        <p:txBody>
          <a:bodyPr vert="horz" wrap="square" lIns="91440" tIns="45720" rIns="91440" bIns="45720" numCol="1" anchorCtr="0" compatLnSpc="1">
            <a:prstTxWarp prst="textNoShape">
              <a:avLst/>
            </a:prstTxWarp>
          </a:bodyPr>
          <a:lstStyle/>
          <a:p>
            <a:pPr algn="ctr" fontAlgn="auto">
              <a:spcAft>
                <a:spcPts val="0"/>
              </a:spcAft>
              <a:defRPr/>
            </a:pPr>
            <a:r>
              <a:rPr lang="en-GB" sz="3900" dirty="0" smtClean="0">
                <a:solidFill>
                  <a:schemeClr val="tx2">
                    <a:satMod val="130000"/>
                  </a:schemeClr>
                </a:solidFill>
                <a:effectLst>
                  <a:outerShdw blurRad="38100" dist="38100" dir="2700000" algn="tl">
                    <a:srgbClr val="C0C0C0"/>
                  </a:outerShdw>
                </a:effectLst>
              </a:rPr>
              <a:t>Plug &amp; Play? </a:t>
            </a:r>
            <a:r>
              <a:rPr lang="en-GB" sz="3900" dirty="0" err="1" smtClean="0">
                <a:solidFill>
                  <a:schemeClr val="tx2">
                    <a:satMod val="130000"/>
                  </a:schemeClr>
                </a:solidFill>
                <a:effectLst>
                  <a:outerShdw blurRad="38100" dist="38100" dir="2700000" algn="tl">
                    <a:srgbClr val="C0C0C0"/>
                  </a:outerShdw>
                </a:effectLst>
              </a:rPr>
              <a:t>Codon</a:t>
            </a:r>
            <a:r>
              <a:rPr lang="en-GB" sz="3900" dirty="0" smtClean="0">
                <a:solidFill>
                  <a:schemeClr val="tx2">
                    <a:satMod val="130000"/>
                  </a:schemeClr>
                </a:solidFill>
                <a:effectLst>
                  <a:outerShdw blurRad="38100" dist="38100" dir="2700000" algn="tl">
                    <a:srgbClr val="C0C0C0"/>
                  </a:outerShdw>
                </a:effectLst>
              </a:rPr>
              <a:t> Bias</a:t>
            </a:r>
          </a:p>
        </p:txBody>
      </p:sp>
      <p:pic>
        <p:nvPicPr>
          <p:cNvPr id="46082" name="Picture 2" descr="http://www.obgynacademy.com/basicsciences/fetology/genetics/images/codon_GCA.gif"/>
          <p:cNvPicPr>
            <a:picLocks noChangeAspect="1" noChangeArrowheads="1"/>
          </p:cNvPicPr>
          <p:nvPr/>
        </p:nvPicPr>
        <p:blipFill>
          <a:blip r:embed="rId2"/>
          <a:srcRect/>
          <a:stretch>
            <a:fillRect/>
          </a:stretch>
        </p:blipFill>
        <p:spPr bwMode="auto">
          <a:xfrm>
            <a:off x="4200525" y="714375"/>
            <a:ext cx="1800225" cy="1714500"/>
          </a:xfrm>
          <a:prstGeom prst="rect">
            <a:avLst/>
          </a:prstGeom>
          <a:noFill/>
          <a:ln w="9525">
            <a:noFill/>
            <a:miter lim="800000"/>
            <a:headEnd/>
            <a:tailEnd/>
          </a:ln>
        </p:spPr>
      </p:pic>
      <p:pic>
        <p:nvPicPr>
          <p:cNvPr id="46083" name="Picture 3"/>
          <p:cNvPicPr>
            <a:picLocks noChangeAspect="1" noChangeArrowheads="1"/>
          </p:cNvPicPr>
          <p:nvPr/>
        </p:nvPicPr>
        <p:blipFill>
          <a:blip r:embed="rId3"/>
          <a:srcRect/>
          <a:stretch>
            <a:fillRect/>
          </a:stretch>
        </p:blipFill>
        <p:spPr bwMode="auto">
          <a:xfrm>
            <a:off x="1154113" y="2643188"/>
            <a:ext cx="5489575" cy="1428750"/>
          </a:xfrm>
          <a:prstGeom prst="rect">
            <a:avLst/>
          </a:prstGeom>
          <a:noFill/>
          <a:ln w="9525">
            <a:solidFill>
              <a:srgbClr val="7030A0"/>
            </a:solidFill>
            <a:miter lim="800000"/>
            <a:headEnd/>
            <a:tailEnd/>
          </a:ln>
        </p:spPr>
      </p:pic>
      <p:pic>
        <p:nvPicPr>
          <p:cNvPr id="46084" name="Picture 5"/>
          <p:cNvPicPr>
            <a:picLocks noChangeAspect="1" noChangeArrowheads="1"/>
          </p:cNvPicPr>
          <p:nvPr/>
        </p:nvPicPr>
        <p:blipFill>
          <a:blip r:embed="rId4"/>
          <a:srcRect/>
          <a:stretch>
            <a:fillRect/>
          </a:stretch>
        </p:blipFill>
        <p:spPr bwMode="auto">
          <a:xfrm>
            <a:off x="1143000" y="4500563"/>
            <a:ext cx="7572375" cy="1871662"/>
          </a:xfrm>
          <a:prstGeom prst="rect">
            <a:avLst/>
          </a:prstGeom>
          <a:noFill/>
          <a:ln w="9525">
            <a:solidFill>
              <a:srgbClr val="7030A0"/>
            </a:solidFill>
            <a:miter lim="800000"/>
            <a:headEnd/>
            <a:tailEnd/>
          </a:ln>
        </p:spPr>
      </p:pic>
      <p:cxnSp>
        <p:nvCxnSpPr>
          <p:cNvPr id="10" name="Straight Connector 9"/>
          <p:cNvCxnSpPr/>
          <p:nvPr/>
        </p:nvCxnSpPr>
        <p:spPr>
          <a:xfrm>
            <a:off x="1143000" y="4214813"/>
            <a:ext cx="7715250" cy="15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46086" name="Picture 7" descr="http://www.nd.edu/~sheridan/PolioVirus.jpg"/>
          <p:cNvPicPr>
            <a:picLocks noChangeAspect="1" noChangeArrowheads="1"/>
          </p:cNvPicPr>
          <p:nvPr/>
        </p:nvPicPr>
        <p:blipFill>
          <a:blip r:embed="rId5"/>
          <a:srcRect/>
          <a:stretch>
            <a:fillRect/>
          </a:stretch>
        </p:blipFill>
        <p:spPr bwMode="auto">
          <a:xfrm>
            <a:off x="7224713" y="2643188"/>
            <a:ext cx="1419225" cy="1428750"/>
          </a:xfrm>
          <a:prstGeom prst="rect">
            <a:avLst/>
          </a:prstGeom>
          <a:noFill/>
          <a:ln w="9525">
            <a:noFill/>
            <a:miter lim="800000"/>
            <a:headEnd/>
            <a:tailEnd/>
          </a:ln>
        </p:spPr>
      </p:pic>
      <p:pic>
        <p:nvPicPr>
          <p:cNvPr id="46087" name="Picture 2"/>
          <p:cNvPicPr>
            <a:picLocks noChangeAspect="1" noChangeArrowheads="1"/>
          </p:cNvPicPr>
          <p:nvPr/>
        </p:nvPicPr>
        <p:blipFill>
          <a:blip r:embed="rId6"/>
          <a:srcRect/>
          <a:stretch>
            <a:fillRect/>
          </a:stretch>
        </p:blipFill>
        <p:spPr bwMode="auto">
          <a:xfrm>
            <a:off x="285750" y="214313"/>
            <a:ext cx="1601788" cy="566737"/>
          </a:xfrm>
          <a:prstGeom prst="rect">
            <a:avLst/>
          </a:prstGeom>
          <a:noFill/>
          <a:ln w="9525">
            <a:noFill/>
            <a:miter lim="800000"/>
            <a:headEnd/>
            <a:tailEnd/>
          </a:ln>
        </p:spPr>
      </p:pic>
      <p:pic>
        <p:nvPicPr>
          <p:cNvPr id="46088" name="Picture 2" descr="http://upload.wikimedia.org/wikipedia/en/thumb/b/bd/IGEM_basic_900W_300dpi.jpg/783px-IGEM_basic_900W_300dpi.jpg"/>
          <p:cNvPicPr>
            <a:picLocks noChangeAspect="1" noChangeArrowheads="1"/>
          </p:cNvPicPr>
          <p:nvPr/>
        </p:nvPicPr>
        <p:blipFill>
          <a:blip r:embed="rId7"/>
          <a:srcRect/>
          <a:stretch>
            <a:fillRect/>
          </a:stretch>
        </p:blipFill>
        <p:spPr bwMode="auto">
          <a:xfrm>
            <a:off x="7858125" y="71438"/>
            <a:ext cx="1214438" cy="857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25" y="0"/>
            <a:ext cx="8143875" cy="857250"/>
          </a:xfrm>
        </p:spPr>
        <p:txBody>
          <a:bodyPr/>
          <a:lstStyle/>
          <a:p>
            <a:pPr algn="ctr" fontAlgn="auto">
              <a:spcAft>
                <a:spcPts val="0"/>
              </a:spcAft>
              <a:defRPr/>
            </a:pPr>
            <a:r>
              <a:rPr lang="en-GB" sz="3900" dirty="0" err="1" smtClean="0">
                <a:solidFill>
                  <a:schemeClr val="tx2">
                    <a:satMod val="130000"/>
                  </a:schemeClr>
                </a:solidFill>
              </a:rPr>
              <a:t>Riboswitch</a:t>
            </a:r>
            <a:endParaRPr lang="en-GB" sz="3900" dirty="0">
              <a:solidFill>
                <a:schemeClr val="tx2">
                  <a:satMod val="130000"/>
                </a:schemeClr>
              </a:solidFill>
            </a:endParaRPr>
          </a:p>
        </p:txBody>
      </p:sp>
      <p:pic>
        <p:nvPicPr>
          <p:cNvPr id="47106" name="Picture 1"/>
          <p:cNvPicPr>
            <a:picLocks noChangeAspect="1" noChangeArrowheads="1"/>
          </p:cNvPicPr>
          <p:nvPr/>
        </p:nvPicPr>
        <p:blipFill>
          <a:blip r:embed="rId3"/>
          <a:srcRect/>
          <a:stretch>
            <a:fillRect/>
          </a:stretch>
        </p:blipFill>
        <p:spPr bwMode="auto">
          <a:xfrm>
            <a:off x="1019175" y="1117600"/>
            <a:ext cx="3276600" cy="3228975"/>
          </a:xfrm>
          <a:prstGeom prst="rect">
            <a:avLst/>
          </a:prstGeom>
          <a:noFill/>
          <a:ln w="9525">
            <a:noFill/>
            <a:miter lim="800000"/>
            <a:headEnd/>
            <a:tailEnd/>
          </a:ln>
        </p:spPr>
      </p:pic>
      <p:cxnSp>
        <p:nvCxnSpPr>
          <p:cNvPr id="11" name="Straight Connector 10"/>
          <p:cNvCxnSpPr/>
          <p:nvPr/>
        </p:nvCxnSpPr>
        <p:spPr>
          <a:xfrm>
            <a:off x="5357813" y="1370013"/>
            <a:ext cx="3429000"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Down Arrow 11"/>
          <p:cNvSpPr/>
          <p:nvPr/>
        </p:nvSpPr>
        <p:spPr>
          <a:xfrm>
            <a:off x="5643563" y="1657350"/>
            <a:ext cx="285750" cy="6429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13" name="Straight Connector 12"/>
          <p:cNvCxnSpPr/>
          <p:nvPr/>
        </p:nvCxnSpPr>
        <p:spPr>
          <a:xfrm>
            <a:off x="7572375" y="1357313"/>
            <a:ext cx="1285875" cy="1587"/>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7" name="Freeform 16"/>
          <p:cNvSpPr/>
          <p:nvPr/>
        </p:nvSpPr>
        <p:spPr>
          <a:xfrm>
            <a:off x="5357813" y="2514600"/>
            <a:ext cx="2838450" cy="1031875"/>
          </a:xfrm>
          <a:custGeom>
            <a:avLst/>
            <a:gdLst>
              <a:gd name="connsiteX0" fmla="*/ 0 w 2838994"/>
              <a:gd name="connsiteY0" fmla="*/ 907868 h 1031966"/>
              <a:gd name="connsiteX1" fmla="*/ 470263 w 2838994"/>
              <a:gd name="connsiteY1" fmla="*/ 6531 h 1031966"/>
              <a:gd name="connsiteX2" fmla="*/ 1110343 w 2838994"/>
              <a:gd name="connsiteY2" fmla="*/ 868680 h 1031966"/>
              <a:gd name="connsiteX3" fmla="*/ 2573383 w 2838994"/>
              <a:gd name="connsiteY3" fmla="*/ 986245 h 1031966"/>
              <a:gd name="connsiteX4" fmla="*/ 2704012 w 2838994"/>
              <a:gd name="connsiteY4" fmla="*/ 973183 h 10319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8994" h="1031966">
                <a:moveTo>
                  <a:pt x="0" y="907868"/>
                </a:moveTo>
                <a:cubicBezTo>
                  <a:pt x="142603" y="460465"/>
                  <a:pt x="285206" y="13062"/>
                  <a:pt x="470263" y="6531"/>
                </a:cubicBezTo>
                <a:cubicBezTo>
                  <a:pt x="655320" y="0"/>
                  <a:pt x="759823" y="705394"/>
                  <a:pt x="1110343" y="868680"/>
                </a:cubicBezTo>
                <a:cubicBezTo>
                  <a:pt x="1460863" y="1031966"/>
                  <a:pt x="2307772" y="968828"/>
                  <a:pt x="2573383" y="986245"/>
                </a:cubicBezTo>
                <a:cubicBezTo>
                  <a:pt x="2838994" y="1003662"/>
                  <a:pt x="2704012" y="973183"/>
                  <a:pt x="2704012" y="973183"/>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p>
        </p:txBody>
      </p:sp>
      <p:cxnSp>
        <p:nvCxnSpPr>
          <p:cNvPr id="18" name="Straight Connector 17"/>
          <p:cNvCxnSpPr/>
          <p:nvPr/>
        </p:nvCxnSpPr>
        <p:spPr>
          <a:xfrm>
            <a:off x="7429500" y="3489325"/>
            <a:ext cx="714375" cy="1588"/>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sp>
        <p:nvSpPr>
          <p:cNvPr id="47112" name="TextBox 22"/>
          <p:cNvSpPr txBox="1">
            <a:spLocks noChangeArrowheads="1"/>
          </p:cNvSpPr>
          <p:nvPr/>
        </p:nvSpPr>
        <p:spPr bwMode="auto">
          <a:xfrm>
            <a:off x="7643813" y="2157413"/>
            <a:ext cx="1143000" cy="369887"/>
          </a:xfrm>
          <a:prstGeom prst="rect">
            <a:avLst/>
          </a:prstGeom>
          <a:noFill/>
          <a:ln w="25400">
            <a:solidFill>
              <a:srgbClr val="FF0000"/>
            </a:solidFill>
            <a:miter lim="800000"/>
            <a:headEnd/>
            <a:tailEnd/>
          </a:ln>
        </p:spPr>
        <p:txBody>
          <a:bodyPr>
            <a:spAutoFit/>
          </a:bodyPr>
          <a:lstStyle/>
          <a:p>
            <a:pPr algn="ctr"/>
            <a:r>
              <a:rPr lang="en-GB">
                <a:latin typeface="Gill Sans MT" pitchFamily="34" charset="0"/>
              </a:rPr>
              <a:t>Aptamer</a:t>
            </a:r>
          </a:p>
        </p:txBody>
      </p:sp>
      <p:cxnSp>
        <p:nvCxnSpPr>
          <p:cNvPr id="25" name="Straight Arrow Connector 24"/>
          <p:cNvCxnSpPr>
            <a:stCxn id="47112" idx="0"/>
          </p:cNvCxnSpPr>
          <p:nvPr/>
        </p:nvCxnSpPr>
        <p:spPr>
          <a:xfrm rot="5400000" flipH="1" flipV="1">
            <a:off x="7823201" y="1765300"/>
            <a:ext cx="785812" cy="158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7114" name="TextBox 25"/>
          <p:cNvSpPr txBox="1">
            <a:spLocks noChangeArrowheads="1"/>
          </p:cNvSpPr>
          <p:nvPr/>
        </p:nvSpPr>
        <p:spPr bwMode="auto">
          <a:xfrm>
            <a:off x="5286375" y="3871913"/>
            <a:ext cx="2357438" cy="369887"/>
          </a:xfrm>
          <a:prstGeom prst="rect">
            <a:avLst/>
          </a:prstGeom>
          <a:noFill/>
          <a:ln w="25400">
            <a:solidFill>
              <a:srgbClr val="FF0000"/>
            </a:solidFill>
            <a:miter lim="800000"/>
            <a:headEnd/>
            <a:tailEnd/>
          </a:ln>
        </p:spPr>
        <p:txBody>
          <a:bodyPr>
            <a:spAutoFit/>
          </a:bodyPr>
          <a:lstStyle/>
          <a:p>
            <a:pPr algn="ctr"/>
            <a:r>
              <a:rPr lang="en-GB">
                <a:latin typeface="Gill Sans MT" pitchFamily="34" charset="0"/>
              </a:rPr>
              <a:t>Expression platform</a:t>
            </a:r>
          </a:p>
        </p:txBody>
      </p:sp>
      <p:cxnSp>
        <p:nvCxnSpPr>
          <p:cNvPr id="27" name="Straight Arrow Connector 26"/>
          <p:cNvCxnSpPr>
            <a:stCxn id="47114" idx="0"/>
            <a:endCxn id="17" idx="2"/>
          </p:cNvCxnSpPr>
          <p:nvPr/>
        </p:nvCxnSpPr>
        <p:spPr>
          <a:xfrm rot="5400000" flipH="1" flipV="1">
            <a:off x="6222207" y="3626644"/>
            <a:ext cx="488950" cy="158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7669213" y="3384550"/>
            <a:ext cx="214312" cy="2143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7117" name="TextBox 30"/>
          <p:cNvSpPr txBox="1">
            <a:spLocks noChangeArrowheads="1"/>
          </p:cNvSpPr>
          <p:nvPr/>
        </p:nvSpPr>
        <p:spPr bwMode="auto">
          <a:xfrm>
            <a:off x="1071563" y="4357688"/>
            <a:ext cx="3286125" cy="369887"/>
          </a:xfrm>
          <a:prstGeom prst="rect">
            <a:avLst/>
          </a:prstGeom>
          <a:noFill/>
          <a:ln w="25400">
            <a:solidFill>
              <a:schemeClr val="bg1"/>
            </a:solidFill>
            <a:miter lim="800000"/>
            <a:headEnd/>
            <a:tailEnd/>
          </a:ln>
        </p:spPr>
        <p:txBody>
          <a:bodyPr>
            <a:spAutoFit/>
          </a:bodyPr>
          <a:lstStyle/>
          <a:p>
            <a:pPr algn="ctr"/>
            <a:r>
              <a:rPr lang="en-GB">
                <a:latin typeface="Gill Sans MT" pitchFamily="34" charset="0"/>
              </a:rPr>
              <a:t>FMN = flavin mononucleotide</a:t>
            </a:r>
          </a:p>
        </p:txBody>
      </p:sp>
      <p:pic>
        <p:nvPicPr>
          <p:cNvPr id="47118" name="Picture 8"/>
          <p:cNvPicPr>
            <a:picLocks noChangeAspect="1" noChangeArrowheads="1"/>
          </p:cNvPicPr>
          <p:nvPr/>
        </p:nvPicPr>
        <p:blipFill>
          <a:blip r:embed="rId4"/>
          <a:srcRect/>
          <a:stretch>
            <a:fillRect/>
          </a:stretch>
        </p:blipFill>
        <p:spPr bwMode="auto">
          <a:xfrm>
            <a:off x="1143000" y="5786438"/>
            <a:ext cx="7724775" cy="857250"/>
          </a:xfrm>
          <a:prstGeom prst="rect">
            <a:avLst/>
          </a:prstGeom>
          <a:noFill/>
          <a:ln w="9525">
            <a:solidFill>
              <a:srgbClr val="7030A0"/>
            </a:solidFill>
            <a:miter lim="800000"/>
            <a:headEnd/>
            <a:tailEnd/>
          </a:ln>
        </p:spPr>
      </p:pic>
      <p:cxnSp>
        <p:nvCxnSpPr>
          <p:cNvPr id="36" name="Straight Connector 35"/>
          <p:cNvCxnSpPr/>
          <p:nvPr/>
        </p:nvCxnSpPr>
        <p:spPr>
          <a:xfrm>
            <a:off x="1143000" y="5500688"/>
            <a:ext cx="7715250" cy="15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flipH="1" flipV="1">
            <a:off x="2572544" y="3285332"/>
            <a:ext cx="4429125" cy="15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47121" name="Picture 2"/>
          <p:cNvPicPr>
            <a:picLocks noChangeAspect="1" noChangeArrowheads="1"/>
          </p:cNvPicPr>
          <p:nvPr/>
        </p:nvPicPr>
        <p:blipFill>
          <a:blip r:embed="rId5"/>
          <a:srcRect/>
          <a:stretch>
            <a:fillRect/>
          </a:stretch>
        </p:blipFill>
        <p:spPr bwMode="auto">
          <a:xfrm>
            <a:off x="285750" y="214313"/>
            <a:ext cx="1601788" cy="566737"/>
          </a:xfrm>
          <a:prstGeom prst="rect">
            <a:avLst/>
          </a:prstGeom>
          <a:noFill/>
          <a:ln w="9525">
            <a:noFill/>
            <a:miter lim="800000"/>
            <a:headEnd/>
            <a:tailEnd/>
          </a:ln>
        </p:spPr>
      </p:pic>
      <p:pic>
        <p:nvPicPr>
          <p:cNvPr id="47122" name="Picture 2" descr="http://upload.wikimedia.org/wikipedia/en/thumb/b/bd/IGEM_basic_900W_300dpi.jpg/783px-IGEM_basic_900W_300dpi.jpg"/>
          <p:cNvPicPr>
            <a:picLocks noChangeAspect="1" noChangeArrowheads="1"/>
          </p:cNvPicPr>
          <p:nvPr/>
        </p:nvPicPr>
        <p:blipFill>
          <a:blip r:embed="rId6"/>
          <a:srcRect/>
          <a:stretch>
            <a:fillRect/>
          </a:stretch>
        </p:blipFill>
        <p:spPr bwMode="auto">
          <a:xfrm>
            <a:off x="7858125" y="71438"/>
            <a:ext cx="1214438" cy="857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25" y="0"/>
            <a:ext cx="8143875" cy="1143000"/>
          </a:xfrm>
        </p:spPr>
        <p:txBody>
          <a:bodyPr/>
          <a:lstStyle/>
          <a:p>
            <a:pPr algn="ctr" fontAlgn="auto">
              <a:spcAft>
                <a:spcPts val="0"/>
              </a:spcAft>
              <a:defRPr/>
            </a:pPr>
            <a:r>
              <a:rPr lang="en-GB" dirty="0" smtClean="0">
                <a:solidFill>
                  <a:schemeClr val="tx2">
                    <a:satMod val="130000"/>
                  </a:schemeClr>
                </a:solidFill>
              </a:rPr>
              <a:t>Translational</a:t>
            </a:r>
            <a:r>
              <a:rPr lang="en-GB" sz="4400" dirty="0" smtClean="0">
                <a:solidFill>
                  <a:schemeClr val="tx2">
                    <a:satMod val="130000"/>
                  </a:schemeClr>
                </a:solidFill>
              </a:rPr>
              <a:t> Control</a:t>
            </a:r>
            <a:endParaRPr lang="en-GB" dirty="0">
              <a:solidFill>
                <a:schemeClr val="tx2">
                  <a:satMod val="130000"/>
                </a:schemeClr>
              </a:solidFill>
            </a:endParaRPr>
          </a:p>
        </p:txBody>
      </p:sp>
      <p:sp>
        <p:nvSpPr>
          <p:cNvPr id="49154" name="TextBox 5"/>
          <p:cNvSpPr txBox="1">
            <a:spLocks noChangeArrowheads="1"/>
          </p:cNvSpPr>
          <p:nvPr/>
        </p:nvSpPr>
        <p:spPr bwMode="auto">
          <a:xfrm>
            <a:off x="1357313" y="1643063"/>
            <a:ext cx="6942137" cy="646112"/>
          </a:xfrm>
          <a:prstGeom prst="rect">
            <a:avLst/>
          </a:prstGeom>
          <a:noFill/>
          <a:ln w="9525">
            <a:noFill/>
            <a:miter lim="800000"/>
            <a:headEnd/>
            <a:tailEnd/>
          </a:ln>
        </p:spPr>
        <p:txBody>
          <a:bodyPr>
            <a:spAutoFit/>
          </a:bodyPr>
          <a:lstStyle/>
          <a:p>
            <a:pPr>
              <a:buFont typeface="Arial" charset="0"/>
              <a:buChar char="•"/>
            </a:pPr>
            <a:r>
              <a:rPr lang="en-GB">
                <a:latin typeface="Gill Sans MT" pitchFamily="34" charset="0"/>
              </a:rPr>
              <a:t>Highly modular structures with multiple repeats of a few basic domains.</a:t>
            </a:r>
          </a:p>
          <a:p>
            <a:pPr>
              <a:buFont typeface="Arial" charset="0"/>
              <a:buChar char="•"/>
            </a:pPr>
            <a:r>
              <a:rPr lang="en-GB">
                <a:latin typeface="Gill Sans MT" pitchFamily="34" charset="0"/>
              </a:rPr>
              <a:t>Domain cooperativity not additive but determined by length of linker.</a:t>
            </a:r>
          </a:p>
        </p:txBody>
      </p:sp>
      <p:pic>
        <p:nvPicPr>
          <p:cNvPr id="49155" name="Picture 4"/>
          <p:cNvPicPr>
            <a:picLocks noChangeAspect="1" noChangeArrowheads="1"/>
          </p:cNvPicPr>
          <p:nvPr/>
        </p:nvPicPr>
        <p:blipFill>
          <a:blip r:embed="rId3"/>
          <a:srcRect/>
          <a:stretch>
            <a:fillRect/>
          </a:stretch>
        </p:blipFill>
        <p:spPr bwMode="auto">
          <a:xfrm>
            <a:off x="1500188" y="2357438"/>
            <a:ext cx="4416425" cy="914400"/>
          </a:xfrm>
          <a:prstGeom prst="rect">
            <a:avLst/>
          </a:prstGeom>
          <a:noFill/>
          <a:ln w="9525">
            <a:solidFill>
              <a:srgbClr val="7030A0"/>
            </a:solidFill>
            <a:miter lim="800000"/>
            <a:headEnd/>
            <a:tailEnd/>
          </a:ln>
        </p:spPr>
      </p:pic>
      <p:sp>
        <p:nvSpPr>
          <p:cNvPr id="49156" name="TextBox 7"/>
          <p:cNvSpPr txBox="1">
            <a:spLocks noChangeArrowheads="1"/>
          </p:cNvSpPr>
          <p:nvPr/>
        </p:nvSpPr>
        <p:spPr bwMode="auto">
          <a:xfrm>
            <a:off x="1500188" y="1214438"/>
            <a:ext cx="4286250" cy="461962"/>
          </a:xfrm>
          <a:prstGeom prst="rect">
            <a:avLst/>
          </a:prstGeom>
          <a:noFill/>
          <a:ln w="25400">
            <a:solidFill>
              <a:schemeClr val="bg1"/>
            </a:solidFill>
            <a:miter lim="800000"/>
            <a:headEnd/>
            <a:tailEnd/>
          </a:ln>
        </p:spPr>
        <p:txBody>
          <a:bodyPr>
            <a:spAutoFit/>
          </a:bodyPr>
          <a:lstStyle/>
          <a:p>
            <a:r>
              <a:rPr lang="en-GB" sz="2400" b="1">
                <a:latin typeface="Gill Sans MT" pitchFamily="34" charset="0"/>
              </a:rPr>
              <a:t>RNA-binding proteins</a:t>
            </a:r>
          </a:p>
        </p:txBody>
      </p:sp>
      <p:cxnSp>
        <p:nvCxnSpPr>
          <p:cNvPr id="9" name="Straight Connector 8"/>
          <p:cNvCxnSpPr/>
          <p:nvPr/>
        </p:nvCxnSpPr>
        <p:spPr>
          <a:xfrm>
            <a:off x="1143000" y="3500438"/>
            <a:ext cx="7715250" cy="15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9158" name="TextBox 9"/>
          <p:cNvSpPr txBox="1">
            <a:spLocks noChangeArrowheads="1"/>
          </p:cNvSpPr>
          <p:nvPr/>
        </p:nvSpPr>
        <p:spPr bwMode="auto">
          <a:xfrm>
            <a:off x="1500188" y="3643313"/>
            <a:ext cx="4286250" cy="482600"/>
          </a:xfrm>
          <a:prstGeom prst="rect">
            <a:avLst/>
          </a:prstGeom>
          <a:noFill/>
          <a:ln w="25400">
            <a:solidFill>
              <a:schemeClr val="bg1"/>
            </a:solidFill>
            <a:miter lim="800000"/>
            <a:headEnd/>
            <a:tailEnd/>
          </a:ln>
        </p:spPr>
        <p:txBody>
          <a:bodyPr>
            <a:spAutoFit/>
          </a:bodyPr>
          <a:lstStyle/>
          <a:p>
            <a:r>
              <a:rPr lang="en-GB" sz="2400" b="1">
                <a:latin typeface="Gill Sans MT" pitchFamily="34" charset="0"/>
              </a:rPr>
              <a:t>RNA stability &amp; RNAi</a:t>
            </a:r>
          </a:p>
        </p:txBody>
      </p:sp>
      <p:pic>
        <p:nvPicPr>
          <p:cNvPr id="49159" name="Picture 2"/>
          <p:cNvPicPr>
            <a:picLocks noChangeAspect="1" noChangeArrowheads="1"/>
          </p:cNvPicPr>
          <p:nvPr/>
        </p:nvPicPr>
        <p:blipFill>
          <a:blip r:embed="rId4"/>
          <a:srcRect/>
          <a:stretch>
            <a:fillRect/>
          </a:stretch>
        </p:blipFill>
        <p:spPr bwMode="auto">
          <a:xfrm>
            <a:off x="285750" y="214313"/>
            <a:ext cx="1601788" cy="566737"/>
          </a:xfrm>
          <a:prstGeom prst="rect">
            <a:avLst/>
          </a:prstGeom>
          <a:noFill/>
          <a:ln w="9525">
            <a:noFill/>
            <a:miter lim="800000"/>
            <a:headEnd/>
            <a:tailEnd/>
          </a:ln>
        </p:spPr>
      </p:pic>
      <p:pic>
        <p:nvPicPr>
          <p:cNvPr id="49160" name="Picture 2" descr="http://upload.wikimedia.org/wikipedia/en/thumb/b/bd/IGEM_basic_900W_300dpi.jpg/783px-IGEM_basic_900W_300dpi.jpg"/>
          <p:cNvPicPr>
            <a:picLocks noChangeAspect="1" noChangeArrowheads="1"/>
          </p:cNvPicPr>
          <p:nvPr/>
        </p:nvPicPr>
        <p:blipFill>
          <a:blip r:embed="rId5"/>
          <a:srcRect/>
          <a:stretch>
            <a:fillRect/>
          </a:stretch>
        </p:blipFill>
        <p:spPr bwMode="auto">
          <a:xfrm>
            <a:off x="7858125" y="71438"/>
            <a:ext cx="1214438" cy="857250"/>
          </a:xfrm>
          <a:prstGeom prst="rect">
            <a:avLst/>
          </a:prstGeom>
          <a:noFill/>
          <a:ln w="9525">
            <a:noFill/>
            <a:miter lim="800000"/>
            <a:headEnd/>
            <a:tailEnd/>
          </a:ln>
        </p:spPr>
      </p:pic>
      <p:pic>
        <p:nvPicPr>
          <p:cNvPr id="6145" name="Picture 1"/>
          <p:cNvPicPr>
            <a:picLocks noChangeAspect="1" noChangeArrowheads="1"/>
          </p:cNvPicPr>
          <p:nvPr/>
        </p:nvPicPr>
        <p:blipFill>
          <a:blip r:embed="rId6"/>
          <a:srcRect/>
          <a:stretch>
            <a:fillRect/>
          </a:stretch>
        </p:blipFill>
        <p:spPr bwMode="auto">
          <a:xfrm>
            <a:off x="1285875" y="4286250"/>
            <a:ext cx="7143750" cy="1122363"/>
          </a:xfrm>
          <a:prstGeom prst="rect">
            <a:avLst/>
          </a:prstGeom>
          <a:noFill/>
          <a:ln w="9525">
            <a:solidFill>
              <a:schemeClr val="accent4"/>
            </a:solid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p:cNvSpPr>
          <p:nvPr>
            <p:ph type="title"/>
          </p:nvPr>
        </p:nvSpPr>
        <p:spPr bwMode="auto">
          <a:xfrm>
            <a:off x="1042988" y="1196975"/>
            <a:ext cx="2808287" cy="576263"/>
          </a:xfrm>
        </p:spPr>
        <p:txBody>
          <a:bodyPr vert="horz" wrap="square" lIns="91440" tIns="45720" rIns="91440" bIns="45720" numCol="1" anchorCtr="0" compatLnSpc="1">
            <a:prstTxWarp prst="textNoShape">
              <a:avLst/>
            </a:prstTxWarp>
          </a:bodyPr>
          <a:lstStyle/>
          <a:p>
            <a:pPr algn="ctr"/>
            <a:r>
              <a:rPr lang="en-GB" sz="2400" b="1" smtClean="0">
                <a:solidFill>
                  <a:schemeClr val="tx1"/>
                </a:solidFill>
                <a:effectLst/>
              </a:rPr>
              <a:t>RNAi</a:t>
            </a:r>
            <a:endParaRPr lang="en-US" sz="2400" b="1" smtClean="0">
              <a:solidFill>
                <a:schemeClr val="tx1"/>
              </a:solidFill>
              <a:effectLst/>
            </a:endParaRPr>
          </a:p>
        </p:txBody>
      </p:sp>
      <p:sp>
        <p:nvSpPr>
          <p:cNvPr id="2" name="Title 1"/>
          <p:cNvSpPr>
            <a:spLocks/>
          </p:cNvSpPr>
          <p:nvPr/>
        </p:nvSpPr>
        <p:spPr bwMode="auto">
          <a:xfrm>
            <a:off x="785813" y="0"/>
            <a:ext cx="8143875" cy="1143000"/>
          </a:xfrm>
          <a:prstGeom prst="rect">
            <a:avLst/>
          </a:prstGeom>
          <a:noFill/>
          <a:ln w="9525">
            <a:noFill/>
            <a:miter lim="800000"/>
            <a:headEnd/>
            <a:tailEnd/>
          </a:ln>
        </p:spPr>
        <p:txBody>
          <a:bodyPr anchor="ctr"/>
          <a:lstStyle/>
          <a:p>
            <a:pPr algn="ctr" fontAlgn="auto">
              <a:spcBef>
                <a:spcPts val="0"/>
              </a:spcBef>
              <a:spcAft>
                <a:spcPts val="0"/>
              </a:spcAft>
              <a:defRPr/>
            </a:pPr>
            <a:r>
              <a:rPr lang="en-GB" sz="4300" dirty="0">
                <a:solidFill>
                  <a:schemeClr val="tx2">
                    <a:satMod val="130000"/>
                  </a:schemeClr>
                </a:solidFill>
                <a:effectLst>
                  <a:outerShdw blurRad="50000" dist="30000" dir="5400000" algn="tl" rotWithShape="0">
                    <a:srgbClr val="000000">
                      <a:alpha val="30000"/>
                    </a:srgbClr>
                  </a:outerShdw>
                </a:effectLst>
                <a:latin typeface="+mj-lt"/>
                <a:ea typeface="+mj-ea"/>
                <a:cs typeface="+mj-cs"/>
              </a:rPr>
              <a:t>Translational</a:t>
            </a:r>
            <a:r>
              <a:rPr lang="en-GB" sz="4400" dirty="0">
                <a:solidFill>
                  <a:schemeClr val="tx2">
                    <a:satMod val="130000"/>
                  </a:schemeClr>
                </a:solidFill>
                <a:effectLst>
                  <a:outerShdw blurRad="50000" dist="30000" dir="5400000" algn="tl" rotWithShape="0">
                    <a:srgbClr val="000000">
                      <a:alpha val="30000"/>
                    </a:srgbClr>
                  </a:outerShdw>
                </a:effectLst>
                <a:latin typeface="+mj-lt"/>
                <a:ea typeface="+mj-ea"/>
                <a:cs typeface="+mj-cs"/>
              </a:rPr>
              <a:t> Control cont.</a:t>
            </a:r>
            <a:endParaRPr lang="en-GB" sz="4300" dirty="0">
              <a:solidFill>
                <a:schemeClr val="tx2">
                  <a:satMod val="130000"/>
                </a:schemeClr>
              </a:solidFill>
              <a:effectLst>
                <a:outerShdw blurRad="50000" dist="30000" dir="5400000" algn="tl" rotWithShape="0">
                  <a:srgbClr val="000000">
                    <a:alpha val="30000"/>
                  </a:srgbClr>
                </a:outerShdw>
              </a:effectLst>
              <a:latin typeface="+mj-lt"/>
              <a:ea typeface="+mj-ea"/>
              <a:cs typeface="+mj-cs"/>
            </a:endParaRPr>
          </a:p>
        </p:txBody>
      </p:sp>
      <p:pic>
        <p:nvPicPr>
          <p:cNvPr id="51203" name="Picture 6" descr="RNAi"/>
          <p:cNvPicPr>
            <a:picLocks noChangeAspect="1" noChangeArrowheads="1"/>
          </p:cNvPicPr>
          <p:nvPr/>
        </p:nvPicPr>
        <p:blipFill>
          <a:blip r:embed="rId2"/>
          <a:srcRect/>
          <a:stretch>
            <a:fillRect/>
          </a:stretch>
        </p:blipFill>
        <p:spPr bwMode="auto">
          <a:xfrm>
            <a:off x="1116013" y="1700213"/>
            <a:ext cx="3595687" cy="4868862"/>
          </a:xfrm>
          <a:prstGeom prst="rect">
            <a:avLst/>
          </a:prstGeom>
          <a:noFill/>
          <a:ln w="9525">
            <a:noFill/>
            <a:miter lim="800000"/>
            <a:headEnd/>
            <a:tailEnd/>
          </a:ln>
        </p:spPr>
      </p:pic>
      <p:sp>
        <p:nvSpPr>
          <p:cNvPr id="51204" name="Line 7"/>
          <p:cNvSpPr>
            <a:spLocks noChangeShapeType="1"/>
          </p:cNvSpPr>
          <p:nvPr/>
        </p:nvSpPr>
        <p:spPr bwMode="auto">
          <a:xfrm>
            <a:off x="5148263" y="1989138"/>
            <a:ext cx="2736850" cy="0"/>
          </a:xfrm>
          <a:prstGeom prst="line">
            <a:avLst/>
          </a:prstGeom>
          <a:noFill/>
          <a:ln w="50800">
            <a:solidFill>
              <a:srgbClr val="000080"/>
            </a:solidFill>
            <a:round/>
            <a:headEnd/>
            <a:tailEnd/>
          </a:ln>
        </p:spPr>
        <p:txBody>
          <a:bodyPr/>
          <a:lstStyle/>
          <a:p>
            <a:endParaRPr lang="en-US"/>
          </a:p>
        </p:txBody>
      </p:sp>
      <p:sp>
        <p:nvSpPr>
          <p:cNvPr id="51205" name="Line 8"/>
          <p:cNvSpPr>
            <a:spLocks noChangeShapeType="1"/>
          </p:cNvSpPr>
          <p:nvPr/>
        </p:nvSpPr>
        <p:spPr bwMode="auto">
          <a:xfrm>
            <a:off x="5148263" y="2205038"/>
            <a:ext cx="2736850" cy="0"/>
          </a:xfrm>
          <a:prstGeom prst="line">
            <a:avLst/>
          </a:prstGeom>
          <a:noFill/>
          <a:ln w="50800">
            <a:solidFill>
              <a:srgbClr val="000080"/>
            </a:solidFill>
            <a:round/>
            <a:headEnd/>
            <a:tailEnd/>
          </a:ln>
        </p:spPr>
        <p:txBody>
          <a:bodyPr/>
          <a:lstStyle/>
          <a:p>
            <a:endParaRPr lang="en-US"/>
          </a:p>
        </p:txBody>
      </p:sp>
      <p:sp>
        <p:nvSpPr>
          <p:cNvPr id="51206" name="Line 9"/>
          <p:cNvSpPr>
            <a:spLocks noChangeShapeType="1"/>
          </p:cNvSpPr>
          <p:nvPr/>
        </p:nvSpPr>
        <p:spPr bwMode="auto">
          <a:xfrm>
            <a:off x="5003800" y="1773238"/>
            <a:ext cx="0" cy="4535487"/>
          </a:xfrm>
          <a:prstGeom prst="line">
            <a:avLst/>
          </a:prstGeom>
          <a:noFill/>
          <a:ln w="50800">
            <a:solidFill>
              <a:schemeClr val="tx1"/>
            </a:solidFill>
            <a:round/>
            <a:headEnd/>
            <a:tailEnd/>
          </a:ln>
        </p:spPr>
        <p:txBody>
          <a:bodyPr/>
          <a:lstStyle/>
          <a:p>
            <a:endParaRPr lang="en-US"/>
          </a:p>
        </p:txBody>
      </p:sp>
      <p:sp>
        <p:nvSpPr>
          <p:cNvPr id="51207" name="Rectangle 10"/>
          <p:cNvSpPr>
            <a:spLocks/>
          </p:cNvSpPr>
          <p:nvPr/>
        </p:nvSpPr>
        <p:spPr bwMode="auto">
          <a:xfrm>
            <a:off x="7667625" y="1844675"/>
            <a:ext cx="1150938" cy="504825"/>
          </a:xfrm>
          <a:prstGeom prst="rect">
            <a:avLst/>
          </a:prstGeom>
          <a:noFill/>
          <a:ln w="9525">
            <a:noFill/>
            <a:miter lim="800000"/>
            <a:headEnd/>
            <a:tailEnd/>
          </a:ln>
        </p:spPr>
        <p:txBody>
          <a:bodyPr anchor="ctr"/>
          <a:lstStyle/>
          <a:p>
            <a:pPr algn="ctr"/>
            <a:r>
              <a:rPr lang="en-GB" sz="2400" b="1">
                <a:latin typeface="Gill Sans MT" pitchFamily="34" charset="0"/>
              </a:rPr>
              <a:t>DNA</a:t>
            </a:r>
            <a:endParaRPr lang="en-US" sz="2400" b="1">
              <a:latin typeface="Gill Sans MT" pitchFamily="34" charset="0"/>
            </a:endParaRPr>
          </a:p>
        </p:txBody>
      </p:sp>
      <p:sp>
        <p:nvSpPr>
          <p:cNvPr id="51208" name="Line 11"/>
          <p:cNvSpPr>
            <a:spLocks noChangeShapeType="1"/>
          </p:cNvSpPr>
          <p:nvPr/>
        </p:nvSpPr>
        <p:spPr bwMode="auto">
          <a:xfrm>
            <a:off x="5292725" y="2349500"/>
            <a:ext cx="2447925" cy="0"/>
          </a:xfrm>
          <a:prstGeom prst="line">
            <a:avLst/>
          </a:prstGeom>
          <a:noFill/>
          <a:ln w="25400">
            <a:solidFill>
              <a:srgbClr val="FF0000"/>
            </a:solidFill>
            <a:round/>
            <a:headEnd/>
            <a:tailEnd type="triangle" w="med" len="med"/>
          </a:ln>
        </p:spPr>
        <p:txBody>
          <a:bodyPr/>
          <a:lstStyle/>
          <a:p>
            <a:endParaRPr lang="en-US"/>
          </a:p>
        </p:txBody>
      </p:sp>
      <p:sp>
        <p:nvSpPr>
          <p:cNvPr id="51209" name="Line 12"/>
          <p:cNvSpPr>
            <a:spLocks noChangeShapeType="1"/>
          </p:cNvSpPr>
          <p:nvPr/>
        </p:nvSpPr>
        <p:spPr bwMode="auto">
          <a:xfrm>
            <a:off x="5219700" y="1844675"/>
            <a:ext cx="2447925" cy="0"/>
          </a:xfrm>
          <a:prstGeom prst="line">
            <a:avLst/>
          </a:prstGeom>
          <a:noFill/>
          <a:ln w="25400">
            <a:solidFill>
              <a:srgbClr val="FF0000"/>
            </a:solidFill>
            <a:round/>
            <a:headEnd type="triangle" w="med" len="med"/>
            <a:tailEnd/>
          </a:ln>
        </p:spPr>
        <p:txBody>
          <a:bodyPr/>
          <a:lstStyle/>
          <a:p>
            <a:endParaRPr lang="en-US"/>
          </a:p>
        </p:txBody>
      </p:sp>
      <p:pic>
        <p:nvPicPr>
          <p:cNvPr id="51210" name="Picture 14" descr="DNA_(minor_major_grooves)"/>
          <p:cNvPicPr>
            <a:picLocks noChangeAspect="1" noChangeArrowheads="1"/>
          </p:cNvPicPr>
          <p:nvPr/>
        </p:nvPicPr>
        <p:blipFill>
          <a:blip r:embed="rId3"/>
          <a:srcRect/>
          <a:stretch>
            <a:fillRect/>
          </a:stretch>
        </p:blipFill>
        <p:spPr bwMode="auto">
          <a:xfrm>
            <a:off x="5219700" y="2565400"/>
            <a:ext cx="1893888" cy="2447925"/>
          </a:xfrm>
          <a:prstGeom prst="rect">
            <a:avLst/>
          </a:prstGeom>
          <a:noFill/>
          <a:ln w="9525">
            <a:noFill/>
            <a:miter lim="800000"/>
            <a:headEnd/>
            <a:tailEnd/>
          </a:ln>
        </p:spPr>
      </p:pic>
      <p:sp>
        <p:nvSpPr>
          <p:cNvPr id="51211" name="Rectangle 15"/>
          <p:cNvSpPr>
            <a:spLocks/>
          </p:cNvSpPr>
          <p:nvPr/>
        </p:nvSpPr>
        <p:spPr bwMode="auto">
          <a:xfrm>
            <a:off x="5219700" y="5229225"/>
            <a:ext cx="3600450" cy="1368425"/>
          </a:xfrm>
          <a:prstGeom prst="rect">
            <a:avLst/>
          </a:prstGeom>
          <a:noFill/>
          <a:ln w="9525">
            <a:noFill/>
            <a:miter lim="800000"/>
            <a:headEnd/>
            <a:tailEnd/>
          </a:ln>
        </p:spPr>
        <p:txBody>
          <a:bodyPr anchor="ctr"/>
          <a:lstStyle/>
          <a:p>
            <a:pPr algn="ctr"/>
            <a:endParaRPr lang="en-US" b="1">
              <a:latin typeface="Gill Sans MT" pitchFamily="34" charset="0"/>
            </a:endParaRPr>
          </a:p>
        </p:txBody>
      </p:sp>
      <p:pic>
        <p:nvPicPr>
          <p:cNvPr id="51212" name="Picture 2" descr="http://upload.wikimedia.org/wikipedia/en/thumb/b/bd/IGEM_basic_900W_300dpi.jpg/783px-IGEM_basic_900W_300dpi.jpg"/>
          <p:cNvPicPr>
            <a:picLocks noChangeAspect="1" noChangeArrowheads="1"/>
          </p:cNvPicPr>
          <p:nvPr/>
        </p:nvPicPr>
        <p:blipFill>
          <a:blip r:embed="rId4"/>
          <a:srcRect/>
          <a:stretch>
            <a:fillRect/>
          </a:stretch>
        </p:blipFill>
        <p:spPr bwMode="auto">
          <a:xfrm>
            <a:off x="7858125" y="71438"/>
            <a:ext cx="1214438" cy="857250"/>
          </a:xfrm>
          <a:prstGeom prst="rect">
            <a:avLst/>
          </a:prstGeom>
          <a:noFill/>
          <a:ln w="9525">
            <a:noFill/>
            <a:miter lim="800000"/>
            <a:headEnd/>
            <a:tailEnd/>
          </a:ln>
        </p:spPr>
      </p:pic>
      <p:pic>
        <p:nvPicPr>
          <p:cNvPr id="51213" name="Picture 2"/>
          <p:cNvPicPr>
            <a:picLocks noChangeAspect="1" noChangeArrowheads="1"/>
          </p:cNvPicPr>
          <p:nvPr/>
        </p:nvPicPr>
        <p:blipFill>
          <a:blip r:embed="rId5"/>
          <a:srcRect/>
          <a:stretch>
            <a:fillRect/>
          </a:stretch>
        </p:blipFill>
        <p:spPr bwMode="auto">
          <a:xfrm>
            <a:off x="285750" y="214313"/>
            <a:ext cx="1601788" cy="566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5"/>
          <p:cNvPicPr>
            <a:picLocks noChangeAspect="1" noChangeArrowheads="1"/>
          </p:cNvPicPr>
          <p:nvPr/>
        </p:nvPicPr>
        <p:blipFill>
          <a:blip r:embed="rId2"/>
          <a:srcRect/>
          <a:stretch>
            <a:fillRect/>
          </a:stretch>
        </p:blipFill>
        <p:spPr bwMode="auto">
          <a:xfrm>
            <a:off x="1258888" y="3068638"/>
            <a:ext cx="7272337" cy="3211512"/>
          </a:xfrm>
          <a:prstGeom prst="rect">
            <a:avLst/>
          </a:prstGeom>
          <a:noFill/>
          <a:ln w="9525">
            <a:noFill/>
            <a:miter lim="800000"/>
            <a:headEnd/>
            <a:tailEnd/>
          </a:ln>
        </p:spPr>
      </p:pic>
      <p:pic>
        <p:nvPicPr>
          <p:cNvPr id="52226" name="Picture 6"/>
          <p:cNvPicPr>
            <a:picLocks noChangeAspect="1" noChangeArrowheads="1"/>
          </p:cNvPicPr>
          <p:nvPr/>
        </p:nvPicPr>
        <p:blipFill>
          <a:blip r:embed="rId3"/>
          <a:srcRect/>
          <a:stretch>
            <a:fillRect/>
          </a:stretch>
        </p:blipFill>
        <p:spPr bwMode="auto">
          <a:xfrm>
            <a:off x="6372225" y="6310313"/>
            <a:ext cx="2520950" cy="298450"/>
          </a:xfrm>
          <a:prstGeom prst="rect">
            <a:avLst/>
          </a:prstGeom>
          <a:noFill/>
          <a:ln w="9525">
            <a:noFill/>
            <a:miter lim="800000"/>
            <a:headEnd/>
            <a:tailEnd/>
          </a:ln>
        </p:spPr>
      </p:pic>
      <p:pic>
        <p:nvPicPr>
          <p:cNvPr id="52227" name="Picture 8"/>
          <p:cNvPicPr>
            <a:picLocks noChangeAspect="1" noChangeArrowheads="1"/>
          </p:cNvPicPr>
          <p:nvPr/>
        </p:nvPicPr>
        <p:blipFill>
          <a:blip r:embed="rId4"/>
          <a:srcRect/>
          <a:stretch>
            <a:fillRect/>
          </a:stretch>
        </p:blipFill>
        <p:spPr bwMode="auto">
          <a:xfrm>
            <a:off x="1331913" y="692150"/>
            <a:ext cx="4032250" cy="1728788"/>
          </a:xfrm>
          <a:prstGeom prst="rect">
            <a:avLst/>
          </a:prstGeom>
          <a:noFill/>
          <a:ln w="9525">
            <a:noFill/>
            <a:miter lim="800000"/>
            <a:headEnd/>
            <a:tailEnd/>
          </a:ln>
        </p:spPr>
      </p:pic>
      <p:pic>
        <p:nvPicPr>
          <p:cNvPr id="52228" name="Picture 10"/>
          <p:cNvPicPr>
            <a:picLocks noChangeAspect="1" noChangeArrowheads="1"/>
          </p:cNvPicPr>
          <p:nvPr/>
        </p:nvPicPr>
        <p:blipFill>
          <a:blip r:embed="rId5"/>
          <a:srcRect/>
          <a:stretch>
            <a:fillRect/>
          </a:stretch>
        </p:blipFill>
        <p:spPr bwMode="auto">
          <a:xfrm>
            <a:off x="6011863" y="836613"/>
            <a:ext cx="1800225" cy="1800225"/>
          </a:xfrm>
          <a:prstGeom prst="rect">
            <a:avLst/>
          </a:prstGeom>
          <a:noFill/>
          <a:ln w="9525">
            <a:noFill/>
            <a:miter lim="800000"/>
            <a:headEnd/>
            <a:tailEnd/>
          </a:ln>
        </p:spPr>
      </p:pic>
      <p:cxnSp>
        <p:nvCxnSpPr>
          <p:cNvPr id="6" name="Straight Connector 5"/>
          <p:cNvCxnSpPr/>
          <p:nvPr/>
        </p:nvCxnSpPr>
        <p:spPr>
          <a:xfrm>
            <a:off x="1214438" y="2779713"/>
            <a:ext cx="7715250" cy="15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2230" name="TextBox 6"/>
          <p:cNvSpPr txBox="1">
            <a:spLocks noChangeArrowheads="1"/>
          </p:cNvSpPr>
          <p:nvPr/>
        </p:nvSpPr>
        <p:spPr bwMode="auto">
          <a:xfrm>
            <a:off x="1000125" y="0"/>
            <a:ext cx="8143875" cy="538163"/>
          </a:xfrm>
          <a:prstGeom prst="rect">
            <a:avLst/>
          </a:prstGeom>
          <a:noFill/>
          <a:ln w="9525">
            <a:noFill/>
            <a:miter lim="800000"/>
            <a:headEnd/>
            <a:tailEnd/>
          </a:ln>
        </p:spPr>
        <p:txBody>
          <a:bodyPr>
            <a:spAutoFit/>
          </a:bodyPr>
          <a:lstStyle/>
          <a:p>
            <a:pPr algn="ctr"/>
            <a:r>
              <a:rPr lang="en-GB" sz="2900" b="1">
                <a:latin typeface="Gill Sans MT" pitchFamily="34" charset="0"/>
              </a:rPr>
              <a:t>Boolean Logic</a:t>
            </a:r>
          </a:p>
        </p:txBody>
      </p:sp>
      <p:pic>
        <p:nvPicPr>
          <p:cNvPr id="52231" name="Picture 2"/>
          <p:cNvPicPr>
            <a:picLocks noChangeAspect="1" noChangeArrowheads="1"/>
          </p:cNvPicPr>
          <p:nvPr/>
        </p:nvPicPr>
        <p:blipFill>
          <a:blip r:embed="rId6"/>
          <a:srcRect/>
          <a:stretch>
            <a:fillRect/>
          </a:stretch>
        </p:blipFill>
        <p:spPr bwMode="auto">
          <a:xfrm>
            <a:off x="285750" y="214313"/>
            <a:ext cx="1601788" cy="566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116"/>
          <p:cNvPicPr>
            <a:picLocks noChangeAspect="1" noChangeArrowheads="1"/>
          </p:cNvPicPr>
          <p:nvPr/>
        </p:nvPicPr>
        <p:blipFill>
          <a:blip r:embed="rId2"/>
          <a:srcRect/>
          <a:stretch>
            <a:fillRect/>
          </a:stretch>
        </p:blipFill>
        <p:spPr bwMode="auto">
          <a:xfrm>
            <a:off x="2771775" y="3500438"/>
            <a:ext cx="4681538" cy="2678112"/>
          </a:xfrm>
          <a:prstGeom prst="rect">
            <a:avLst/>
          </a:prstGeom>
          <a:noFill/>
          <a:ln w="9525">
            <a:noFill/>
            <a:miter lim="800000"/>
            <a:headEnd/>
            <a:tailEnd/>
          </a:ln>
        </p:spPr>
      </p:pic>
      <p:pic>
        <p:nvPicPr>
          <p:cNvPr id="53250" name="Picture 117"/>
          <p:cNvPicPr>
            <a:picLocks noChangeAspect="1" noChangeArrowheads="1"/>
          </p:cNvPicPr>
          <p:nvPr/>
        </p:nvPicPr>
        <p:blipFill>
          <a:blip r:embed="rId3"/>
          <a:srcRect/>
          <a:stretch>
            <a:fillRect/>
          </a:stretch>
        </p:blipFill>
        <p:spPr bwMode="auto">
          <a:xfrm>
            <a:off x="2843213" y="115888"/>
            <a:ext cx="4824412" cy="3443287"/>
          </a:xfrm>
          <a:prstGeom prst="rect">
            <a:avLst/>
          </a:prstGeom>
          <a:noFill/>
          <a:ln w="9525">
            <a:noFill/>
            <a:miter lim="800000"/>
            <a:headEnd/>
            <a:tailEnd/>
          </a:ln>
        </p:spPr>
      </p:pic>
      <p:pic>
        <p:nvPicPr>
          <p:cNvPr id="53251" name="Picture 2" descr="http://upload.wikimedia.org/wikipedia/en/thumb/b/bd/IGEM_basic_900W_300dpi.jpg/783px-IGEM_basic_900W_300dpi.jpg"/>
          <p:cNvPicPr>
            <a:picLocks noChangeAspect="1" noChangeArrowheads="1"/>
          </p:cNvPicPr>
          <p:nvPr/>
        </p:nvPicPr>
        <p:blipFill>
          <a:blip r:embed="rId4"/>
          <a:srcRect/>
          <a:stretch>
            <a:fillRect/>
          </a:stretch>
        </p:blipFill>
        <p:spPr bwMode="auto">
          <a:xfrm>
            <a:off x="7858125" y="71438"/>
            <a:ext cx="1214438" cy="857250"/>
          </a:xfrm>
          <a:prstGeom prst="rect">
            <a:avLst/>
          </a:prstGeom>
          <a:noFill/>
          <a:ln w="9525">
            <a:noFill/>
            <a:miter lim="800000"/>
            <a:headEnd/>
            <a:tailEnd/>
          </a:ln>
        </p:spPr>
      </p:pic>
      <p:pic>
        <p:nvPicPr>
          <p:cNvPr id="53252" name="Picture 2"/>
          <p:cNvPicPr>
            <a:picLocks noChangeAspect="1" noChangeArrowheads="1"/>
          </p:cNvPicPr>
          <p:nvPr/>
        </p:nvPicPr>
        <p:blipFill>
          <a:blip r:embed="rId5"/>
          <a:srcRect/>
          <a:stretch>
            <a:fillRect/>
          </a:stretch>
        </p:blipFill>
        <p:spPr bwMode="auto">
          <a:xfrm>
            <a:off x="285750" y="214313"/>
            <a:ext cx="1601788" cy="566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p:cNvSpPr>
          <p:nvPr>
            <p:ph type="title"/>
          </p:nvPr>
        </p:nvSpPr>
        <p:spPr bwMode="auto"/>
        <p:txBody>
          <a:bodyPr vert="horz" wrap="square" lIns="91440" tIns="45720" rIns="91440" bIns="45720" numCol="1" anchorCtr="0" compatLnSpc="1">
            <a:prstTxWarp prst="textNoShape">
              <a:avLst/>
            </a:prstTxWarp>
          </a:bodyPr>
          <a:lstStyle/>
          <a:p>
            <a:pPr algn="ctr"/>
            <a:r>
              <a:rPr lang="en-GB" smtClean="0">
                <a:effectLst/>
              </a:rPr>
              <a:t>Abstraction</a:t>
            </a:r>
            <a:endParaRPr lang="en-US" smtClean="0">
              <a:effectLst/>
            </a:endParaRPr>
          </a:p>
        </p:txBody>
      </p:sp>
      <p:pic>
        <p:nvPicPr>
          <p:cNvPr id="54274" name="Picture 5"/>
          <p:cNvPicPr>
            <a:picLocks noChangeAspect="1" noChangeArrowheads="1"/>
          </p:cNvPicPr>
          <p:nvPr/>
        </p:nvPicPr>
        <p:blipFill>
          <a:blip r:embed="rId2"/>
          <a:srcRect/>
          <a:stretch>
            <a:fillRect/>
          </a:stretch>
        </p:blipFill>
        <p:spPr bwMode="auto">
          <a:xfrm>
            <a:off x="2536825" y="1916113"/>
            <a:ext cx="4914900" cy="3895725"/>
          </a:xfrm>
          <a:prstGeom prst="rect">
            <a:avLst/>
          </a:prstGeom>
          <a:noFill/>
          <a:ln w="9525">
            <a:noFill/>
            <a:miter lim="800000"/>
            <a:headEnd/>
            <a:tailEnd/>
          </a:ln>
        </p:spPr>
      </p:pic>
      <p:pic>
        <p:nvPicPr>
          <p:cNvPr id="54275" name="Picture 2" descr="http://upload.wikimedia.org/wikipedia/en/thumb/b/bd/IGEM_basic_900W_300dpi.jpg/783px-IGEM_basic_900W_300dpi.jpg"/>
          <p:cNvPicPr>
            <a:picLocks noChangeAspect="1" noChangeArrowheads="1"/>
          </p:cNvPicPr>
          <p:nvPr/>
        </p:nvPicPr>
        <p:blipFill>
          <a:blip r:embed="rId3"/>
          <a:srcRect/>
          <a:stretch>
            <a:fillRect/>
          </a:stretch>
        </p:blipFill>
        <p:spPr bwMode="auto">
          <a:xfrm>
            <a:off x="7858125" y="71438"/>
            <a:ext cx="1214438" cy="857250"/>
          </a:xfrm>
          <a:prstGeom prst="rect">
            <a:avLst/>
          </a:prstGeom>
          <a:noFill/>
          <a:ln w="9525">
            <a:noFill/>
            <a:miter lim="800000"/>
            <a:headEnd/>
            <a:tailEnd/>
          </a:ln>
        </p:spPr>
      </p:pic>
      <p:pic>
        <p:nvPicPr>
          <p:cNvPr id="54276" name="Picture 2"/>
          <p:cNvPicPr>
            <a:picLocks noChangeAspect="1" noChangeArrowheads="1"/>
          </p:cNvPicPr>
          <p:nvPr/>
        </p:nvPicPr>
        <p:blipFill>
          <a:blip r:embed="rId4"/>
          <a:srcRect/>
          <a:stretch>
            <a:fillRect/>
          </a:stretch>
        </p:blipFill>
        <p:spPr bwMode="auto">
          <a:xfrm>
            <a:off x="285750" y="214313"/>
            <a:ext cx="1601788" cy="566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p:cNvPicPr>
            <a:picLocks noChangeAspect="1" noChangeArrowheads="1"/>
          </p:cNvPicPr>
          <p:nvPr/>
        </p:nvPicPr>
        <p:blipFill>
          <a:blip r:embed="rId2"/>
          <a:srcRect/>
          <a:stretch>
            <a:fillRect/>
          </a:stretch>
        </p:blipFill>
        <p:spPr bwMode="auto">
          <a:xfrm>
            <a:off x="285750" y="214313"/>
            <a:ext cx="1601788" cy="566737"/>
          </a:xfrm>
          <a:prstGeom prst="rect">
            <a:avLst/>
          </a:prstGeom>
          <a:noFill/>
          <a:ln w="9525">
            <a:noFill/>
            <a:miter lim="800000"/>
            <a:headEnd/>
            <a:tailEnd/>
          </a:ln>
        </p:spPr>
      </p:pic>
      <p:pic>
        <p:nvPicPr>
          <p:cNvPr id="18434" name="Picture 2" descr="http://upload.wikimedia.org/wikipedia/en/thumb/b/bd/IGEM_basic_900W_300dpi.jpg/783px-IGEM_basic_900W_300dpi.jpg"/>
          <p:cNvPicPr>
            <a:picLocks noChangeAspect="1" noChangeArrowheads="1"/>
          </p:cNvPicPr>
          <p:nvPr/>
        </p:nvPicPr>
        <p:blipFill>
          <a:blip r:embed="rId3"/>
          <a:srcRect/>
          <a:stretch>
            <a:fillRect/>
          </a:stretch>
        </p:blipFill>
        <p:spPr bwMode="auto">
          <a:xfrm>
            <a:off x="7858125" y="71438"/>
            <a:ext cx="1214438" cy="857250"/>
          </a:xfrm>
          <a:prstGeom prst="rect">
            <a:avLst/>
          </a:prstGeom>
          <a:noFill/>
          <a:ln w="9525">
            <a:noFill/>
            <a:miter lim="800000"/>
            <a:headEnd/>
            <a:tailEnd/>
          </a:ln>
        </p:spPr>
      </p:pic>
      <p:sp>
        <p:nvSpPr>
          <p:cNvPr id="6" name="Title 1"/>
          <p:cNvSpPr txBox="1">
            <a:spLocks/>
          </p:cNvSpPr>
          <p:nvPr/>
        </p:nvSpPr>
        <p:spPr>
          <a:xfrm>
            <a:off x="1143000" y="214313"/>
            <a:ext cx="7429500" cy="1143000"/>
          </a:xfrm>
          <a:prstGeom prst="rect">
            <a:avLst/>
          </a:prstGeom>
        </p:spPr>
        <p:txBody>
          <a:bodyPr anchor="ctr">
            <a:normAutofit fontScale="97500"/>
          </a:bodyPr>
          <a:lstStyle/>
          <a:p>
            <a:pPr algn="ctr" fontAlgn="auto">
              <a:spcAft>
                <a:spcPts val="0"/>
              </a:spcAft>
              <a:defRPr/>
            </a:pPr>
            <a:r>
              <a:rPr lang="en-GB" sz="4300" dirty="0">
                <a:solidFill>
                  <a:schemeClr val="tx2">
                    <a:satMod val="130000"/>
                  </a:schemeClr>
                </a:solidFill>
                <a:effectLst>
                  <a:outerShdw blurRad="50000" dist="30000" dir="5400000" algn="tl" rotWithShape="0">
                    <a:srgbClr val="000000">
                      <a:alpha val="30000"/>
                    </a:srgbClr>
                  </a:outerShdw>
                </a:effectLst>
                <a:latin typeface="+mj-lt"/>
                <a:ea typeface="+mj-ea"/>
                <a:cs typeface="+mj-cs"/>
              </a:rPr>
              <a:t>What is Synthetic Biology?</a:t>
            </a:r>
            <a:endParaRPr lang="en-GB" sz="4300" dirty="0">
              <a:solidFill>
                <a:schemeClr val="tx2">
                  <a:satMod val="130000"/>
                </a:schemeClr>
              </a:solidFill>
              <a:effectLst>
                <a:outerShdw blurRad="50000" dist="30000" dir="5400000" algn="tl" rotWithShape="0">
                  <a:srgbClr val="000000">
                    <a:alpha val="30000"/>
                  </a:srgbClr>
                </a:outerShdw>
              </a:effectLst>
              <a:latin typeface="+mj-lt"/>
              <a:ea typeface="+mj-ea"/>
              <a:cs typeface="+mj-cs"/>
            </a:endParaRPr>
          </a:p>
        </p:txBody>
      </p:sp>
      <p:sp>
        <p:nvSpPr>
          <p:cNvPr id="18436" name="Rectangle 6"/>
          <p:cNvSpPr>
            <a:spLocks noChangeArrowheads="1"/>
          </p:cNvSpPr>
          <p:nvPr/>
        </p:nvSpPr>
        <p:spPr bwMode="auto">
          <a:xfrm>
            <a:off x="1285875" y="1509713"/>
            <a:ext cx="7500938" cy="4062412"/>
          </a:xfrm>
          <a:prstGeom prst="rect">
            <a:avLst/>
          </a:prstGeom>
          <a:noFill/>
          <a:ln w="9525">
            <a:noFill/>
            <a:miter lim="800000"/>
            <a:headEnd/>
            <a:tailEnd/>
          </a:ln>
        </p:spPr>
        <p:txBody>
          <a:bodyPr>
            <a:spAutoFit/>
          </a:bodyPr>
          <a:lstStyle/>
          <a:p>
            <a:pPr eaLnBrk="0" hangingPunct="0">
              <a:spcAft>
                <a:spcPts val="600"/>
              </a:spcAft>
            </a:pPr>
            <a:r>
              <a:rPr lang="en-US" sz="2400" b="1">
                <a:latin typeface="Gill Sans MT" pitchFamily="34" charset="0"/>
                <a:ea typeface="ＭＳ Ｐゴシック" pitchFamily="34" charset="-128"/>
              </a:rPr>
              <a:t>The Driving Concepts</a:t>
            </a:r>
          </a:p>
          <a:p>
            <a:pPr>
              <a:spcAft>
                <a:spcPts val="600"/>
              </a:spcAft>
              <a:buFont typeface="Arial" charset="0"/>
              <a:buChar char="•"/>
            </a:pPr>
            <a:endParaRPr lang="en-US" sz="2400">
              <a:latin typeface="Gill Sans MT" pitchFamily="34" charset="0"/>
            </a:endParaRPr>
          </a:p>
          <a:p>
            <a:pPr>
              <a:spcAft>
                <a:spcPts val="600"/>
              </a:spcAft>
              <a:buFont typeface="Arial" charset="0"/>
              <a:buChar char="•"/>
            </a:pPr>
            <a:r>
              <a:rPr lang="en-US" sz="2400">
                <a:latin typeface="Gill Sans MT" pitchFamily="34" charset="0"/>
              </a:rPr>
              <a:t>  To enable the </a:t>
            </a:r>
            <a:r>
              <a:rPr lang="en-US" sz="2400">
                <a:solidFill>
                  <a:srgbClr val="28AE71"/>
                </a:solidFill>
                <a:latin typeface="Gill Sans MT" pitchFamily="34" charset="0"/>
              </a:rPr>
              <a:t>systematic engineering </a:t>
            </a:r>
            <a:r>
              <a:rPr lang="en-US" sz="2400">
                <a:latin typeface="Gill Sans MT" pitchFamily="34" charset="0"/>
              </a:rPr>
              <a:t>of biology</a:t>
            </a:r>
          </a:p>
          <a:p>
            <a:pPr>
              <a:spcAft>
                <a:spcPts val="600"/>
              </a:spcAft>
            </a:pPr>
            <a:endParaRPr lang="en-US" sz="2400">
              <a:latin typeface="Gill Sans MT" pitchFamily="34" charset="0"/>
            </a:endParaRPr>
          </a:p>
          <a:p>
            <a:pPr>
              <a:spcAft>
                <a:spcPts val="600"/>
              </a:spcAft>
              <a:buFont typeface="Arial" charset="0"/>
              <a:buChar char="•"/>
            </a:pPr>
            <a:r>
              <a:rPr lang="en-US" sz="2400">
                <a:latin typeface="Gill Sans MT" pitchFamily="34" charset="0"/>
              </a:rPr>
              <a:t>  To promote the </a:t>
            </a:r>
            <a:r>
              <a:rPr lang="en-US" sz="2400">
                <a:solidFill>
                  <a:srgbClr val="28AE71"/>
                </a:solidFill>
                <a:latin typeface="Gill Sans MT" pitchFamily="34" charset="0"/>
              </a:rPr>
              <a:t>open and transparent development </a:t>
            </a:r>
            <a:r>
              <a:rPr lang="en-US" sz="2400">
                <a:latin typeface="Gill Sans MT" pitchFamily="34" charset="0"/>
              </a:rPr>
              <a:t>of tools for engineering biology</a:t>
            </a:r>
          </a:p>
          <a:p>
            <a:pPr>
              <a:spcAft>
                <a:spcPts val="600"/>
              </a:spcAft>
            </a:pPr>
            <a:endParaRPr lang="en-US" sz="2400">
              <a:latin typeface="Gill Sans MT" pitchFamily="34" charset="0"/>
            </a:endParaRPr>
          </a:p>
          <a:p>
            <a:pPr>
              <a:spcAft>
                <a:spcPts val="600"/>
              </a:spcAft>
              <a:buFont typeface="Arial" charset="0"/>
              <a:buChar char="•"/>
            </a:pPr>
            <a:r>
              <a:rPr lang="en-GB" sz="2400">
                <a:latin typeface="Gill Sans MT" pitchFamily="34" charset="0"/>
                <a:ea typeface="ヒラギノ角ゴ Pro W3"/>
                <a:cs typeface="ヒラギノ角ゴ Pro W3"/>
              </a:rPr>
              <a:t>  </a:t>
            </a:r>
            <a:r>
              <a:rPr lang="en-US" sz="2400">
                <a:latin typeface="Gill Sans MT" pitchFamily="34" charset="0"/>
              </a:rPr>
              <a:t>And to help construct a </a:t>
            </a:r>
            <a:r>
              <a:rPr lang="en-US" sz="2400">
                <a:solidFill>
                  <a:srgbClr val="28AE71"/>
                </a:solidFill>
                <a:latin typeface="Gill Sans MT" pitchFamily="34" charset="0"/>
              </a:rPr>
              <a:t>community</a:t>
            </a:r>
            <a:r>
              <a:rPr lang="en-US" sz="2400">
                <a:latin typeface="Gill Sans MT" pitchFamily="34" charset="0"/>
              </a:rPr>
              <a:t> that can productively apply biological technology</a:t>
            </a:r>
          </a:p>
          <a:p>
            <a:endParaRPr lang="en-GB" sz="700">
              <a:latin typeface="Calibri"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p:cNvPicPr>
            <a:picLocks noChangeAspect="1" noChangeArrowheads="1"/>
          </p:cNvPicPr>
          <p:nvPr/>
        </p:nvPicPr>
        <p:blipFill>
          <a:blip r:embed="rId2"/>
          <a:srcRect/>
          <a:stretch>
            <a:fillRect/>
          </a:stretch>
        </p:blipFill>
        <p:spPr bwMode="auto">
          <a:xfrm>
            <a:off x="285750" y="214313"/>
            <a:ext cx="1601788" cy="566737"/>
          </a:xfrm>
          <a:prstGeom prst="rect">
            <a:avLst/>
          </a:prstGeom>
          <a:noFill/>
          <a:ln w="9525">
            <a:noFill/>
            <a:miter lim="800000"/>
            <a:headEnd/>
            <a:tailEnd/>
          </a:ln>
        </p:spPr>
      </p:pic>
      <p:pic>
        <p:nvPicPr>
          <p:cNvPr id="19458" name="Picture 2" descr="http://upload.wikimedia.org/wikipedia/en/thumb/b/bd/IGEM_basic_900W_300dpi.jpg/783px-IGEM_basic_900W_300dpi.jpg"/>
          <p:cNvPicPr>
            <a:picLocks noChangeAspect="1" noChangeArrowheads="1"/>
          </p:cNvPicPr>
          <p:nvPr/>
        </p:nvPicPr>
        <p:blipFill>
          <a:blip r:embed="rId3"/>
          <a:srcRect/>
          <a:stretch>
            <a:fillRect/>
          </a:stretch>
        </p:blipFill>
        <p:spPr bwMode="auto">
          <a:xfrm>
            <a:off x="7858125" y="71438"/>
            <a:ext cx="1214438" cy="857250"/>
          </a:xfrm>
          <a:prstGeom prst="rect">
            <a:avLst/>
          </a:prstGeom>
          <a:noFill/>
          <a:ln w="9525">
            <a:noFill/>
            <a:miter lim="800000"/>
            <a:headEnd/>
            <a:tailEnd/>
          </a:ln>
        </p:spPr>
      </p:pic>
      <p:sp>
        <p:nvSpPr>
          <p:cNvPr id="6" name="Title 1"/>
          <p:cNvSpPr txBox="1">
            <a:spLocks/>
          </p:cNvSpPr>
          <p:nvPr/>
        </p:nvSpPr>
        <p:spPr>
          <a:xfrm>
            <a:off x="1143000" y="357188"/>
            <a:ext cx="7429500" cy="1143000"/>
          </a:xfrm>
          <a:prstGeom prst="rect">
            <a:avLst/>
          </a:prstGeom>
        </p:spPr>
        <p:txBody>
          <a:bodyPr anchor="ctr">
            <a:normAutofit fontScale="97500"/>
          </a:bodyPr>
          <a:lstStyle/>
          <a:p>
            <a:pPr algn="ctr" fontAlgn="auto">
              <a:spcAft>
                <a:spcPts val="0"/>
              </a:spcAft>
              <a:defRPr/>
            </a:pPr>
            <a:r>
              <a:rPr lang="en-GB" sz="4300" dirty="0" err="1">
                <a:solidFill>
                  <a:schemeClr val="tx2">
                    <a:satMod val="130000"/>
                  </a:schemeClr>
                </a:solidFill>
                <a:effectLst>
                  <a:outerShdw blurRad="50000" dist="30000" dir="5400000" algn="tl" rotWithShape="0">
                    <a:srgbClr val="000000">
                      <a:alpha val="30000"/>
                    </a:srgbClr>
                  </a:outerShdw>
                </a:effectLst>
                <a:latin typeface="+mj-lt"/>
                <a:ea typeface="+mj-ea"/>
                <a:cs typeface="+mj-cs"/>
              </a:rPr>
              <a:t>Systems</a:t>
            </a:r>
            <a:r>
              <a:rPr lang="en-GB" sz="4300" dirty="0">
                <a:solidFill>
                  <a:schemeClr val="tx2">
                    <a:satMod val="130000"/>
                  </a:schemeClr>
                </a:solidFill>
                <a:effectLst>
                  <a:outerShdw blurRad="50000" dist="30000" dir="5400000" algn="tl" rotWithShape="0">
                    <a:srgbClr val="000000">
                      <a:alpha val="30000"/>
                    </a:srgbClr>
                  </a:outerShdw>
                </a:effectLst>
                <a:latin typeface="+mj-lt"/>
                <a:ea typeface="+mj-ea"/>
                <a:cs typeface="+mj-cs"/>
              </a:rPr>
              <a:t> Biology &amp; Components</a:t>
            </a:r>
            <a:endParaRPr lang="en-GB" sz="4300" dirty="0">
              <a:solidFill>
                <a:schemeClr val="tx2">
                  <a:satMod val="130000"/>
                </a:schemeClr>
              </a:solidFill>
              <a:effectLst>
                <a:outerShdw blurRad="50000" dist="30000" dir="5400000" algn="tl" rotWithShape="0">
                  <a:srgbClr val="000000">
                    <a:alpha val="30000"/>
                  </a:srgbClr>
                </a:outerShdw>
              </a:effectLst>
              <a:latin typeface="+mj-lt"/>
              <a:ea typeface="+mj-ea"/>
              <a:cs typeface="+mj-cs"/>
            </a:endParaRPr>
          </a:p>
        </p:txBody>
      </p:sp>
      <p:sp>
        <p:nvSpPr>
          <p:cNvPr id="19460" name="Rectangle 6"/>
          <p:cNvSpPr>
            <a:spLocks noChangeArrowheads="1"/>
          </p:cNvSpPr>
          <p:nvPr/>
        </p:nvSpPr>
        <p:spPr bwMode="auto">
          <a:xfrm>
            <a:off x="1357313" y="4286250"/>
            <a:ext cx="7286625" cy="2308225"/>
          </a:xfrm>
          <a:prstGeom prst="rect">
            <a:avLst/>
          </a:prstGeom>
          <a:noFill/>
          <a:ln w="9525">
            <a:noFill/>
            <a:miter lim="800000"/>
            <a:headEnd/>
            <a:tailEnd/>
          </a:ln>
        </p:spPr>
        <p:txBody>
          <a:bodyPr>
            <a:spAutoFit/>
          </a:bodyPr>
          <a:lstStyle/>
          <a:p>
            <a:pPr>
              <a:buFont typeface="Arial" charset="0"/>
              <a:buChar char="•"/>
            </a:pPr>
            <a:r>
              <a:rPr lang="en-US" sz="2000">
                <a:latin typeface="Gill Sans MT" pitchFamily="34" charset="0"/>
              </a:rPr>
              <a:t>  </a:t>
            </a:r>
            <a:r>
              <a:rPr lang="en-US" sz="2400">
                <a:latin typeface="Gill Sans MT" pitchFamily="34" charset="0"/>
              </a:rPr>
              <a:t>The application of genome-scale measurement technologies to </a:t>
            </a:r>
            <a:r>
              <a:rPr lang="en-US" sz="2400">
                <a:solidFill>
                  <a:srgbClr val="28AE71"/>
                </a:solidFill>
                <a:latin typeface="Gill Sans MT" pitchFamily="34" charset="0"/>
              </a:rPr>
              <a:t>construct computational &amp; mathematical models</a:t>
            </a:r>
            <a:r>
              <a:rPr lang="en-US" sz="2400">
                <a:latin typeface="Gill Sans MT" pitchFamily="34" charset="0"/>
              </a:rPr>
              <a:t> of cells</a:t>
            </a:r>
          </a:p>
          <a:p>
            <a:endParaRPr lang="en-US" sz="2400">
              <a:latin typeface="Gill Sans MT" pitchFamily="34" charset="0"/>
            </a:endParaRPr>
          </a:p>
          <a:p>
            <a:pPr>
              <a:buFont typeface="Arial" charset="0"/>
              <a:buChar char="•"/>
            </a:pPr>
            <a:r>
              <a:rPr lang="en-US" sz="2400">
                <a:latin typeface="Gill Sans MT" pitchFamily="34" charset="0"/>
              </a:rPr>
              <a:t>  The essence of systems biology is the quantization &amp; dynamics on whole genome scale (systems level)</a:t>
            </a:r>
            <a:endParaRPr lang="en-US" sz="2000">
              <a:latin typeface="Gill Sans MT" pitchFamily="34" charset="0"/>
            </a:endParaRPr>
          </a:p>
        </p:txBody>
      </p:sp>
      <p:pic>
        <p:nvPicPr>
          <p:cNvPr id="19461" name="Picture 4" descr="SB_loop"/>
          <p:cNvPicPr>
            <a:picLocks noChangeAspect="1" noChangeArrowheads="1"/>
          </p:cNvPicPr>
          <p:nvPr/>
        </p:nvPicPr>
        <p:blipFill>
          <a:blip r:embed="rId4"/>
          <a:srcRect/>
          <a:stretch>
            <a:fillRect/>
          </a:stretch>
        </p:blipFill>
        <p:spPr bwMode="auto">
          <a:xfrm>
            <a:off x="5715000" y="1643063"/>
            <a:ext cx="3113088" cy="2540000"/>
          </a:xfrm>
          <a:prstGeom prst="rect">
            <a:avLst/>
          </a:prstGeom>
          <a:noFill/>
          <a:ln w="9525">
            <a:noFill/>
            <a:miter lim="800000"/>
            <a:headEnd/>
            <a:tailEnd/>
          </a:ln>
        </p:spPr>
      </p:pic>
      <p:sp>
        <p:nvSpPr>
          <p:cNvPr id="19462" name="Rectangle 8"/>
          <p:cNvSpPr>
            <a:spLocks noChangeArrowheads="1"/>
          </p:cNvSpPr>
          <p:nvPr/>
        </p:nvSpPr>
        <p:spPr bwMode="auto">
          <a:xfrm>
            <a:off x="1214438" y="1571625"/>
            <a:ext cx="4929187" cy="1643063"/>
          </a:xfrm>
          <a:prstGeom prst="rect">
            <a:avLst/>
          </a:prstGeom>
          <a:noFill/>
          <a:ln w="9525">
            <a:noFill/>
            <a:miter lim="800000"/>
            <a:headEnd/>
            <a:tailEnd/>
          </a:ln>
        </p:spPr>
        <p:txBody>
          <a:bodyPr>
            <a:spAutoFit/>
          </a:bodyPr>
          <a:lstStyle/>
          <a:p>
            <a:pPr marL="342900" indent="-342900">
              <a:lnSpc>
                <a:spcPct val="90000"/>
              </a:lnSpc>
              <a:spcBef>
                <a:spcPct val="20000"/>
              </a:spcBef>
              <a:buFontTx/>
              <a:buChar char="•"/>
            </a:pPr>
            <a:r>
              <a:rPr lang="en-US" sz="2400">
                <a:latin typeface="Gill Sans MT" pitchFamily="34" charset="0"/>
              </a:rPr>
              <a:t>Systems biology has 3 components: </a:t>
            </a:r>
          </a:p>
          <a:p>
            <a:pPr marL="742950" lvl="1" indent="-285750">
              <a:lnSpc>
                <a:spcPct val="90000"/>
              </a:lnSpc>
              <a:spcBef>
                <a:spcPct val="20000"/>
              </a:spcBef>
              <a:buFontTx/>
              <a:buChar char="–"/>
            </a:pPr>
            <a:r>
              <a:rPr lang="en-US" sz="2400">
                <a:latin typeface="Gill Sans MT" pitchFamily="34" charset="0"/>
              </a:rPr>
              <a:t>Experimentation</a:t>
            </a:r>
          </a:p>
          <a:p>
            <a:pPr marL="742950" lvl="1" indent="-285750">
              <a:lnSpc>
                <a:spcPct val="90000"/>
              </a:lnSpc>
              <a:spcBef>
                <a:spcPct val="20000"/>
              </a:spcBef>
              <a:buFontTx/>
              <a:buChar char="–"/>
            </a:pPr>
            <a:r>
              <a:rPr lang="en-US" sz="2400">
                <a:latin typeface="Gill Sans MT" pitchFamily="34" charset="0"/>
              </a:rPr>
              <a:t>Computation</a:t>
            </a:r>
          </a:p>
          <a:p>
            <a:pPr marL="742950" lvl="1" indent="-285750">
              <a:lnSpc>
                <a:spcPct val="90000"/>
              </a:lnSpc>
              <a:spcBef>
                <a:spcPct val="20000"/>
              </a:spcBef>
              <a:buFontTx/>
              <a:buChar char="–"/>
            </a:pPr>
            <a:r>
              <a:rPr lang="en-US" sz="2400">
                <a:latin typeface="Gill Sans MT" pitchFamily="34" charset="0"/>
              </a:rPr>
              <a:t>Theory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p:cNvPicPr>
            <a:picLocks noChangeAspect="1" noChangeArrowheads="1"/>
          </p:cNvPicPr>
          <p:nvPr/>
        </p:nvPicPr>
        <p:blipFill>
          <a:blip r:embed="rId2"/>
          <a:srcRect/>
          <a:stretch>
            <a:fillRect/>
          </a:stretch>
        </p:blipFill>
        <p:spPr bwMode="auto">
          <a:xfrm>
            <a:off x="285750" y="214313"/>
            <a:ext cx="1601788" cy="566737"/>
          </a:xfrm>
          <a:prstGeom prst="rect">
            <a:avLst/>
          </a:prstGeom>
          <a:noFill/>
          <a:ln w="9525">
            <a:noFill/>
            <a:miter lim="800000"/>
            <a:headEnd/>
            <a:tailEnd/>
          </a:ln>
        </p:spPr>
      </p:pic>
      <p:pic>
        <p:nvPicPr>
          <p:cNvPr id="20482" name="Picture 2" descr="http://upload.wikimedia.org/wikipedia/en/thumb/b/bd/IGEM_basic_900W_300dpi.jpg/783px-IGEM_basic_900W_300dpi.jpg"/>
          <p:cNvPicPr>
            <a:picLocks noChangeAspect="1" noChangeArrowheads="1"/>
          </p:cNvPicPr>
          <p:nvPr/>
        </p:nvPicPr>
        <p:blipFill>
          <a:blip r:embed="rId3"/>
          <a:srcRect/>
          <a:stretch>
            <a:fillRect/>
          </a:stretch>
        </p:blipFill>
        <p:spPr bwMode="auto">
          <a:xfrm>
            <a:off x="7858125" y="71438"/>
            <a:ext cx="1214438" cy="857250"/>
          </a:xfrm>
          <a:prstGeom prst="rect">
            <a:avLst/>
          </a:prstGeom>
          <a:noFill/>
          <a:ln w="9525">
            <a:noFill/>
            <a:miter lim="800000"/>
            <a:headEnd/>
            <a:tailEnd/>
          </a:ln>
        </p:spPr>
      </p:pic>
      <p:sp>
        <p:nvSpPr>
          <p:cNvPr id="6" name="Title 1"/>
          <p:cNvSpPr txBox="1">
            <a:spLocks/>
          </p:cNvSpPr>
          <p:nvPr/>
        </p:nvSpPr>
        <p:spPr>
          <a:xfrm>
            <a:off x="1143000" y="214313"/>
            <a:ext cx="7429500" cy="1143000"/>
          </a:xfrm>
          <a:prstGeom prst="rect">
            <a:avLst/>
          </a:prstGeom>
        </p:spPr>
        <p:txBody>
          <a:bodyPr anchor="ctr">
            <a:normAutofit fontScale="97500"/>
          </a:bodyPr>
          <a:lstStyle/>
          <a:p>
            <a:pPr algn="ctr" fontAlgn="auto">
              <a:spcAft>
                <a:spcPts val="0"/>
              </a:spcAft>
              <a:defRPr/>
            </a:pPr>
            <a:r>
              <a:rPr lang="en-GB" sz="4300" dirty="0">
                <a:solidFill>
                  <a:schemeClr val="tx2">
                    <a:satMod val="130000"/>
                  </a:schemeClr>
                </a:solidFill>
                <a:effectLst>
                  <a:outerShdw blurRad="50000" dist="30000" dir="5400000" algn="tl" rotWithShape="0">
                    <a:srgbClr val="000000">
                      <a:alpha val="30000"/>
                    </a:srgbClr>
                  </a:outerShdw>
                </a:effectLst>
                <a:latin typeface="+mj-lt"/>
                <a:ea typeface="+mj-ea"/>
                <a:cs typeface="+mj-cs"/>
              </a:rPr>
              <a:t>Four Main Approaches to SB</a:t>
            </a:r>
            <a:endParaRPr lang="en-GB" sz="4300" dirty="0">
              <a:solidFill>
                <a:schemeClr val="tx2">
                  <a:satMod val="130000"/>
                </a:schemeClr>
              </a:solidFill>
              <a:effectLst>
                <a:outerShdw blurRad="50000" dist="30000" dir="5400000" algn="tl" rotWithShape="0">
                  <a:srgbClr val="000000">
                    <a:alpha val="30000"/>
                  </a:srgbClr>
                </a:outerShdw>
              </a:effectLst>
              <a:latin typeface="+mj-lt"/>
              <a:ea typeface="+mj-ea"/>
              <a:cs typeface="+mj-cs"/>
            </a:endParaRPr>
          </a:p>
        </p:txBody>
      </p:sp>
      <p:sp>
        <p:nvSpPr>
          <p:cNvPr id="7" name="Rectangle 6"/>
          <p:cNvSpPr/>
          <p:nvPr/>
        </p:nvSpPr>
        <p:spPr>
          <a:xfrm>
            <a:off x="1285875" y="1414463"/>
            <a:ext cx="7500938" cy="1800225"/>
          </a:xfrm>
          <a:prstGeom prst="rect">
            <a:avLst/>
          </a:prstGeom>
        </p:spPr>
        <p:txBody>
          <a:bodyPr>
            <a:spAutoFit/>
          </a:bodyPr>
          <a:lstStyle/>
          <a:p>
            <a:pPr marL="457200" indent="-457200" eaLnBrk="0" hangingPunct="0">
              <a:spcBef>
                <a:spcPts val="0"/>
              </a:spcBef>
              <a:spcAft>
                <a:spcPts val="600"/>
              </a:spcAft>
              <a:buFontTx/>
              <a:buAutoNum type="arabicPeriod"/>
              <a:defRPr/>
            </a:pPr>
            <a:r>
              <a:rPr lang="en-US" sz="2400" dirty="0">
                <a:latin typeface="+mj-lt"/>
                <a:ea typeface="ＭＳ Ｐゴシック" charset="-128"/>
                <a:cs typeface="+mn-cs"/>
              </a:rPr>
              <a:t>Bottom Up</a:t>
            </a:r>
          </a:p>
          <a:p>
            <a:pPr marL="457200" indent="-457200" eaLnBrk="0" hangingPunct="0">
              <a:spcBef>
                <a:spcPts val="0"/>
              </a:spcBef>
              <a:spcAft>
                <a:spcPts val="600"/>
              </a:spcAft>
              <a:buFontTx/>
              <a:buAutoNum type="arabicPeriod"/>
              <a:defRPr/>
            </a:pPr>
            <a:r>
              <a:rPr lang="en-US" sz="2400" dirty="0">
                <a:latin typeface="+mj-lt"/>
                <a:ea typeface="ＭＳ Ｐゴシック" charset="-128"/>
                <a:cs typeface="+mn-cs"/>
              </a:rPr>
              <a:t>Metabolic Engineering</a:t>
            </a:r>
          </a:p>
          <a:p>
            <a:pPr marL="457200" indent="-457200" eaLnBrk="0" hangingPunct="0">
              <a:spcBef>
                <a:spcPts val="0"/>
              </a:spcBef>
              <a:spcAft>
                <a:spcPts val="600"/>
              </a:spcAft>
              <a:buFontTx/>
              <a:buAutoNum type="arabicPeriod"/>
              <a:defRPr/>
            </a:pPr>
            <a:r>
              <a:rPr lang="en-US" sz="2400" dirty="0">
                <a:latin typeface="+mj-lt"/>
                <a:ea typeface="ＭＳ Ｐゴシック" charset="-128"/>
                <a:cs typeface="+mn-cs"/>
              </a:rPr>
              <a:t>Chassis</a:t>
            </a:r>
          </a:p>
          <a:p>
            <a:pPr marL="457200" indent="-457200" eaLnBrk="0" hangingPunct="0">
              <a:spcBef>
                <a:spcPts val="0"/>
              </a:spcBef>
              <a:spcAft>
                <a:spcPts val="600"/>
              </a:spcAft>
              <a:buFontTx/>
              <a:buAutoNum type="arabicPeriod"/>
              <a:defRPr/>
            </a:pPr>
            <a:r>
              <a:rPr lang="en-US" sz="2400" dirty="0">
                <a:latin typeface="+mj-lt"/>
                <a:ea typeface="ＭＳ Ｐゴシック" charset="-128"/>
                <a:cs typeface="+mn-cs"/>
              </a:rPr>
              <a:t>Engineering Approach - Parts, Devices &amp; Systems</a:t>
            </a:r>
            <a:endParaRPr lang="en-US" sz="2400" dirty="0">
              <a:latin typeface="+mn-lt"/>
              <a:cs typeface="+mn-cs"/>
            </a:endParaRPr>
          </a:p>
        </p:txBody>
      </p:sp>
      <p:pic>
        <p:nvPicPr>
          <p:cNvPr id="20485" name="Picture 2" descr="http://dckaleidoscope.files.wordpress.com/2009/05/mosquito.jpg"/>
          <p:cNvPicPr>
            <a:picLocks noChangeAspect="1" noChangeArrowheads="1"/>
          </p:cNvPicPr>
          <p:nvPr/>
        </p:nvPicPr>
        <p:blipFill>
          <a:blip r:embed="rId4"/>
          <a:srcRect/>
          <a:stretch>
            <a:fillRect/>
          </a:stretch>
        </p:blipFill>
        <p:spPr bwMode="auto">
          <a:xfrm>
            <a:off x="6500813" y="4643438"/>
            <a:ext cx="2498725" cy="1857375"/>
          </a:xfrm>
          <a:prstGeom prst="rect">
            <a:avLst/>
          </a:prstGeom>
          <a:noFill/>
          <a:ln w="9525">
            <a:noFill/>
            <a:miter lim="800000"/>
            <a:headEnd/>
            <a:tailEnd/>
          </a:ln>
        </p:spPr>
      </p:pic>
      <p:pic>
        <p:nvPicPr>
          <p:cNvPr id="20486" name="Picture 2" descr="http://research.ncl.ac.uk/synthetic_biology/images/image002.jpg"/>
          <p:cNvPicPr>
            <a:picLocks noChangeAspect="1" noChangeArrowheads="1"/>
          </p:cNvPicPr>
          <p:nvPr/>
        </p:nvPicPr>
        <p:blipFill>
          <a:blip r:embed="rId5"/>
          <a:srcRect/>
          <a:stretch>
            <a:fillRect/>
          </a:stretch>
        </p:blipFill>
        <p:spPr bwMode="auto">
          <a:xfrm>
            <a:off x="1571625" y="3786188"/>
            <a:ext cx="3516313" cy="2636837"/>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p:cNvPicPr>
            <a:picLocks noChangeAspect="1" noChangeArrowheads="1"/>
          </p:cNvPicPr>
          <p:nvPr/>
        </p:nvPicPr>
        <p:blipFill>
          <a:blip r:embed="rId2"/>
          <a:srcRect/>
          <a:stretch>
            <a:fillRect/>
          </a:stretch>
        </p:blipFill>
        <p:spPr bwMode="auto">
          <a:xfrm>
            <a:off x="285750" y="214313"/>
            <a:ext cx="1601788" cy="566737"/>
          </a:xfrm>
          <a:prstGeom prst="rect">
            <a:avLst/>
          </a:prstGeom>
          <a:noFill/>
          <a:ln w="9525">
            <a:noFill/>
            <a:miter lim="800000"/>
            <a:headEnd/>
            <a:tailEnd/>
          </a:ln>
        </p:spPr>
      </p:pic>
      <p:pic>
        <p:nvPicPr>
          <p:cNvPr id="21506" name="Picture 2" descr="http://upload.wikimedia.org/wikipedia/en/thumb/b/bd/IGEM_basic_900W_300dpi.jpg/783px-IGEM_basic_900W_300dpi.jpg"/>
          <p:cNvPicPr>
            <a:picLocks noChangeAspect="1" noChangeArrowheads="1"/>
          </p:cNvPicPr>
          <p:nvPr/>
        </p:nvPicPr>
        <p:blipFill>
          <a:blip r:embed="rId3"/>
          <a:srcRect/>
          <a:stretch>
            <a:fillRect/>
          </a:stretch>
        </p:blipFill>
        <p:spPr bwMode="auto">
          <a:xfrm>
            <a:off x="7858125" y="71438"/>
            <a:ext cx="1214438" cy="857250"/>
          </a:xfrm>
          <a:prstGeom prst="rect">
            <a:avLst/>
          </a:prstGeom>
          <a:noFill/>
          <a:ln w="9525">
            <a:noFill/>
            <a:miter lim="800000"/>
            <a:headEnd/>
            <a:tailEnd/>
          </a:ln>
        </p:spPr>
      </p:pic>
      <p:sp>
        <p:nvSpPr>
          <p:cNvPr id="6" name="Title 1"/>
          <p:cNvSpPr txBox="1">
            <a:spLocks/>
          </p:cNvSpPr>
          <p:nvPr/>
        </p:nvSpPr>
        <p:spPr>
          <a:xfrm>
            <a:off x="1143000" y="214313"/>
            <a:ext cx="7429500" cy="1143000"/>
          </a:xfrm>
          <a:prstGeom prst="rect">
            <a:avLst/>
          </a:prstGeom>
        </p:spPr>
        <p:txBody>
          <a:bodyPr anchor="ctr">
            <a:normAutofit fontScale="97500"/>
          </a:bodyPr>
          <a:lstStyle/>
          <a:p>
            <a:pPr algn="ctr" fontAlgn="auto">
              <a:spcAft>
                <a:spcPts val="0"/>
              </a:spcAft>
              <a:defRPr/>
            </a:pPr>
            <a:r>
              <a:rPr lang="en-GB" sz="4300" dirty="0">
                <a:solidFill>
                  <a:schemeClr val="tx2">
                    <a:satMod val="130000"/>
                  </a:schemeClr>
                </a:solidFill>
                <a:effectLst>
                  <a:outerShdw blurRad="50000" dist="30000" dir="5400000" algn="tl" rotWithShape="0">
                    <a:srgbClr val="000000">
                      <a:alpha val="30000"/>
                    </a:srgbClr>
                  </a:outerShdw>
                </a:effectLst>
                <a:latin typeface="+mj-lt"/>
                <a:ea typeface="+mj-ea"/>
                <a:cs typeface="+mj-cs"/>
              </a:rPr>
              <a:t>1. Bottom Up Approach</a:t>
            </a:r>
            <a:endParaRPr lang="en-GB" sz="4300" dirty="0">
              <a:solidFill>
                <a:schemeClr val="tx2">
                  <a:satMod val="130000"/>
                </a:schemeClr>
              </a:solidFill>
              <a:effectLst>
                <a:outerShdw blurRad="50000" dist="30000" dir="5400000" algn="tl" rotWithShape="0">
                  <a:srgbClr val="000000">
                    <a:alpha val="30000"/>
                  </a:srgbClr>
                </a:outerShdw>
              </a:effectLst>
              <a:latin typeface="+mj-lt"/>
              <a:ea typeface="+mj-ea"/>
              <a:cs typeface="+mj-cs"/>
            </a:endParaRPr>
          </a:p>
        </p:txBody>
      </p:sp>
      <p:sp>
        <p:nvSpPr>
          <p:cNvPr id="21508" name="Rectangle 6"/>
          <p:cNvSpPr>
            <a:spLocks noChangeArrowheads="1"/>
          </p:cNvSpPr>
          <p:nvPr/>
        </p:nvSpPr>
        <p:spPr bwMode="auto">
          <a:xfrm>
            <a:off x="1285875" y="1357313"/>
            <a:ext cx="7500938" cy="1277937"/>
          </a:xfrm>
          <a:prstGeom prst="rect">
            <a:avLst/>
          </a:prstGeom>
          <a:noFill/>
          <a:ln w="9525">
            <a:noFill/>
            <a:miter lim="800000"/>
            <a:headEnd/>
            <a:tailEnd/>
          </a:ln>
        </p:spPr>
        <p:txBody>
          <a:bodyPr>
            <a:spAutoFit/>
          </a:bodyPr>
          <a:lstStyle/>
          <a:p>
            <a:pPr marL="457200" indent="-457200" eaLnBrk="0" hangingPunct="0">
              <a:spcAft>
                <a:spcPts val="600"/>
              </a:spcAft>
              <a:buFont typeface="Arial" charset="0"/>
              <a:buChar char="•"/>
            </a:pPr>
            <a:r>
              <a:rPr lang="en-US" sz="2400">
                <a:latin typeface="Gill Sans MT" pitchFamily="34" charset="0"/>
              </a:rPr>
              <a:t>Lower organisational levels used to explain higher levels</a:t>
            </a:r>
          </a:p>
          <a:p>
            <a:pPr marL="457200" indent="-457200" eaLnBrk="0" hangingPunct="0">
              <a:spcAft>
                <a:spcPts val="600"/>
              </a:spcAft>
              <a:buFont typeface="Arial" charset="0"/>
              <a:buChar char="•"/>
            </a:pPr>
            <a:r>
              <a:rPr lang="en-US" sz="2400">
                <a:latin typeface="Gill Sans MT" pitchFamily="34" charset="0"/>
              </a:rPr>
              <a:t>Problem:  little room left for higher level feedback</a:t>
            </a:r>
          </a:p>
        </p:txBody>
      </p:sp>
      <p:sp>
        <p:nvSpPr>
          <p:cNvPr id="21509" name="Rectangle 7"/>
          <p:cNvSpPr>
            <a:spLocks noChangeArrowheads="1"/>
          </p:cNvSpPr>
          <p:nvPr/>
        </p:nvSpPr>
        <p:spPr bwMode="auto">
          <a:xfrm>
            <a:off x="1285875" y="2928938"/>
            <a:ext cx="2786063" cy="908050"/>
          </a:xfrm>
          <a:prstGeom prst="rect">
            <a:avLst/>
          </a:prstGeom>
          <a:noFill/>
          <a:ln w="9525">
            <a:noFill/>
            <a:miter lim="800000"/>
            <a:headEnd/>
            <a:tailEnd/>
          </a:ln>
        </p:spPr>
        <p:txBody>
          <a:bodyPr>
            <a:spAutoFit/>
          </a:bodyPr>
          <a:lstStyle/>
          <a:p>
            <a:pPr marL="457200" indent="-457200" eaLnBrk="0" hangingPunct="0">
              <a:spcAft>
                <a:spcPts val="600"/>
              </a:spcAft>
              <a:buFont typeface="Arial" charset="0"/>
              <a:buChar char="•"/>
            </a:pPr>
            <a:r>
              <a:rPr lang="en-US" sz="2400">
                <a:latin typeface="Gill Sans MT" pitchFamily="34" charset="0"/>
              </a:rPr>
              <a:t>Physics - quark</a:t>
            </a:r>
          </a:p>
          <a:p>
            <a:pPr marL="457200" indent="-457200" eaLnBrk="0" hangingPunct="0">
              <a:spcAft>
                <a:spcPts val="600"/>
              </a:spcAft>
              <a:buFont typeface="Arial" charset="0"/>
              <a:buChar char="•"/>
            </a:pPr>
            <a:r>
              <a:rPr lang="en-US" sz="2400">
                <a:latin typeface="Gill Sans MT" pitchFamily="34" charset="0"/>
              </a:rPr>
              <a:t>Biology - gene</a:t>
            </a:r>
          </a:p>
        </p:txBody>
      </p:sp>
      <p:sp>
        <p:nvSpPr>
          <p:cNvPr id="21510" name="Rectangle 8"/>
          <p:cNvSpPr>
            <a:spLocks noChangeArrowheads="1"/>
          </p:cNvSpPr>
          <p:nvPr/>
        </p:nvSpPr>
        <p:spPr bwMode="auto">
          <a:xfrm>
            <a:off x="1285875" y="4121150"/>
            <a:ext cx="3143250" cy="2308225"/>
          </a:xfrm>
          <a:prstGeom prst="rect">
            <a:avLst/>
          </a:prstGeom>
          <a:noFill/>
          <a:ln w="9525">
            <a:noFill/>
            <a:miter lim="800000"/>
            <a:headEnd/>
            <a:tailEnd/>
          </a:ln>
        </p:spPr>
        <p:txBody>
          <a:bodyPr>
            <a:spAutoFit/>
          </a:bodyPr>
          <a:lstStyle/>
          <a:p>
            <a:pPr marL="457200" indent="-457200" eaLnBrk="0" hangingPunct="0">
              <a:spcAft>
                <a:spcPts val="600"/>
              </a:spcAft>
              <a:buFont typeface="Arial" charset="0"/>
              <a:buChar char="•"/>
            </a:pPr>
            <a:r>
              <a:rPr lang="en-US" sz="2400">
                <a:latin typeface="Gill Sans MT" pitchFamily="34" charset="0"/>
              </a:rPr>
              <a:t>Eg:  Complete Chemical Synthesis,  Assembly and Cloning of a Mycoplasma genitalium Genome </a:t>
            </a:r>
          </a:p>
        </p:txBody>
      </p:sp>
      <p:pic>
        <p:nvPicPr>
          <p:cNvPr id="21511" name="Picture 10"/>
          <p:cNvPicPr>
            <a:picLocks noChangeAspect="1" noChangeArrowheads="1"/>
          </p:cNvPicPr>
          <p:nvPr/>
        </p:nvPicPr>
        <p:blipFill>
          <a:blip r:embed="rId4"/>
          <a:srcRect l="3903" t="11456" r="35228" b="26186"/>
          <a:stretch>
            <a:fillRect/>
          </a:stretch>
        </p:blipFill>
        <p:spPr bwMode="auto">
          <a:xfrm>
            <a:off x="4714875" y="2714625"/>
            <a:ext cx="4010025" cy="328612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p:cNvPicPr>
            <a:picLocks noChangeAspect="1" noChangeArrowheads="1"/>
          </p:cNvPicPr>
          <p:nvPr/>
        </p:nvPicPr>
        <p:blipFill>
          <a:blip r:embed="rId2"/>
          <a:srcRect/>
          <a:stretch>
            <a:fillRect/>
          </a:stretch>
        </p:blipFill>
        <p:spPr bwMode="auto">
          <a:xfrm>
            <a:off x="285750" y="214313"/>
            <a:ext cx="1601788" cy="566737"/>
          </a:xfrm>
          <a:prstGeom prst="rect">
            <a:avLst/>
          </a:prstGeom>
          <a:noFill/>
          <a:ln w="9525">
            <a:noFill/>
            <a:miter lim="800000"/>
            <a:headEnd/>
            <a:tailEnd/>
          </a:ln>
        </p:spPr>
      </p:pic>
      <p:pic>
        <p:nvPicPr>
          <p:cNvPr id="22530" name="Picture 2" descr="http://upload.wikimedia.org/wikipedia/en/thumb/b/bd/IGEM_basic_900W_300dpi.jpg/783px-IGEM_basic_900W_300dpi.jpg"/>
          <p:cNvPicPr>
            <a:picLocks noChangeAspect="1" noChangeArrowheads="1"/>
          </p:cNvPicPr>
          <p:nvPr/>
        </p:nvPicPr>
        <p:blipFill>
          <a:blip r:embed="rId3"/>
          <a:srcRect/>
          <a:stretch>
            <a:fillRect/>
          </a:stretch>
        </p:blipFill>
        <p:spPr bwMode="auto">
          <a:xfrm>
            <a:off x="7858125" y="71438"/>
            <a:ext cx="1214438" cy="857250"/>
          </a:xfrm>
          <a:prstGeom prst="rect">
            <a:avLst/>
          </a:prstGeom>
          <a:noFill/>
          <a:ln w="9525">
            <a:noFill/>
            <a:miter lim="800000"/>
            <a:headEnd/>
            <a:tailEnd/>
          </a:ln>
        </p:spPr>
      </p:pic>
      <p:sp>
        <p:nvSpPr>
          <p:cNvPr id="6" name="Title 1"/>
          <p:cNvSpPr txBox="1">
            <a:spLocks/>
          </p:cNvSpPr>
          <p:nvPr/>
        </p:nvSpPr>
        <p:spPr>
          <a:xfrm>
            <a:off x="1143000" y="214313"/>
            <a:ext cx="7429500" cy="1143000"/>
          </a:xfrm>
          <a:prstGeom prst="rect">
            <a:avLst/>
          </a:prstGeom>
        </p:spPr>
        <p:txBody>
          <a:bodyPr anchor="ctr">
            <a:normAutofit fontScale="97500"/>
          </a:bodyPr>
          <a:lstStyle/>
          <a:p>
            <a:pPr algn="ctr" fontAlgn="auto">
              <a:spcAft>
                <a:spcPts val="0"/>
              </a:spcAft>
              <a:defRPr/>
            </a:pPr>
            <a:r>
              <a:rPr lang="en-GB" sz="4300" dirty="0">
                <a:solidFill>
                  <a:schemeClr val="tx2">
                    <a:satMod val="130000"/>
                  </a:schemeClr>
                </a:solidFill>
                <a:effectLst>
                  <a:outerShdw blurRad="50000" dist="30000" dir="5400000" algn="tl" rotWithShape="0">
                    <a:srgbClr val="000000">
                      <a:alpha val="30000"/>
                    </a:srgbClr>
                  </a:outerShdw>
                </a:effectLst>
                <a:latin typeface="+mj-lt"/>
                <a:ea typeface="+mj-ea"/>
                <a:cs typeface="+mj-cs"/>
              </a:rPr>
              <a:t>2. Metabolic Engineering</a:t>
            </a:r>
            <a:endParaRPr lang="en-GB" sz="4300" dirty="0">
              <a:solidFill>
                <a:schemeClr val="tx2">
                  <a:satMod val="130000"/>
                </a:schemeClr>
              </a:solidFill>
              <a:effectLst>
                <a:outerShdw blurRad="50000" dist="30000" dir="5400000" algn="tl" rotWithShape="0">
                  <a:srgbClr val="000000">
                    <a:alpha val="30000"/>
                  </a:srgbClr>
                </a:outerShdw>
              </a:effectLst>
              <a:latin typeface="+mj-lt"/>
              <a:ea typeface="+mj-ea"/>
              <a:cs typeface="+mj-cs"/>
            </a:endParaRPr>
          </a:p>
        </p:txBody>
      </p:sp>
      <p:pic>
        <p:nvPicPr>
          <p:cNvPr id="22532" name="Picture 2" descr="http://dckaleidoscope.files.wordpress.com/2009/05/mosquito.jpg"/>
          <p:cNvPicPr>
            <a:picLocks noChangeAspect="1" noChangeArrowheads="1"/>
          </p:cNvPicPr>
          <p:nvPr/>
        </p:nvPicPr>
        <p:blipFill>
          <a:blip r:embed="rId4"/>
          <a:srcRect/>
          <a:stretch>
            <a:fillRect/>
          </a:stretch>
        </p:blipFill>
        <p:spPr bwMode="auto">
          <a:xfrm>
            <a:off x="6215063" y="4357688"/>
            <a:ext cx="2498725" cy="1857375"/>
          </a:xfrm>
          <a:prstGeom prst="rect">
            <a:avLst/>
          </a:prstGeom>
          <a:noFill/>
          <a:ln w="9525">
            <a:noFill/>
            <a:miter lim="800000"/>
            <a:headEnd/>
            <a:tailEnd/>
          </a:ln>
        </p:spPr>
      </p:pic>
      <p:pic>
        <p:nvPicPr>
          <p:cNvPr id="22533" name="Picture 6" descr="http://www.nature.com/nature/journal/v440/n7086/images/nature04640-f1.2.jpg"/>
          <p:cNvPicPr>
            <a:picLocks noChangeAspect="1" noChangeArrowheads="1"/>
          </p:cNvPicPr>
          <p:nvPr/>
        </p:nvPicPr>
        <p:blipFill>
          <a:blip r:embed="rId5"/>
          <a:srcRect/>
          <a:stretch>
            <a:fillRect/>
          </a:stretch>
        </p:blipFill>
        <p:spPr bwMode="auto">
          <a:xfrm>
            <a:off x="1428750" y="1285875"/>
            <a:ext cx="3214688" cy="5159375"/>
          </a:xfrm>
          <a:prstGeom prst="rect">
            <a:avLst/>
          </a:prstGeom>
          <a:noFill/>
          <a:ln w="9525">
            <a:noFill/>
            <a:miter lim="800000"/>
            <a:headEnd/>
            <a:tailEnd/>
          </a:ln>
        </p:spPr>
      </p:pic>
      <p:sp>
        <p:nvSpPr>
          <p:cNvPr id="22534" name="Rectangle 8"/>
          <p:cNvSpPr>
            <a:spLocks noChangeArrowheads="1"/>
          </p:cNvSpPr>
          <p:nvPr/>
        </p:nvSpPr>
        <p:spPr bwMode="auto">
          <a:xfrm>
            <a:off x="5143500" y="1643063"/>
            <a:ext cx="3143250" cy="1354137"/>
          </a:xfrm>
          <a:prstGeom prst="rect">
            <a:avLst/>
          </a:prstGeom>
          <a:noFill/>
          <a:ln w="9525">
            <a:noFill/>
            <a:miter lim="800000"/>
            <a:headEnd/>
            <a:tailEnd/>
          </a:ln>
        </p:spPr>
        <p:txBody>
          <a:bodyPr>
            <a:spAutoFit/>
          </a:bodyPr>
          <a:lstStyle/>
          <a:p>
            <a:pPr marL="457200" indent="-457200" eaLnBrk="0" hangingPunct="0">
              <a:spcAft>
                <a:spcPts val="600"/>
              </a:spcAft>
            </a:pPr>
            <a:r>
              <a:rPr lang="en-US" sz="2400">
                <a:latin typeface="Gill Sans MT" pitchFamily="34" charset="0"/>
              </a:rPr>
              <a:t>Jay Keasling</a:t>
            </a:r>
          </a:p>
          <a:p>
            <a:pPr marL="457200" indent="-457200" eaLnBrk="0" hangingPunct="0">
              <a:spcAft>
                <a:spcPts val="600"/>
              </a:spcAft>
            </a:pPr>
            <a:r>
              <a:rPr lang="en-US" sz="2400">
                <a:latin typeface="Gill Sans MT" pitchFamily="34" charset="0"/>
              </a:rPr>
              <a:t>Artemisinin</a:t>
            </a:r>
          </a:p>
          <a:p>
            <a:pPr marL="457200" indent="-457200" eaLnBrk="0" hangingPunct="0">
              <a:spcAft>
                <a:spcPts val="600"/>
              </a:spcAft>
            </a:pPr>
            <a:r>
              <a:rPr lang="en-US" sz="2400">
                <a:latin typeface="Gill Sans MT" pitchFamily="34" charset="0"/>
              </a:rPr>
              <a:t>Malaria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p:cNvPicPr>
            <a:picLocks noChangeAspect="1" noChangeArrowheads="1"/>
          </p:cNvPicPr>
          <p:nvPr/>
        </p:nvPicPr>
        <p:blipFill>
          <a:blip r:embed="rId2"/>
          <a:srcRect/>
          <a:stretch>
            <a:fillRect/>
          </a:stretch>
        </p:blipFill>
        <p:spPr bwMode="auto">
          <a:xfrm>
            <a:off x="285750" y="214313"/>
            <a:ext cx="1601788" cy="566737"/>
          </a:xfrm>
          <a:prstGeom prst="rect">
            <a:avLst/>
          </a:prstGeom>
          <a:noFill/>
          <a:ln w="9525">
            <a:noFill/>
            <a:miter lim="800000"/>
            <a:headEnd/>
            <a:tailEnd/>
          </a:ln>
        </p:spPr>
      </p:pic>
      <p:pic>
        <p:nvPicPr>
          <p:cNvPr id="23554" name="Picture 2" descr="http://upload.wikimedia.org/wikipedia/en/thumb/b/bd/IGEM_basic_900W_300dpi.jpg/783px-IGEM_basic_900W_300dpi.jpg"/>
          <p:cNvPicPr>
            <a:picLocks noChangeAspect="1" noChangeArrowheads="1"/>
          </p:cNvPicPr>
          <p:nvPr/>
        </p:nvPicPr>
        <p:blipFill>
          <a:blip r:embed="rId3"/>
          <a:srcRect/>
          <a:stretch>
            <a:fillRect/>
          </a:stretch>
        </p:blipFill>
        <p:spPr bwMode="auto">
          <a:xfrm>
            <a:off x="7858125" y="71438"/>
            <a:ext cx="1214438" cy="857250"/>
          </a:xfrm>
          <a:prstGeom prst="rect">
            <a:avLst/>
          </a:prstGeom>
          <a:noFill/>
          <a:ln w="9525">
            <a:noFill/>
            <a:miter lim="800000"/>
            <a:headEnd/>
            <a:tailEnd/>
          </a:ln>
        </p:spPr>
      </p:pic>
      <p:sp>
        <p:nvSpPr>
          <p:cNvPr id="6" name="Title 1"/>
          <p:cNvSpPr txBox="1">
            <a:spLocks/>
          </p:cNvSpPr>
          <p:nvPr/>
        </p:nvSpPr>
        <p:spPr>
          <a:xfrm>
            <a:off x="1143000" y="214313"/>
            <a:ext cx="7429500" cy="1143000"/>
          </a:xfrm>
          <a:prstGeom prst="rect">
            <a:avLst/>
          </a:prstGeom>
        </p:spPr>
        <p:txBody>
          <a:bodyPr anchor="ctr">
            <a:normAutofit fontScale="97500"/>
          </a:bodyPr>
          <a:lstStyle/>
          <a:p>
            <a:pPr algn="ctr" fontAlgn="auto">
              <a:spcAft>
                <a:spcPts val="0"/>
              </a:spcAft>
              <a:defRPr/>
            </a:pPr>
            <a:r>
              <a:rPr lang="en-GB" sz="4300" dirty="0">
                <a:solidFill>
                  <a:schemeClr val="tx2">
                    <a:satMod val="130000"/>
                  </a:schemeClr>
                </a:solidFill>
                <a:effectLst>
                  <a:outerShdw blurRad="50000" dist="30000" dir="5400000" algn="tl" rotWithShape="0">
                    <a:srgbClr val="000000">
                      <a:alpha val="30000"/>
                    </a:srgbClr>
                  </a:outerShdw>
                </a:effectLst>
                <a:latin typeface="+mj-lt"/>
                <a:ea typeface="+mj-ea"/>
                <a:cs typeface="+mj-cs"/>
              </a:rPr>
              <a:t>3. Chassis</a:t>
            </a:r>
            <a:endParaRPr lang="en-GB" sz="4300" dirty="0">
              <a:solidFill>
                <a:schemeClr val="tx2">
                  <a:satMod val="130000"/>
                </a:schemeClr>
              </a:solidFill>
              <a:effectLst>
                <a:outerShdw blurRad="50000" dist="30000" dir="5400000" algn="tl" rotWithShape="0">
                  <a:srgbClr val="000000">
                    <a:alpha val="30000"/>
                  </a:srgbClr>
                </a:outerShdw>
              </a:effectLst>
              <a:latin typeface="+mj-lt"/>
              <a:ea typeface="+mj-ea"/>
              <a:cs typeface="+mj-cs"/>
            </a:endParaRPr>
          </a:p>
        </p:txBody>
      </p:sp>
      <p:sp>
        <p:nvSpPr>
          <p:cNvPr id="23556" name="Rectangle 8"/>
          <p:cNvSpPr>
            <a:spLocks noChangeArrowheads="1"/>
          </p:cNvSpPr>
          <p:nvPr/>
        </p:nvSpPr>
        <p:spPr bwMode="auto">
          <a:xfrm>
            <a:off x="1500188" y="1500188"/>
            <a:ext cx="3143250" cy="2246312"/>
          </a:xfrm>
          <a:prstGeom prst="rect">
            <a:avLst/>
          </a:prstGeom>
          <a:noFill/>
          <a:ln w="9525">
            <a:noFill/>
            <a:miter lim="800000"/>
            <a:headEnd/>
            <a:tailEnd/>
          </a:ln>
        </p:spPr>
        <p:txBody>
          <a:bodyPr>
            <a:spAutoFit/>
          </a:bodyPr>
          <a:lstStyle/>
          <a:p>
            <a:pPr marL="457200" indent="-457200" eaLnBrk="0" hangingPunct="0">
              <a:spcAft>
                <a:spcPts val="600"/>
              </a:spcAft>
              <a:buFont typeface="Arial" charset="0"/>
              <a:buChar char="•"/>
            </a:pPr>
            <a:r>
              <a:rPr lang="en-US" sz="2400">
                <a:latin typeface="Gill Sans MT" pitchFamily="34" charset="0"/>
              </a:rPr>
              <a:t>Natural chassis</a:t>
            </a:r>
          </a:p>
          <a:p>
            <a:pPr marL="914400" lvl="1" indent="-457200" eaLnBrk="0" hangingPunct="0">
              <a:spcAft>
                <a:spcPts val="600"/>
              </a:spcAft>
              <a:buFont typeface="Arial" charset="0"/>
              <a:buChar char="•"/>
            </a:pPr>
            <a:r>
              <a:rPr lang="en-US" sz="2400">
                <a:latin typeface="Gill Sans MT" pitchFamily="34" charset="0"/>
              </a:rPr>
              <a:t>E. Coli</a:t>
            </a:r>
          </a:p>
          <a:p>
            <a:pPr marL="914400" lvl="1" indent="-457200" eaLnBrk="0" hangingPunct="0">
              <a:spcAft>
                <a:spcPts val="600"/>
              </a:spcAft>
              <a:buFont typeface="Arial" charset="0"/>
              <a:buChar char="•"/>
            </a:pPr>
            <a:r>
              <a:rPr lang="en-US" sz="2400">
                <a:latin typeface="Gill Sans MT" pitchFamily="34" charset="0"/>
              </a:rPr>
              <a:t>B. Subtilis</a:t>
            </a:r>
          </a:p>
          <a:p>
            <a:pPr marL="914400" lvl="1" indent="-457200" eaLnBrk="0" hangingPunct="0">
              <a:spcAft>
                <a:spcPts val="600"/>
              </a:spcAft>
              <a:buFont typeface="Arial" charset="0"/>
              <a:buChar char="•"/>
            </a:pPr>
            <a:r>
              <a:rPr lang="en-US" sz="2400">
                <a:latin typeface="Gill Sans MT" pitchFamily="34" charset="0"/>
              </a:rPr>
              <a:t>Mycoplasma</a:t>
            </a:r>
          </a:p>
          <a:p>
            <a:pPr marL="914400" lvl="1" indent="-457200" eaLnBrk="0" hangingPunct="0">
              <a:spcAft>
                <a:spcPts val="600"/>
              </a:spcAft>
              <a:buFont typeface="Arial" charset="0"/>
              <a:buChar char="•"/>
            </a:pPr>
            <a:r>
              <a:rPr lang="en-US" sz="2400">
                <a:latin typeface="Gill Sans MT" pitchFamily="34" charset="0"/>
              </a:rPr>
              <a:t>Yeast</a:t>
            </a:r>
          </a:p>
        </p:txBody>
      </p:sp>
      <p:sp>
        <p:nvSpPr>
          <p:cNvPr id="23557" name="Rectangle 7"/>
          <p:cNvSpPr>
            <a:spLocks noChangeArrowheads="1"/>
          </p:cNvSpPr>
          <p:nvPr/>
        </p:nvSpPr>
        <p:spPr bwMode="auto">
          <a:xfrm>
            <a:off x="1643063" y="4429125"/>
            <a:ext cx="3429000" cy="908050"/>
          </a:xfrm>
          <a:prstGeom prst="rect">
            <a:avLst/>
          </a:prstGeom>
          <a:noFill/>
          <a:ln w="9525">
            <a:noFill/>
            <a:miter lim="800000"/>
            <a:headEnd/>
            <a:tailEnd/>
          </a:ln>
        </p:spPr>
        <p:txBody>
          <a:bodyPr>
            <a:spAutoFit/>
          </a:bodyPr>
          <a:lstStyle/>
          <a:p>
            <a:pPr marL="457200" indent="-457200" eaLnBrk="0" hangingPunct="0">
              <a:spcAft>
                <a:spcPts val="600"/>
              </a:spcAft>
              <a:buFont typeface="Arial" charset="0"/>
              <a:buChar char="•"/>
            </a:pPr>
            <a:r>
              <a:rPr lang="en-US" sz="2400">
                <a:latin typeface="Gill Sans MT" pitchFamily="34" charset="0"/>
              </a:rPr>
              <a:t>Minimal Cells</a:t>
            </a:r>
          </a:p>
          <a:p>
            <a:pPr marL="914400" lvl="1" indent="-457200" eaLnBrk="0" hangingPunct="0">
              <a:spcAft>
                <a:spcPts val="600"/>
              </a:spcAft>
              <a:buFont typeface="Arial" charset="0"/>
              <a:buChar char="•"/>
            </a:pPr>
            <a:r>
              <a:rPr lang="en-US" sz="2400">
                <a:latin typeface="Gill Sans MT" pitchFamily="34" charset="0"/>
              </a:rPr>
              <a:t>Achieving control</a:t>
            </a:r>
          </a:p>
        </p:txBody>
      </p:sp>
      <p:pic>
        <p:nvPicPr>
          <p:cNvPr id="23558" name="Picture 2" descr="http://research.ncl.ac.uk/synthetic_biology/images/image002.jpg"/>
          <p:cNvPicPr>
            <a:picLocks noChangeAspect="1" noChangeArrowheads="1"/>
          </p:cNvPicPr>
          <p:nvPr/>
        </p:nvPicPr>
        <p:blipFill>
          <a:blip r:embed="rId4"/>
          <a:srcRect/>
          <a:stretch>
            <a:fillRect/>
          </a:stretch>
        </p:blipFill>
        <p:spPr bwMode="auto">
          <a:xfrm>
            <a:off x="5072063" y="1785938"/>
            <a:ext cx="3516312" cy="2636837"/>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1095</TotalTime>
  <Words>1062</Words>
  <Application>Microsoft Office PowerPoint</Application>
  <PresentationFormat>On-screen Show (4:3)</PresentationFormat>
  <Paragraphs>215</Paragraphs>
  <Slides>36</Slides>
  <Notes>3</Notes>
  <HiddenSlides>0</HiddenSlides>
  <MMClips>0</MMClips>
  <ScaleCrop>false</ScaleCrop>
  <HeadingPairs>
    <vt:vector size="6" baseType="variant">
      <vt:variant>
        <vt:lpstr>Fonts Used</vt:lpstr>
      </vt:variant>
      <vt:variant>
        <vt:i4>10</vt:i4>
      </vt:variant>
      <vt:variant>
        <vt:lpstr>Design Template</vt:lpstr>
      </vt:variant>
      <vt:variant>
        <vt:i4>8</vt:i4>
      </vt:variant>
      <vt:variant>
        <vt:lpstr>Slide Titles</vt:lpstr>
      </vt:variant>
      <vt:variant>
        <vt:i4>36</vt:i4>
      </vt:variant>
    </vt:vector>
  </HeadingPairs>
  <TitlesOfParts>
    <vt:vector size="54" baseType="lpstr">
      <vt:lpstr>Gill Sans MT</vt:lpstr>
      <vt:lpstr>Arial</vt:lpstr>
      <vt:lpstr>Wingdings 2</vt:lpstr>
      <vt:lpstr>Verdana</vt:lpstr>
      <vt:lpstr>Calibri</vt:lpstr>
      <vt:lpstr>ＭＳ Ｐゴシック</vt:lpstr>
      <vt:lpstr>ヒラギノ角ゴ Pro W3</vt:lpstr>
      <vt:lpstr>Wingdings</vt:lpstr>
      <vt:lpstr>Comic Sans MS</vt:lpstr>
      <vt:lpstr>SimSun</vt:lpstr>
      <vt:lpstr>Solstice</vt:lpstr>
      <vt:lpstr>Solstice</vt:lpstr>
      <vt:lpstr>Solstice</vt:lpstr>
      <vt:lpstr>Solstice</vt:lpstr>
      <vt:lpstr>Solstice</vt:lpstr>
      <vt:lpstr>Solstice</vt:lpstr>
      <vt:lpstr>Solstice</vt:lpstr>
      <vt:lpstr>Solstice</vt:lpstr>
      <vt:lpstr>Key Concepts of Synthetic Biology &amp; The Central Dogma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Key Concepts of Synthetic Biology &amp; The Central Dogma </vt:lpstr>
      <vt:lpstr>Regulation  WHEN  &amp; HOW MUCH </vt:lpstr>
      <vt:lpstr>Why Regulate?</vt:lpstr>
      <vt:lpstr>Slide 21</vt:lpstr>
      <vt:lpstr>Gene Expression in Prokaryotes </vt:lpstr>
      <vt:lpstr>PoPS &amp; RiPS</vt:lpstr>
      <vt:lpstr>RNA Polymerase</vt:lpstr>
      <vt:lpstr>Sigma Factors</vt:lpstr>
      <vt:lpstr>Local or Global</vt:lpstr>
      <vt:lpstr>Transcriptional Control</vt:lpstr>
      <vt:lpstr>Translational control</vt:lpstr>
      <vt:lpstr>Slide 29</vt:lpstr>
      <vt:lpstr>Plug &amp; Play? Codon Bias</vt:lpstr>
      <vt:lpstr>Riboswitch</vt:lpstr>
      <vt:lpstr>Translational Control</vt:lpstr>
      <vt:lpstr>RNAi</vt:lpstr>
      <vt:lpstr>Slide 34</vt:lpstr>
      <vt:lpstr>Slide 35</vt:lpstr>
      <vt:lpstr>Abstraction</vt:lpstr>
    </vt:vector>
  </TitlesOfParts>
  <Company>Imperial College London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Production of the Antimalarial Drug Precursor Artemisinic Acid in an Engineered Yeast</dc:title>
  <dc:creator>ICT</dc:creator>
  <cp:lastModifiedBy>dk806</cp:lastModifiedBy>
  <cp:revision>109</cp:revision>
  <dcterms:created xsi:type="dcterms:W3CDTF">2009-02-24T20:04:33Z</dcterms:created>
  <dcterms:modified xsi:type="dcterms:W3CDTF">2009-07-07T15:02:49Z</dcterms:modified>
</cp:coreProperties>
</file>