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4"/>
  </p:notesMasterIdLst>
  <p:sldIdLst>
    <p:sldId id="277"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F9598-31E2-4240-9416-EF223D6F6150}" type="datetimeFigureOut">
              <a:rPr lang="en-US" smtClean="0"/>
              <a:pPr/>
              <a:t>3/9/11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32646-7CCE-9B42-B479-B9AA757E0A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world’s standards and the US’s standards for pollutant concentration are different. For example, Arsenic standards by the WHO are</a:t>
            </a:r>
            <a:r>
              <a:rPr lang="en-US" baseline="0" dirty="0" smtClean="0"/>
              <a:t> 50 micrograms per liter. US EPA- 10 Micrograms per liter.</a:t>
            </a:r>
            <a:endParaRPr lang="en-US" dirty="0" smtClean="0"/>
          </a:p>
          <a:p>
            <a:endParaRPr lang="en-US" dirty="0" smtClean="0"/>
          </a:p>
          <a:p>
            <a:r>
              <a:rPr lang="en-US" dirty="0" smtClean="0"/>
              <a:t>Arsenic</a:t>
            </a:r>
            <a:r>
              <a:rPr lang="en-US" baseline="0" dirty="0" smtClean="0"/>
              <a:t> inhibits </a:t>
            </a:r>
            <a:r>
              <a:rPr lang="en-US" baseline="0" dirty="0" err="1" smtClean="0"/>
              <a:t>Pyruvate</a:t>
            </a:r>
            <a:r>
              <a:rPr lang="en-US" baseline="0" dirty="0" smtClean="0"/>
              <a:t> </a:t>
            </a:r>
            <a:r>
              <a:rPr lang="en-US" baseline="0" dirty="0" err="1" smtClean="0"/>
              <a:t>dehydrogenase</a:t>
            </a:r>
            <a:r>
              <a:rPr lang="en-US" baseline="0" dirty="0" smtClean="0"/>
              <a:t>- interrupting cellular metabolism! –&gt; Apoptosis, which leads to nerve damage etc.</a:t>
            </a:r>
          </a:p>
          <a:p>
            <a:r>
              <a:rPr lang="en-US" baseline="0" dirty="0" smtClean="0"/>
              <a:t>Mutagens- leads to cancer/ other problems. Can bind to DNA (which changes structure, thus changing function</a:t>
            </a:r>
            <a:r>
              <a:rPr lang="en-US" baseline="0" dirty="0" smtClean="0"/>
              <a:t>!</a:t>
            </a:r>
          </a:p>
          <a:p>
            <a:r>
              <a:rPr lang="en-US" baseline="0" dirty="0" smtClean="0"/>
              <a:t>The chart only shows information from roughly 42 countries. Areas not colored demonstrate that info was not made available. Info not available doesn’t mean that there are issues with toxins in the water supply.  </a:t>
            </a:r>
            <a:endParaRPr lang="en-US" dirty="0"/>
          </a:p>
        </p:txBody>
      </p:sp>
      <p:sp>
        <p:nvSpPr>
          <p:cNvPr id="4" name="Slide Number Placeholder 3"/>
          <p:cNvSpPr>
            <a:spLocks noGrp="1"/>
          </p:cNvSpPr>
          <p:nvPr>
            <p:ph type="sldNum" sz="quarter" idx="10"/>
          </p:nvPr>
        </p:nvSpPr>
        <p:spPr/>
        <p:txBody>
          <a:bodyPr/>
          <a:lstStyle/>
          <a:p>
            <a:fld id="{D2857C22-057A-BB4F-B781-830EF0A4FA4E}"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F9CC3CD-77C3-FE47-A33A-1F0474D93FF7}" type="slidenum">
              <a:rPr lang="en-US"/>
              <a:pPr/>
              <a:t>20</a:t>
            </a:fld>
            <a:endParaRPr lang="en-US"/>
          </a:p>
        </p:txBody>
      </p:sp>
      <p:sp>
        <p:nvSpPr>
          <p:cNvPr id="13313"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3314"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3D4B5C9-AA8A-8B44-9239-36CDF3CF9B99}" type="slidenum">
              <a:rPr lang="en-US"/>
              <a:pPr/>
              <a:t>21</a:t>
            </a:fld>
            <a:endParaRPr lang="en-US"/>
          </a:p>
        </p:txBody>
      </p:sp>
      <p:sp>
        <p:nvSpPr>
          <p:cNvPr id="14337"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4338"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YCF1 gene,</a:t>
            </a:r>
            <a:r>
              <a:rPr lang="en-US" baseline="0" dirty="0" smtClean="0"/>
              <a:t> at the most basic level, transports Arsenic as well as Chromium and lead into vacuoles for storage. </a:t>
            </a:r>
          </a:p>
          <a:p>
            <a:endParaRPr lang="en-US" baseline="0" dirty="0" smtClean="0"/>
          </a:p>
          <a:p>
            <a:r>
              <a:rPr lang="en-US" baseline="0" dirty="0" smtClean="0"/>
              <a:t>A spore system is like bakers yeast- it gets activated in the </a:t>
            </a:r>
            <a:r>
              <a:rPr lang="en-US" baseline="0" dirty="0" err="1" smtClean="0"/>
              <a:t>persence</a:t>
            </a:r>
            <a:r>
              <a:rPr lang="en-US" baseline="0" dirty="0" smtClean="0"/>
              <a:t> of H20. This could then be used to manufacture something similar to a carbon filter. Then, the filter is thrown out/ replaced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857C22-057A-BB4F-B781-830EF0A4FA4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Cleaner water leads to improved quality of life and health</a:t>
            </a:r>
            <a:r>
              <a:rPr lang="en-US" baseline="0" dirty="0" smtClean="0"/>
              <a:t> for those who live in areas of contamination. </a:t>
            </a:r>
          </a:p>
          <a:p>
            <a:endParaRPr lang="en-US" baseline="0" dirty="0" smtClean="0"/>
          </a:p>
          <a:p>
            <a:r>
              <a:rPr lang="en-US" baseline="0" dirty="0" smtClean="0"/>
              <a:t>Currently, all arsenic standards are based on being toxic, but not </a:t>
            </a:r>
            <a:r>
              <a:rPr lang="en-US" baseline="0" dirty="0" err="1" smtClean="0"/>
              <a:t>carcinogenenic</a:t>
            </a:r>
            <a:r>
              <a:rPr lang="en-US" baseline="0" dirty="0" smtClean="0"/>
              <a:t>. This implies that the legal amounts are still potentially cancer causing. </a:t>
            </a:r>
          </a:p>
          <a:p>
            <a:endParaRPr lang="en-US" baseline="0" dirty="0" smtClean="0"/>
          </a:p>
          <a:p>
            <a:r>
              <a:rPr lang="en-US" baseline="0" dirty="0" smtClean="0"/>
              <a:t>Existing </a:t>
            </a:r>
            <a:r>
              <a:rPr lang="en-US" baseline="0" dirty="0" err="1" smtClean="0"/>
              <a:t>technolgies</a:t>
            </a:r>
            <a:r>
              <a:rPr lang="en-US" baseline="0" dirty="0" smtClean="0"/>
              <a:t> work nicely if you have electricity. This would be an alternative method to filter arsenic out of water for developing nations. </a:t>
            </a:r>
            <a:endParaRPr lang="en-US" dirty="0"/>
          </a:p>
        </p:txBody>
      </p:sp>
      <p:sp>
        <p:nvSpPr>
          <p:cNvPr id="4" name="Slide Number Placeholder 3"/>
          <p:cNvSpPr>
            <a:spLocks noGrp="1"/>
          </p:cNvSpPr>
          <p:nvPr>
            <p:ph type="sldNum" sz="quarter" idx="10"/>
          </p:nvPr>
        </p:nvSpPr>
        <p:spPr/>
        <p:txBody>
          <a:bodyPr/>
          <a:lstStyle/>
          <a:p>
            <a:fld id="{D2857C22-057A-BB4F-B781-830EF0A4FA4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Competition: Reverse Osmosis Filtration.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Problem is they need to be cleaned, which becomes an issue for high concentrations of toxic material. Industrial units use</a:t>
            </a:r>
            <a:r>
              <a:rPr lang="en-US" sz="1200" kern="1200" baseline="0" dirty="0" smtClean="0">
                <a:solidFill>
                  <a:schemeClr val="tx1"/>
                </a:solidFill>
                <a:latin typeface="+mn-lt"/>
                <a:ea typeface="+mn-ea"/>
                <a:cs typeface="+mn-cs"/>
              </a:rPr>
              <a:t> a lot of power resources, and cost a lot.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Ion Exchange: Uses common ion effect in a way- exchanges ions for another, so having Chromium Chloride, I could swap out the chromium for sodium. Expensive because of materials used. All three of these competitors do not address how to “deactivated” the toxic sludge left over.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filtration through activated carbon will reduce the amount of arsenic in drinking water from 40 - 70%. Anion exchange can reduce it by 90 - 100%. Reverse Osmosis has a 90% removal rate, and Distillation will remove 98%. If the arsenic is present in organic form, it can be removed by oxidation of the organic material and subsequent coagulation.</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857C22-057A-BB4F-B781-830EF0A4FA4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YCF1</a:t>
            </a:r>
            <a:r>
              <a:rPr lang="en-US" baseline="0" dirty="0" smtClean="0"/>
              <a:t>, ARR1, ARR2, ARR3 genes.</a:t>
            </a:r>
          </a:p>
          <a:p>
            <a:endParaRPr lang="en-US" baseline="0" dirty="0" smtClean="0"/>
          </a:p>
          <a:p>
            <a:r>
              <a:rPr lang="en-US" baseline="0" dirty="0" smtClean="0"/>
              <a:t>Arsenicals Resistance</a:t>
            </a:r>
          </a:p>
          <a:p>
            <a:r>
              <a:rPr lang="en-US" dirty="0" smtClean="0"/>
              <a:t>ARR1-</a:t>
            </a:r>
            <a:r>
              <a:rPr lang="en-US" baseline="0" dirty="0" smtClean="0"/>
              <a:t> </a:t>
            </a:r>
            <a:r>
              <a:rPr lang="en-US" baseline="0" dirty="0" err="1" smtClean="0"/>
              <a:t>Transcritption</a:t>
            </a:r>
            <a:r>
              <a:rPr lang="en-US" baseline="0" dirty="0" smtClean="0"/>
              <a:t> factor</a:t>
            </a:r>
          </a:p>
          <a:p>
            <a:endParaRPr lang="en-US" baseline="0" dirty="0" smtClean="0"/>
          </a:p>
          <a:p>
            <a:r>
              <a:rPr lang="en-US" baseline="0" dirty="0" smtClean="0"/>
              <a:t>ARR2- Produces a </a:t>
            </a:r>
            <a:r>
              <a:rPr lang="en-US" baseline="0" dirty="0" err="1" smtClean="0"/>
              <a:t>reductase</a:t>
            </a:r>
            <a:r>
              <a:rPr lang="en-US" baseline="0" dirty="0" smtClean="0"/>
              <a:t> that can reduce Arsenic</a:t>
            </a:r>
          </a:p>
          <a:p>
            <a:endParaRPr lang="en-US" baseline="0" dirty="0" smtClean="0"/>
          </a:p>
          <a:p>
            <a:r>
              <a:rPr lang="en-US" baseline="0" dirty="0" smtClean="0"/>
              <a:t>ARR3- Pumps </a:t>
            </a:r>
            <a:r>
              <a:rPr lang="en-US" baseline="0" dirty="0" err="1" smtClean="0"/>
              <a:t>arsenites</a:t>
            </a:r>
            <a:r>
              <a:rPr lang="en-US" baseline="0" dirty="0" smtClean="0"/>
              <a:t> out of the cell</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Arsenic does have one form in a compound that is naturally occurring and minimally toxic.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err="1" smtClean="0">
                <a:solidFill>
                  <a:schemeClr val="tx1"/>
                </a:solidFill>
                <a:latin typeface="+mn-lt"/>
                <a:ea typeface="+mn-ea"/>
                <a:cs typeface="+mn-cs"/>
              </a:rPr>
              <a:t>Arsenobetaine</a:t>
            </a:r>
            <a:r>
              <a:rPr lang="en-US" dirty="0" smtClean="0"/>
              <a:t> </a:t>
            </a:r>
          </a:p>
          <a:p>
            <a:endParaRPr lang="en-US" dirty="0" smtClean="0"/>
          </a:p>
          <a:p>
            <a:r>
              <a:rPr lang="en-US" dirty="0" smtClean="0"/>
              <a:t>Could we reverse the ARR3</a:t>
            </a:r>
            <a:r>
              <a:rPr lang="en-US" baseline="0" dirty="0" smtClean="0"/>
              <a:t> controlled pump.</a:t>
            </a:r>
          </a:p>
          <a:p>
            <a:endParaRPr lang="en-US" baseline="0" dirty="0" smtClean="0"/>
          </a:p>
          <a:p>
            <a:r>
              <a:rPr lang="en-US" baseline="0" dirty="0" err="1" smtClean="0"/>
              <a:t>Arsenobetaine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2857C22-057A-BB4F-B781-830EF0A4FA4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E750A7D-F2C2-3E4B-80E8-700AF32D9927}" type="slidenum">
              <a:rPr lang="en-US"/>
              <a:pPr/>
              <a:t>16</a:t>
            </a:fld>
            <a:endParaRPr lang="en-US"/>
          </a:p>
        </p:txBody>
      </p:sp>
      <p:sp>
        <p:nvSpPr>
          <p:cNvPr id="9217"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9218"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1DF473-938F-B943-A81F-43ECE6E96CA8}" type="slidenum">
              <a:rPr lang="en-US"/>
              <a:pPr/>
              <a:t>17</a:t>
            </a:fld>
            <a:endParaRPr lang="en-US"/>
          </a:p>
        </p:txBody>
      </p:sp>
      <p:sp>
        <p:nvSpPr>
          <p:cNvPr id="10241"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0242"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5778D6B-1906-3A47-8571-93B2758A0C94}" type="slidenum">
              <a:rPr lang="en-US"/>
              <a:pPr/>
              <a:t>18</a:t>
            </a:fld>
            <a:endParaRPr lang="en-US"/>
          </a:p>
        </p:txBody>
      </p:sp>
      <p:sp>
        <p:nvSpPr>
          <p:cNvPr id="11265"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1266"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1707AA7-FBC0-5545-B2D1-AE6B15514315}" type="slidenum">
              <a:rPr lang="en-US"/>
              <a:pPr/>
              <a:t>19</a:t>
            </a:fld>
            <a:endParaRPr lang="en-US"/>
          </a:p>
        </p:txBody>
      </p:sp>
      <p:sp>
        <p:nvSpPr>
          <p:cNvPr id="12289"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2290"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8A395D-9E24-714B-A029-C4C2A249EAC9}"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A395D-9E24-714B-A029-C4C2A249EAC9}"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A395D-9E24-714B-A029-C4C2A249EAC9}"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A395D-9E24-714B-A029-C4C2A249EAC9}"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A395D-9E24-714B-A029-C4C2A249EAC9}"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8A395D-9E24-714B-A029-C4C2A249EAC9}" type="datetimeFigureOut">
              <a:rPr lang="en-US" smtClean="0"/>
              <a:pPr/>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8A395D-9E24-714B-A029-C4C2A249EAC9}" type="datetimeFigureOut">
              <a:rPr lang="en-US" smtClean="0"/>
              <a:pPr/>
              <a:t>3/9/11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8A395D-9E24-714B-A029-C4C2A249EAC9}" type="datetimeFigureOut">
              <a:rPr lang="en-US" smtClean="0"/>
              <a:pPr/>
              <a:t>3/9/11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A395D-9E24-714B-A029-C4C2A249EAC9}" type="datetimeFigureOut">
              <a:rPr lang="en-US" smtClean="0"/>
              <a:pPr/>
              <a:t>3/9/11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A395D-9E24-714B-A029-C4C2A249EAC9}" type="datetimeFigureOut">
              <a:rPr lang="en-US" smtClean="0"/>
              <a:pPr/>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A395D-9E24-714B-A029-C4C2A249EAC9}" type="datetimeFigureOut">
              <a:rPr lang="en-US" smtClean="0"/>
              <a:pPr/>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8F651-18F3-5E46-A039-E76FFC67DB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A395D-9E24-714B-A029-C4C2A249EAC9}" type="datetimeFigureOut">
              <a:rPr lang="en-US" smtClean="0"/>
              <a:pPr/>
              <a:t>3/9/11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8F651-18F3-5E46-A039-E76FFC67DB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www.naturalremedies.org/5-htp/http://www.college.ucla.edu/webproject/micro7/studentprojects7/rader/asludge2.htm" TargetMode="External"/><Relationship Id="rId4" Type="http://schemas.openxmlformats.org/officeDocument/2006/relationships/hyperlink" Target="http://www.remco.com/ro_quest.htm" TargetMode="External"/><Relationship Id="rId5" Type="http://schemas.openxmlformats.org/officeDocument/2006/relationships/hyperlink" Target="http://www.onlinewatertreatment.com/literature/Nalco/docs/Tf-024.pdf" TargetMode="External"/><Relationship Id="rId6" Type="http://schemas.openxmlformats.org/officeDocument/2006/relationships/hyperlink" Target="http://www.atsdr.cdc.gov/csem/arsenic/physiologic_effects.html" TargetMode="External"/><Relationship Id="rId7" Type="http://schemas.openxmlformats.org/officeDocument/2006/relationships/hyperlink" Target="http://www.aquapurefilters.com/contaminates/107/arsenic.html" TargetMode="External"/><Relationship Id="rId8" Type="http://schemas.openxmlformats.org/officeDocument/2006/relationships/hyperlink" Target="http://www.yeastgenome.org" TargetMode="External"/><Relationship Id="rId1" Type="http://schemas.openxmlformats.org/officeDocument/2006/relationships/slideLayout" Target="../slideLayouts/slideLayout2.xml"/><Relationship Id="rId2" Type="http://schemas.openxmlformats.org/officeDocument/2006/relationships/hyperlink" Target="http://www.raysahelian.com/5-htp.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7557"/>
            <a:ext cx="7772400" cy="1470025"/>
          </a:xfrm>
        </p:spPr>
        <p:txBody>
          <a:bodyPr/>
          <a:lstStyle/>
          <a:p>
            <a:r>
              <a:rPr lang="en-US" dirty="0" smtClean="0"/>
              <a:t>Team Chemistry</a:t>
            </a:r>
            <a:endParaRPr lang="en-US" dirty="0"/>
          </a:p>
        </p:txBody>
      </p:sp>
      <p:sp>
        <p:nvSpPr>
          <p:cNvPr id="3" name="Subtitle 2"/>
          <p:cNvSpPr>
            <a:spLocks noGrp="1"/>
          </p:cNvSpPr>
          <p:nvPr>
            <p:ph type="subTitle" idx="1"/>
          </p:nvPr>
        </p:nvSpPr>
        <p:spPr/>
        <p:txBody>
          <a:bodyPr/>
          <a:lstStyle/>
          <a:p>
            <a:r>
              <a:rPr lang="en-US" dirty="0" smtClean="0">
                <a:solidFill>
                  <a:schemeClr val="tx1"/>
                </a:solidFill>
              </a:rPr>
              <a:t>Nathan Kipniss</a:t>
            </a:r>
          </a:p>
          <a:p>
            <a:r>
              <a:rPr lang="en-US" dirty="0" err="1" smtClean="0">
                <a:solidFill>
                  <a:schemeClr val="tx1"/>
                </a:solidFill>
              </a:rPr>
              <a:t>Shambhu</a:t>
            </a:r>
            <a:r>
              <a:rPr lang="en-US" dirty="0" smtClean="0">
                <a:solidFill>
                  <a:schemeClr val="tx1"/>
                </a:solidFill>
              </a:rPr>
              <a:t> </a:t>
            </a:r>
            <a:r>
              <a:rPr lang="en-US" dirty="0" err="1" smtClean="0">
                <a:solidFill>
                  <a:schemeClr val="tx1"/>
                </a:solidFill>
              </a:rPr>
              <a:t>Koirala</a:t>
            </a:r>
            <a:endParaRPr lang="en-US" dirty="0" smtClean="0">
              <a:solidFill>
                <a:schemeClr val="tx1"/>
              </a:solidFill>
            </a:endParaRPr>
          </a:p>
          <a:p>
            <a:r>
              <a:rPr lang="en-US" dirty="0" smtClean="0">
                <a:solidFill>
                  <a:schemeClr val="tx1"/>
                </a:solidFill>
              </a:rPr>
              <a:t>Tyler Wagner</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Bacteria</a:t>
            </a:r>
            <a:endParaRPr lang="en-US" dirty="0"/>
          </a:p>
        </p:txBody>
      </p:sp>
      <p:sp>
        <p:nvSpPr>
          <p:cNvPr id="3" name="Content Placeholder 2"/>
          <p:cNvSpPr>
            <a:spLocks noGrp="1"/>
          </p:cNvSpPr>
          <p:nvPr>
            <p:ph idx="1"/>
          </p:nvPr>
        </p:nvSpPr>
        <p:spPr/>
        <p:txBody>
          <a:bodyPr/>
          <a:lstStyle/>
          <a:p>
            <a:r>
              <a:rPr lang="en-US" dirty="0" smtClean="0"/>
              <a:t>Use of bacteria to produce 5-HTP.</a:t>
            </a:r>
          </a:p>
          <a:p>
            <a:r>
              <a:rPr lang="en-US" dirty="0" smtClean="0"/>
              <a:t>Culture them in colon.</a:t>
            </a:r>
          </a:p>
          <a:p>
            <a:r>
              <a:rPr lang="en-US" dirty="0" smtClean="0"/>
              <a:t>Detect the level of 5-HTP from the blood.</a:t>
            </a:r>
          </a:p>
          <a:p>
            <a:r>
              <a:rPr lang="en-US" dirty="0" smtClean="0"/>
              <a:t>Positive and negative feedback from the quantity of 5-HTP and regulate the bacterial growth accordingly.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755856" y="2514600"/>
            <a:ext cx="3340144" cy="707886"/>
          </a:xfrm>
          <a:prstGeom prst="rect">
            <a:avLst/>
          </a:prstGeom>
          <a:solidFill>
            <a:schemeClr val="tx2">
              <a:lumMod val="60000"/>
              <a:lumOff val="40000"/>
            </a:schemeClr>
          </a:solidFill>
        </p:spPr>
        <p:txBody>
          <a:bodyPr wrap="square" rtlCol="0">
            <a:spAutoFit/>
          </a:bodyPr>
          <a:lstStyle/>
          <a:p>
            <a:pPr algn="ctr"/>
            <a:r>
              <a:rPr lang="en-US" sz="4000" dirty="0" smtClean="0"/>
              <a:t>Level of 5-HTP</a:t>
            </a:r>
            <a:endParaRPr lang="en-US" sz="4000" dirty="0"/>
          </a:p>
        </p:txBody>
      </p:sp>
      <p:sp>
        <p:nvSpPr>
          <p:cNvPr id="7" name="Curved Down Arrow 6"/>
          <p:cNvSpPr/>
          <p:nvPr/>
        </p:nvSpPr>
        <p:spPr>
          <a:xfrm rot="16200000">
            <a:off x="56930" y="933672"/>
            <a:ext cx="2510316" cy="1862175"/>
          </a:xfrm>
          <a:prstGeom prst="curvedDownArrow">
            <a:avLst>
              <a:gd name="adj1" fmla="val 25000"/>
              <a:gd name="adj2" fmla="val 50000"/>
              <a:gd name="adj3" fmla="val 2806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Up Arrow 8"/>
          <p:cNvSpPr/>
          <p:nvPr/>
        </p:nvSpPr>
        <p:spPr>
          <a:xfrm>
            <a:off x="381000" y="1447800"/>
            <a:ext cx="706518" cy="1066800"/>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230519" y="685800"/>
            <a:ext cx="1523999" cy="830997"/>
          </a:xfrm>
          <a:prstGeom prst="rect">
            <a:avLst/>
          </a:prstGeom>
          <a:solidFill>
            <a:schemeClr val="tx2">
              <a:lumMod val="60000"/>
              <a:lumOff val="40000"/>
            </a:schemeClr>
          </a:solidFill>
        </p:spPr>
        <p:txBody>
          <a:bodyPr wrap="square" rtlCol="0">
            <a:spAutoFit/>
          </a:bodyPr>
          <a:lstStyle/>
          <a:p>
            <a:pPr algn="ctr"/>
            <a:r>
              <a:rPr lang="en-US" sz="2400" dirty="0" smtClean="0"/>
              <a:t>NEGATIVE FEEDBACK</a:t>
            </a:r>
            <a:endParaRPr lang="en-US" sz="2400" dirty="0"/>
          </a:p>
        </p:txBody>
      </p:sp>
      <p:sp>
        <p:nvSpPr>
          <p:cNvPr id="11" name="Right Arrow 10"/>
          <p:cNvSpPr/>
          <p:nvPr/>
        </p:nvSpPr>
        <p:spPr>
          <a:xfrm>
            <a:off x="3810000" y="841801"/>
            <a:ext cx="1122282" cy="4499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953001" y="609600"/>
            <a:ext cx="1523999" cy="830997"/>
          </a:xfrm>
          <a:prstGeom prst="rect">
            <a:avLst/>
          </a:prstGeom>
          <a:solidFill>
            <a:schemeClr val="tx2">
              <a:lumMod val="60000"/>
              <a:lumOff val="40000"/>
            </a:schemeClr>
          </a:solidFill>
        </p:spPr>
        <p:txBody>
          <a:bodyPr wrap="square" rtlCol="0">
            <a:spAutoFit/>
          </a:bodyPr>
          <a:lstStyle/>
          <a:p>
            <a:pPr algn="ctr"/>
            <a:r>
              <a:rPr lang="en-US" sz="2400" dirty="0" smtClean="0"/>
              <a:t>Reduce Bacteria</a:t>
            </a:r>
            <a:endParaRPr lang="en-US" sz="2400" dirty="0"/>
          </a:p>
        </p:txBody>
      </p:sp>
      <p:sp>
        <p:nvSpPr>
          <p:cNvPr id="13" name="Curved Down Arrow 12"/>
          <p:cNvSpPr/>
          <p:nvPr/>
        </p:nvSpPr>
        <p:spPr>
          <a:xfrm rot="5400000">
            <a:off x="6424354" y="1086072"/>
            <a:ext cx="2510316" cy="1862175"/>
          </a:xfrm>
          <a:prstGeom prst="curvedDownArrow">
            <a:avLst>
              <a:gd name="adj1" fmla="val 25000"/>
              <a:gd name="adj2" fmla="val 50000"/>
              <a:gd name="adj3" fmla="val 2806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Up Arrow 13"/>
          <p:cNvSpPr/>
          <p:nvPr/>
        </p:nvSpPr>
        <p:spPr>
          <a:xfrm rot="10800000">
            <a:off x="7904082" y="1447800"/>
            <a:ext cx="706518" cy="1066800"/>
          </a:xfrm>
          <a:prstGeom prst="up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rved Down Arrow 14"/>
          <p:cNvSpPr/>
          <p:nvPr/>
        </p:nvSpPr>
        <p:spPr>
          <a:xfrm rot="5400000">
            <a:off x="6381530" y="3376354"/>
            <a:ext cx="2510316" cy="1862175"/>
          </a:xfrm>
          <a:prstGeom prst="curvedDownArrow">
            <a:avLst>
              <a:gd name="adj1" fmla="val 25000"/>
              <a:gd name="adj2" fmla="val 50000"/>
              <a:gd name="adj3" fmla="val 28065"/>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Up Arrow 15"/>
          <p:cNvSpPr/>
          <p:nvPr/>
        </p:nvSpPr>
        <p:spPr>
          <a:xfrm rot="10800000">
            <a:off x="7772400" y="3809999"/>
            <a:ext cx="706518" cy="1066800"/>
          </a:xfrm>
          <a:prstGeom prst="up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105401" y="4648200"/>
            <a:ext cx="1523999" cy="830997"/>
          </a:xfrm>
          <a:prstGeom prst="rect">
            <a:avLst/>
          </a:prstGeom>
          <a:solidFill>
            <a:schemeClr val="tx2">
              <a:lumMod val="60000"/>
              <a:lumOff val="40000"/>
            </a:schemeClr>
          </a:solidFill>
        </p:spPr>
        <p:txBody>
          <a:bodyPr wrap="square" rtlCol="0">
            <a:spAutoFit/>
          </a:bodyPr>
          <a:lstStyle/>
          <a:p>
            <a:pPr algn="ctr"/>
            <a:r>
              <a:rPr lang="en-US" sz="2400" dirty="0" smtClean="0"/>
              <a:t>POSITIVE FEEDBACK</a:t>
            </a:r>
            <a:endParaRPr lang="en-US" sz="2400" dirty="0"/>
          </a:p>
        </p:txBody>
      </p:sp>
      <p:sp>
        <p:nvSpPr>
          <p:cNvPr id="18" name="Right Arrow 17"/>
          <p:cNvSpPr/>
          <p:nvPr/>
        </p:nvSpPr>
        <p:spPr>
          <a:xfrm rot="10800000">
            <a:off x="3886201" y="4884003"/>
            <a:ext cx="1122282" cy="4499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286000" y="4655403"/>
            <a:ext cx="1600200" cy="830997"/>
          </a:xfrm>
          <a:prstGeom prst="rect">
            <a:avLst/>
          </a:prstGeom>
          <a:solidFill>
            <a:schemeClr val="tx2">
              <a:lumMod val="60000"/>
              <a:lumOff val="40000"/>
            </a:schemeClr>
          </a:solidFill>
        </p:spPr>
        <p:txBody>
          <a:bodyPr wrap="square" rtlCol="0">
            <a:spAutoFit/>
          </a:bodyPr>
          <a:lstStyle/>
          <a:p>
            <a:pPr algn="ctr"/>
            <a:r>
              <a:rPr lang="en-US" sz="2400" dirty="0" smtClean="0"/>
              <a:t>Increase Bacteria</a:t>
            </a:r>
            <a:endParaRPr lang="en-US" sz="2400" dirty="0"/>
          </a:p>
        </p:txBody>
      </p:sp>
      <p:sp>
        <p:nvSpPr>
          <p:cNvPr id="20" name="Curved Down Arrow 19"/>
          <p:cNvSpPr/>
          <p:nvPr/>
        </p:nvSpPr>
        <p:spPr>
          <a:xfrm rot="16200000">
            <a:off x="-19270" y="3219671"/>
            <a:ext cx="2510316" cy="1862175"/>
          </a:xfrm>
          <a:prstGeom prst="curvedDownArrow">
            <a:avLst>
              <a:gd name="adj1" fmla="val 25000"/>
              <a:gd name="adj2" fmla="val 50000"/>
              <a:gd name="adj3" fmla="val 28065"/>
            </a:avLst>
          </a:prstGeom>
          <a:solidFill>
            <a:srgbClr val="742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Up Arrow 20"/>
          <p:cNvSpPr/>
          <p:nvPr/>
        </p:nvSpPr>
        <p:spPr>
          <a:xfrm>
            <a:off x="304800" y="3733799"/>
            <a:ext cx="706518" cy="1066800"/>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smtClean="0"/>
              <a:t>Constant level of chemicals in the body.</a:t>
            </a:r>
          </a:p>
          <a:p>
            <a:pPr lvl="2">
              <a:buFont typeface="Courier New"/>
              <a:buChar char="o"/>
            </a:pPr>
            <a:r>
              <a:rPr lang="en-US" dirty="0" smtClean="0"/>
              <a:t>No HIGHS and no LOWS</a:t>
            </a:r>
          </a:p>
          <a:p>
            <a:pPr lvl="2">
              <a:buFont typeface="Courier New"/>
              <a:buChar char="o"/>
            </a:pPr>
            <a:r>
              <a:rPr lang="en-US" dirty="0" smtClean="0"/>
              <a:t>Forgetting to take drug is no more problem.</a:t>
            </a:r>
            <a:endParaRPr lang="en-US" dirty="0" smtClean="0"/>
          </a:p>
          <a:p>
            <a:r>
              <a:rPr lang="en-US" dirty="0" smtClean="0"/>
              <a:t>Less </a:t>
            </a:r>
            <a:r>
              <a:rPr lang="en-US" dirty="0" smtClean="0"/>
              <a:t>probability of misuse.</a:t>
            </a:r>
          </a:p>
          <a:p>
            <a:pPr lvl="2">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Introducing new organism to the body:</a:t>
            </a:r>
          </a:p>
          <a:p>
            <a:pPr lvl="3">
              <a:buFont typeface="Wingdings" charset="2"/>
              <a:buChar char="§"/>
            </a:pPr>
            <a:r>
              <a:rPr lang="en-US" sz="2800" dirty="0" smtClean="0"/>
              <a:t>Immunity reaction.</a:t>
            </a:r>
          </a:p>
          <a:p>
            <a:pPr lvl="3">
              <a:buFont typeface="Wingdings" charset="2"/>
              <a:buChar char="§"/>
            </a:pPr>
            <a:r>
              <a:rPr lang="en-US" sz="2800" dirty="0" smtClean="0"/>
              <a:t>Mutation</a:t>
            </a:r>
          </a:p>
          <a:p>
            <a:r>
              <a:rPr lang="en-US" dirty="0" smtClean="0"/>
              <a:t>Implementation:</a:t>
            </a:r>
            <a:endParaRPr lang="en-US" sz="2800" dirty="0" smtClean="0"/>
          </a:p>
          <a:p>
            <a:pPr lvl="3">
              <a:buFont typeface="Wingdings" charset="2"/>
              <a:buChar char="§"/>
            </a:pPr>
            <a:r>
              <a:rPr lang="en-US" sz="2800" dirty="0" smtClean="0"/>
              <a:t>Scare of biological organisms in the body.</a:t>
            </a:r>
          </a:p>
          <a:p>
            <a:pPr lvl="3">
              <a:buFont typeface="Wingdings" charset="2"/>
              <a:buChar char="§"/>
            </a:pPr>
            <a:r>
              <a:rPr lang="en-US" sz="2800" dirty="0" smtClean="0"/>
              <a:t>Is the world ready yet?</a:t>
            </a:r>
          </a:p>
          <a:p>
            <a:endParaRPr lang="en-US" sz="40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3" name="Content Placeholder 2"/>
          <p:cNvSpPr>
            <a:spLocks noGrp="1"/>
          </p:cNvSpPr>
          <p:nvPr>
            <p:ph idx="1"/>
          </p:nvPr>
        </p:nvSpPr>
        <p:spPr/>
        <p:txBody>
          <a:bodyPr/>
          <a:lstStyle/>
          <a:p>
            <a:r>
              <a:rPr lang="en-US" dirty="0" smtClean="0"/>
              <a:t>Creating a hypothetical way of treating various neurological diseases.</a:t>
            </a:r>
          </a:p>
          <a:p>
            <a:r>
              <a:rPr lang="en-US" dirty="0" smtClean="0"/>
              <a:t>Treatment to insomnia and other diseases caused by the lack of serotonin.</a:t>
            </a:r>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a:t>
            </a:r>
            <a:endParaRPr lang="en-US" dirty="0"/>
          </a:p>
        </p:txBody>
      </p:sp>
      <p:sp>
        <p:nvSpPr>
          <p:cNvPr id="3" name="Content Placeholder 2"/>
          <p:cNvSpPr>
            <a:spLocks noGrp="1"/>
          </p:cNvSpPr>
          <p:nvPr>
            <p:ph idx="1"/>
          </p:nvPr>
        </p:nvSpPr>
        <p:spPr/>
        <p:txBody>
          <a:bodyPr/>
          <a:lstStyle/>
          <a:p>
            <a:r>
              <a:rPr lang="en-US" dirty="0" smtClean="0"/>
              <a:t>Selective Serotonin Reuptake Inhibitors (</a:t>
            </a:r>
            <a:r>
              <a:rPr lang="en-US" dirty="0" err="1" smtClean="0"/>
              <a:t>SSRIs</a:t>
            </a:r>
            <a:r>
              <a:rPr lang="en-US" dirty="0" smtClean="0"/>
              <a:t>): </a:t>
            </a:r>
            <a:r>
              <a:rPr lang="en-US" sz="2400" dirty="0" smtClean="0"/>
              <a:t>They have side effects.</a:t>
            </a:r>
            <a:endParaRPr lang="en-US" dirty="0" smtClean="0"/>
          </a:p>
          <a:p>
            <a:r>
              <a:rPr lang="en-US" dirty="0" err="1" smtClean="0"/>
              <a:t>Tricyclic</a:t>
            </a:r>
            <a:r>
              <a:rPr lang="en-US" dirty="0" smtClean="0"/>
              <a:t> antidepressant:</a:t>
            </a:r>
            <a:r>
              <a:rPr lang="en-US" sz="2400" dirty="0" smtClean="0"/>
              <a:t> Even more side effects.</a:t>
            </a:r>
          </a:p>
          <a:p>
            <a:r>
              <a:rPr lang="en-US" dirty="0" smtClean="0"/>
              <a:t>Gamma-</a:t>
            </a:r>
            <a:r>
              <a:rPr lang="en-US" dirty="0" err="1" smtClean="0"/>
              <a:t>Hydroxybutyric</a:t>
            </a:r>
            <a:r>
              <a:rPr lang="en-US" dirty="0" smtClean="0"/>
              <a:t> acid: </a:t>
            </a:r>
            <a:r>
              <a:rPr lang="en-US" sz="2400" dirty="0" smtClean="0"/>
              <a:t>Banned now.</a:t>
            </a:r>
          </a:p>
          <a:p>
            <a:r>
              <a:rPr lang="en-US" dirty="0" smtClean="0"/>
              <a:t>Devices:</a:t>
            </a:r>
          </a:p>
          <a:p>
            <a:pPr lvl="2">
              <a:buFont typeface="Courier New"/>
              <a:buChar char="o"/>
            </a:pPr>
            <a:r>
              <a:rPr lang="en-US" dirty="0" smtClean="0"/>
              <a:t>Electroconvulsive</a:t>
            </a:r>
            <a:r>
              <a:rPr lang="en-US" sz="1600" dirty="0" smtClean="0"/>
              <a:t> </a:t>
            </a:r>
            <a:r>
              <a:rPr lang="en-US" dirty="0" smtClean="0"/>
              <a:t>Therapy</a:t>
            </a:r>
            <a:r>
              <a:rPr lang="en-US" sz="1600" dirty="0" smtClean="0"/>
              <a:t>.</a:t>
            </a:r>
          </a:p>
          <a:p>
            <a:pPr lvl="2">
              <a:buFont typeface="Courier New"/>
              <a:buChar char="o"/>
            </a:pPr>
            <a:r>
              <a:rPr lang="en-US" dirty="0" smtClean="0"/>
              <a:t>Deep Brain Stimulation</a:t>
            </a:r>
          </a:p>
          <a:p>
            <a:pPr lvl="2">
              <a:buFont typeface="Courier New"/>
              <a:buChar char="o"/>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15246" y="446816"/>
            <a:ext cx="8228160" cy="1144921"/>
          </a:xfrm>
          <a:ln/>
        </p:spPr>
        <p:txBody>
          <a:bodyPr tIns="35268">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Bacterial </a:t>
            </a:r>
            <a:r>
              <a:rPr lang="en-US" dirty="0" smtClean="0"/>
              <a:t>Separation</a:t>
            </a:r>
            <a:br>
              <a:rPr lang="en-US" dirty="0" smtClean="0"/>
            </a:br>
            <a:r>
              <a:rPr lang="en-US" sz="2000" dirty="0" smtClean="0"/>
              <a:t>A </a:t>
            </a:r>
            <a:r>
              <a:rPr lang="en-US" sz="2000" dirty="0" smtClean="0"/>
              <a:t>cheaper, energy-saving alternative to distillation</a:t>
            </a:r>
            <a:r>
              <a:rPr lang="en-US" sz="2000" dirty="0" smtClean="0"/>
              <a:t>.</a:t>
            </a:r>
            <a:r>
              <a:rPr lang="en-US" dirty="0" smtClean="0"/>
              <a:t/>
            </a:r>
            <a:br>
              <a:rPr lang="en-US" dirty="0" smtClean="0"/>
            </a:br>
            <a:endParaRPr lang="en-US" dirty="0"/>
          </a:p>
        </p:txBody>
      </p:sp>
      <p:sp>
        <p:nvSpPr>
          <p:cNvPr id="3074" name="Rectangle 2"/>
          <p:cNvSpPr>
            <a:spLocks noGrp="1" noChangeArrowheads="1"/>
          </p:cNvSpPr>
          <p:nvPr>
            <p:ph type="body" idx="1"/>
          </p:nvPr>
        </p:nvSpPr>
        <p:spPr>
          <a:xfrm>
            <a:off x="456480" y="1604329"/>
            <a:ext cx="4014720" cy="4526396"/>
          </a:xfrm>
          <a:ln/>
        </p:spPr>
        <p:txBody>
          <a:bodyPr/>
          <a:lstStyle/>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900" dirty="0"/>
              <a:t>Why bacteria?</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Can selectively target desired compounds</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Easy to extract from solution</a:t>
            </a:r>
          </a:p>
          <a:p>
            <a:pPr marL="1173618" lvl="2" indent="-259204">
              <a:buSzPct val="75000"/>
              <a:buFont typeface="Symbol"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200" dirty="0"/>
              <a:t>Centrifuge</a:t>
            </a:r>
          </a:p>
          <a:p>
            <a:pPr marL="1173618" lvl="2" indent="-259204">
              <a:buSzPct val="75000"/>
              <a:buFont typeface="Symbol"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200" dirty="0"/>
              <a:t>Permeable membrane</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Do not require electrical input </a:t>
            </a:r>
            <a:r>
              <a:rPr lang="en-US" sz="2500" dirty="0">
                <a:ea typeface="Arial" charset="0"/>
                <a:cs typeface="Arial" charset="0"/>
              </a:rPr>
              <a:t>→         low operating costs</a:t>
            </a:r>
          </a:p>
        </p:txBody>
      </p:sp>
      <p:pic>
        <p:nvPicPr>
          <p:cNvPr id="3075" name="Picture 3"/>
          <p:cNvPicPr>
            <a:picLocks noChangeAspect="1" noChangeArrowheads="1"/>
          </p:cNvPicPr>
          <p:nvPr/>
        </p:nvPicPr>
        <p:blipFill>
          <a:blip r:embed="rId3"/>
          <a:srcRect/>
          <a:stretch>
            <a:fillRect/>
          </a:stretch>
        </p:blipFill>
        <p:spPr bwMode="auto">
          <a:xfrm>
            <a:off x="6146577" y="1425725"/>
            <a:ext cx="2280960" cy="2281199"/>
          </a:xfrm>
          <a:prstGeom prst="rect">
            <a:avLst/>
          </a:prstGeom>
          <a:noFill/>
          <a:ln w="9525">
            <a:noFill/>
            <a:round/>
            <a:headEnd/>
            <a:tailEnd/>
          </a:ln>
          <a:effectLst/>
        </p:spPr>
      </p:pic>
      <p:sp>
        <p:nvSpPr>
          <p:cNvPr id="3076" name="Text Box 4"/>
          <p:cNvSpPr txBox="1">
            <a:spLocks noChangeArrowheads="1"/>
          </p:cNvSpPr>
          <p:nvPr/>
        </p:nvSpPr>
        <p:spPr bwMode="auto">
          <a:xfrm>
            <a:off x="6220800" y="3732873"/>
            <a:ext cx="2488320" cy="493972"/>
          </a:xfrm>
          <a:prstGeom prst="rect">
            <a:avLst/>
          </a:prstGeom>
          <a:noFill/>
          <a:ln w="9525">
            <a:noFill/>
            <a:round/>
            <a:headEnd/>
            <a:tailEnd/>
          </a:ln>
          <a:effectLst/>
        </p:spPr>
        <p:txBody>
          <a:bodyPr lIns="81639" tIns="53555"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500" dirty="0">
                <a:solidFill>
                  <a:srgbClr val="000000"/>
                </a:solidFill>
                <a:ea typeface="Lucida Sans Unicode" charset="0"/>
                <a:cs typeface="Lucida Sans Unicode" charset="0"/>
              </a:rPr>
              <a:t>http://</a:t>
            </a:r>
            <a:r>
              <a:rPr lang="en-US" sz="1500" dirty="0" err="1">
                <a:solidFill>
                  <a:srgbClr val="000000"/>
                </a:solidFill>
                <a:ea typeface="Lucida Sans Unicode" charset="0"/>
                <a:cs typeface="Lucida Sans Unicode" charset="0"/>
              </a:rPr>
              <a:t>glossary.periodni.com/image/centrifuge.gif</a:t>
            </a:r>
            <a:endParaRPr lang="en-US" sz="1500" dirty="0">
              <a:solidFill>
                <a:srgbClr val="000000"/>
              </a:solidFill>
              <a:ea typeface="Lucida Sans Unicode" charset="0"/>
              <a:cs typeface="Lucida Sans Unicode" charset="0"/>
            </a:endParaRPr>
          </a:p>
        </p:txBody>
      </p:sp>
      <p:pic>
        <p:nvPicPr>
          <p:cNvPr id="3077" name="Picture 5"/>
          <p:cNvPicPr>
            <a:picLocks noChangeAspect="1" noChangeArrowheads="1"/>
          </p:cNvPicPr>
          <p:nvPr/>
        </p:nvPicPr>
        <p:blipFill>
          <a:blip r:embed="rId4"/>
          <a:srcRect l="5878" t="9088" b="9088"/>
          <a:stretch>
            <a:fillRect/>
          </a:stretch>
        </p:blipFill>
        <p:spPr bwMode="auto">
          <a:xfrm>
            <a:off x="4769280" y="4355017"/>
            <a:ext cx="4354560" cy="2073818"/>
          </a:xfrm>
          <a:prstGeom prst="rect">
            <a:avLst/>
          </a:prstGeom>
          <a:noFill/>
          <a:ln w="9525">
            <a:noFill/>
            <a:round/>
            <a:headEnd/>
            <a:tailEnd/>
          </a:ln>
          <a:effectLst/>
        </p:spPr>
      </p:pic>
      <p:sp>
        <p:nvSpPr>
          <p:cNvPr id="3078" name="Text Box 6"/>
          <p:cNvSpPr txBox="1">
            <a:spLocks noChangeArrowheads="1"/>
          </p:cNvSpPr>
          <p:nvPr/>
        </p:nvSpPr>
        <p:spPr bwMode="auto">
          <a:xfrm>
            <a:off x="6635520" y="6288636"/>
            <a:ext cx="2280960" cy="288030"/>
          </a:xfrm>
          <a:prstGeom prst="rect">
            <a:avLst/>
          </a:prstGeom>
          <a:noFill/>
          <a:ln w="9525">
            <a:noFill/>
            <a:round/>
            <a:headEnd/>
            <a:tailEnd/>
          </a:ln>
          <a:effectLst/>
        </p:spPr>
        <p:txBody>
          <a:bodyPr lIns="81639" tIns="53555"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500" dirty="0" err="1">
                <a:solidFill>
                  <a:srgbClr val="000000"/>
                </a:solidFill>
                <a:ea typeface="Lucida Sans Unicode" charset="0"/>
                <a:cs typeface="Lucida Sans Unicode" charset="0"/>
              </a:rPr>
              <a:t>portal.navfac.navy.mil</a:t>
            </a:r>
            <a:endParaRPr lang="en-US" sz="1500" dirty="0">
              <a:solidFill>
                <a:srgbClr val="000000"/>
              </a:solidFill>
              <a:ea typeface="Lucida Sans Unicode" charset="0"/>
              <a:cs typeface="Lucida Sans Unicode"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1" y="273629"/>
            <a:ext cx="8228160" cy="1144921"/>
          </a:xfrm>
          <a:ln/>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The Competition: Distillation</a:t>
            </a:r>
          </a:p>
        </p:txBody>
      </p:sp>
      <p:sp>
        <p:nvSpPr>
          <p:cNvPr id="4098" name="Rectangle 2"/>
          <p:cNvSpPr>
            <a:spLocks noGrp="1" noChangeArrowheads="1"/>
          </p:cNvSpPr>
          <p:nvPr>
            <p:ph type="body" idx="1"/>
          </p:nvPr>
        </p:nvSpPr>
        <p:spPr>
          <a:xfrm>
            <a:off x="456480" y="1604329"/>
            <a:ext cx="4520160" cy="4526396"/>
          </a:xfrm>
          <a:ln/>
        </p:spPr>
        <p:txBody>
          <a:bodyPr/>
          <a:lstStyle/>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900" dirty="0"/>
              <a:t>Pros:</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Very good separation depending on the mixture's components</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900" dirty="0"/>
              <a:t>Cons:</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Operating costs</a:t>
            </a:r>
          </a:p>
          <a:p>
            <a:pPr marL="1173618" lvl="2" indent="-259204">
              <a:buSzPct val="75000"/>
              <a:buFont typeface="Symbol"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200" dirty="0"/>
              <a:t>Approximately 3% of U.S. Energy consumption</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Inefficient if components have similar properties</a:t>
            </a:r>
          </a:p>
        </p:txBody>
      </p:sp>
      <p:pic>
        <p:nvPicPr>
          <p:cNvPr id="4099" name="Picture 3"/>
          <p:cNvPicPr>
            <a:picLocks noChangeAspect="1" noChangeArrowheads="1"/>
          </p:cNvPicPr>
          <p:nvPr/>
        </p:nvPicPr>
        <p:blipFill>
          <a:blip r:embed="rId3"/>
          <a:srcRect/>
          <a:stretch>
            <a:fillRect/>
          </a:stretch>
        </p:blipFill>
        <p:spPr bwMode="auto">
          <a:xfrm>
            <a:off x="5184000" y="1244291"/>
            <a:ext cx="3922560" cy="5010286"/>
          </a:xfrm>
          <a:prstGeom prst="rect">
            <a:avLst/>
          </a:prstGeom>
          <a:noFill/>
          <a:ln w="9525">
            <a:noFill/>
            <a:round/>
            <a:headEnd/>
            <a:tailEnd/>
          </a:ln>
          <a:effectLst/>
        </p:spPr>
      </p:pic>
      <p:sp>
        <p:nvSpPr>
          <p:cNvPr id="4100" name="Text Box 4"/>
          <p:cNvSpPr txBox="1">
            <a:spLocks noChangeArrowheads="1"/>
          </p:cNvSpPr>
          <p:nvPr/>
        </p:nvSpPr>
        <p:spPr bwMode="auto">
          <a:xfrm>
            <a:off x="5598720" y="6221454"/>
            <a:ext cx="3110400" cy="493972"/>
          </a:xfrm>
          <a:prstGeom prst="rect">
            <a:avLst/>
          </a:prstGeom>
          <a:noFill/>
          <a:ln w="9525">
            <a:noFill/>
            <a:round/>
            <a:headEnd/>
            <a:tailEnd/>
          </a:ln>
          <a:effectLst/>
        </p:spPr>
        <p:txBody>
          <a:bodyPr lIns="81639" tIns="53555"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500" dirty="0">
                <a:solidFill>
                  <a:srgbClr val="000000"/>
                </a:solidFill>
                <a:ea typeface="Lucida Sans Unicode" charset="0"/>
                <a:cs typeface="Lucida Sans Unicode" charset="0"/>
              </a:rPr>
              <a:t>http://</a:t>
            </a:r>
            <a:r>
              <a:rPr lang="en-US" sz="1500" dirty="0" err="1">
                <a:solidFill>
                  <a:srgbClr val="000000"/>
                </a:solidFill>
                <a:ea typeface="Lucida Sans Unicode" charset="0"/>
                <a:cs typeface="Lucida Sans Unicode" charset="0"/>
              </a:rPr>
              <a:t>www.cbu.edu/~rprice/lectures/figures/distill.gif</a:t>
            </a:r>
            <a:endParaRPr lang="en-US" sz="1500" dirty="0">
              <a:solidFill>
                <a:srgbClr val="000000"/>
              </a:solidFill>
              <a:ea typeface="Lucida Sans Unicode" charset="0"/>
              <a:cs typeface="Lucida Sans Unicode"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313953"/>
            <a:ext cx="8228160" cy="1062832"/>
          </a:xfrm>
          <a:ln/>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Acetic Acid – Water Separation</a:t>
            </a:r>
          </a:p>
        </p:txBody>
      </p:sp>
      <p:sp>
        <p:nvSpPr>
          <p:cNvPr id="5122" name="Rectangle 2"/>
          <p:cNvSpPr>
            <a:spLocks noGrp="1" noChangeArrowheads="1"/>
          </p:cNvSpPr>
          <p:nvPr>
            <p:ph type="body" idx="1"/>
          </p:nvPr>
        </p:nvSpPr>
        <p:spPr>
          <a:xfrm>
            <a:off x="456480" y="1604329"/>
            <a:ext cx="4312800" cy="4409743"/>
          </a:xfrm>
          <a:ln/>
        </p:spPr>
        <p:txBody>
          <a:bodyPr/>
          <a:lstStyle/>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900" dirty="0"/>
              <a:t>Global demand</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6 billion kg/year</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1.5 billion kg/year is recycled</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900" dirty="0"/>
              <a:t>Distillation</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Average Relative Volatility = 1.83</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40 Trays</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900" dirty="0"/>
              <a:t>Liquid-Liquid Extraction</a:t>
            </a:r>
          </a:p>
        </p:txBody>
      </p:sp>
      <p:pic>
        <p:nvPicPr>
          <p:cNvPr id="5123" name="Picture 3"/>
          <p:cNvPicPr>
            <a:picLocks noChangeAspect="1" noChangeArrowheads="1"/>
          </p:cNvPicPr>
          <p:nvPr/>
        </p:nvPicPr>
        <p:blipFill>
          <a:blip r:embed="rId3"/>
          <a:srcRect/>
          <a:stretch>
            <a:fillRect/>
          </a:stretch>
        </p:blipFill>
        <p:spPr bwMode="auto">
          <a:xfrm>
            <a:off x="4907520" y="1451672"/>
            <a:ext cx="4008960" cy="3940254"/>
          </a:xfrm>
          <a:prstGeom prst="rect">
            <a:avLst/>
          </a:prstGeom>
          <a:noFill/>
          <a:ln w="9525">
            <a:noFill/>
            <a:round/>
            <a:headEnd/>
            <a:tailEnd/>
          </a:ln>
          <a:effectLst/>
        </p:spPr>
      </p:pic>
      <p:sp>
        <p:nvSpPr>
          <p:cNvPr id="5124" name="Text Box 4"/>
          <p:cNvSpPr txBox="1">
            <a:spLocks noChangeArrowheads="1"/>
          </p:cNvSpPr>
          <p:nvPr/>
        </p:nvSpPr>
        <p:spPr bwMode="auto">
          <a:xfrm>
            <a:off x="4996800" y="5599308"/>
            <a:ext cx="4147200" cy="493972"/>
          </a:xfrm>
          <a:prstGeom prst="rect">
            <a:avLst/>
          </a:prstGeom>
          <a:noFill/>
          <a:ln w="9525">
            <a:noFill/>
            <a:round/>
            <a:headEnd/>
            <a:tailEnd/>
          </a:ln>
          <a:effectLst/>
        </p:spPr>
        <p:txBody>
          <a:bodyPr lIns="81639" tIns="53555"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500" dirty="0">
                <a:solidFill>
                  <a:srgbClr val="000000"/>
                </a:solidFill>
                <a:ea typeface="Lucida Sans Unicode" charset="0"/>
                <a:cs typeface="Lucida Sans Unicode" charset="0"/>
              </a:rPr>
              <a:t>http://www.qvf.com/en/processsystems_3/Recovery%20Units/acetic_acid.shtml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1" y="273629"/>
            <a:ext cx="8228160" cy="1144921"/>
          </a:xfrm>
          <a:ln/>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Bacterial Separation</a:t>
            </a:r>
          </a:p>
        </p:txBody>
      </p:sp>
      <p:sp>
        <p:nvSpPr>
          <p:cNvPr id="6146" name="Rectangle 2"/>
          <p:cNvSpPr>
            <a:spLocks noGrp="1" noChangeArrowheads="1"/>
          </p:cNvSpPr>
          <p:nvPr>
            <p:ph type="body" idx="1"/>
          </p:nvPr>
        </p:nvSpPr>
        <p:spPr>
          <a:xfrm>
            <a:off x="456481" y="1604329"/>
            <a:ext cx="8228160" cy="4526396"/>
          </a:xfrm>
          <a:ln/>
        </p:spPr>
        <p:txBody>
          <a:bodyPr/>
          <a:lstStyle/>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err="1"/>
              <a:t>Monocarboxylate</a:t>
            </a:r>
            <a:r>
              <a:rPr lang="en-US" dirty="0"/>
              <a:t> Transport Proteins</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Influx – brain, heart, red skeletal muscle</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Removal – red blood cells, white skeletal muscle</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Insertion and Amplification of protein genes</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Switch on – acetic acid uptake </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Separate – water removal</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Switch off – pure acetic acid release</a:t>
            </a:r>
          </a:p>
        </p:txBody>
      </p:sp>
      <p:pic>
        <p:nvPicPr>
          <p:cNvPr id="6147" name="Picture 3"/>
          <p:cNvPicPr>
            <a:picLocks noChangeAspect="1" noChangeArrowheads="1"/>
          </p:cNvPicPr>
          <p:nvPr/>
        </p:nvPicPr>
        <p:blipFill>
          <a:blip r:embed="rId3"/>
          <a:srcRect/>
          <a:stretch>
            <a:fillRect/>
          </a:stretch>
        </p:blipFill>
        <p:spPr bwMode="auto">
          <a:xfrm>
            <a:off x="7050240" y="414764"/>
            <a:ext cx="1886400" cy="1659054"/>
          </a:xfrm>
          <a:prstGeom prst="rect">
            <a:avLst/>
          </a:prstGeom>
          <a:noFill/>
          <a:ln w="9525">
            <a:noFill/>
            <a:round/>
            <a:headEnd/>
            <a:tailEnd/>
          </a:ln>
          <a:effectLst/>
        </p:spPr>
      </p:pic>
      <p:pic>
        <p:nvPicPr>
          <p:cNvPr id="6148" name="Picture 4"/>
          <p:cNvPicPr>
            <a:picLocks noChangeAspect="1" noChangeArrowheads="1"/>
          </p:cNvPicPr>
          <p:nvPr/>
        </p:nvPicPr>
        <p:blipFill>
          <a:blip r:embed="rId4"/>
          <a:srcRect/>
          <a:stretch>
            <a:fillRect/>
          </a:stretch>
        </p:blipFill>
        <p:spPr bwMode="auto">
          <a:xfrm>
            <a:off x="2488320" y="5363123"/>
            <a:ext cx="3939840" cy="1494877"/>
          </a:xfrm>
          <a:prstGeom prst="rect">
            <a:avLst/>
          </a:prstGeom>
          <a:noFill/>
          <a:ln w="9525">
            <a:noFill/>
            <a:round/>
            <a:headEnd/>
            <a:tailEnd/>
          </a:ln>
          <a:effectLst/>
        </p:spPr>
      </p:pic>
      <p:sp>
        <p:nvSpPr>
          <p:cNvPr id="6149" name="Text Box 5"/>
          <p:cNvSpPr txBox="1">
            <a:spLocks noChangeArrowheads="1"/>
          </p:cNvSpPr>
          <p:nvPr/>
        </p:nvSpPr>
        <p:spPr bwMode="auto">
          <a:xfrm>
            <a:off x="6842880" y="5806689"/>
            <a:ext cx="2301120" cy="905856"/>
          </a:xfrm>
          <a:prstGeom prst="rect">
            <a:avLst/>
          </a:prstGeom>
          <a:noFill/>
          <a:ln w="9525">
            <a:noFill/>
            <a:round/>
            <a:headEnd/>
            <a:tailEnd/>
          </a:ln>
          <a:effectLst/>
        </p:spPr>
        <p:txBody>
          <a:bodyPr lIns="81639" tIns="53555"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500" dirty="0">
                <a:solidFill>
                  <a:srgbClr val="000000"/>
                </a:solidFill>
                <a:ea typeface="Lucida Sans Unicode" charset="0"/>
                <a:cs typeface="Lucida Sans Unicode" charset="0"/>
              </a:rPr>
              <a:t>http://schaechter.asmblog.org/.a/6a00d8341c5e1453ef0147e1db2f00970b-350wi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168"/>
            <a:ext cx="8229600" cy="1143000"/>
          </a:xfrm>
        </p:spPr>
        <p:txBody>
          <a:bodyPr/>
          <a:lstStyle/>
          <a:p>
            <a:r>
              <a:rPr lang="en-US" dirty="0" err="1" smtClean="0"/>
              <a:t>ArsenoBacto</a:t>
            </a:r>
            <a:r>
              <a:rPr lang="en-US" dirty="0" smtClean="0"/>
              <a:t> Filtration</a:t>
            </a:r>
            <a:endParaRPr lang="en-US" dirty="0"/>
          </a:p>
        </p:txBody>
      </p:sp>
      <p:sp>
        <p:nvSpPr>
          <p:cNvPr id="8" name="TextBox 7"/>
          <p:cNvSpPr txBox="1"/>
          <p:nvPr/>
        </p:nvSpPr>
        <p:spPr>
          <a:xfrm>
            <a:off x="395788" y="5528635"/>
            <a:ext cx="8775343" cy="646331"/>
          </a:xfrm>
          <a:prstGeom prst="rect">
            <a:avLst/>
          </a:prstGeom>
          <a:noFill/>
        </p:spPr>
        <p:txBody>
          <a:bodyPr wrap="square" rtlCol="0">
            <a:spAutoFit/>
          </a:bodyPr>
          <a:lstStyle/>
          <a:p>
            <a:r>
              <a:rPr lang="en-US" dirty="0" smtClean="0"/>
              <a:t>A method to remove arsenic from water to increase clean groundwater availability, especially in developing nations.  </a:t>
            </a:r>
            <a:endParaRPr lang="en-US" dirty="0"/>
          </a:p>
        </p:txBody>
      </p:sp>
      <p:pic>
        <p:nvPicPr>
          <p:cNvPr id="9" name="Picture 8"/>
          <p:cNvPicPr>
            <a:picLocks noChangeAspect="1"/>
          </p:cNvPicPr>
          <p:nvPr/>
        </p:nvPicPr>
        <p:blipFill>
          <a:blip r:embed="rId2"/>
          <a:stretch>
            <a:fillRect/>
          </a:stretch>
        </p:blipFill>
        <p:spPr>
          <a:xfrm>
            <a:off x="2973691" y="1261723"/>
            <a:ext cx="2818384" cy="3775456"/>
          </a:xfrm>
          <a:prstGeom prst="rect">
            <a:avLst/>
          </a:prstGeom>
        </p:spPr>
      </p:pic>
      <p:sp>
        <p:nvSpPr>
          <p:cNvPr id="10" name="TextBox 9"/>
          <p:cNvSpPr txBox="1"/>
          <p:nvPr/>
        </p:nvSpPr>
        <p:spPr>
          <a:xfrm>
            <a:off x="2738047" y="5063342"/>
            <a:ext cx="3316095" cy="246221"/>
          </a:xfrm>
          <a:prstGeom prst="rect">
            <a:avLst/>
          </a:prstGeom>
          <a:noFill/>
        </p:spPr>
        <p:txBody>
          <a:bodyPr wrap="none" rtlCol="0">
            <a:spAutoFit/>
          </a:bodyPr>
          <a:lstStyle/>
          <a:p>
            <a:r>
              <a:rPr lang="en-US" sz="1000" dirty="0" smtClean="0"/>
              <a:t>http://www.fs.fed.us/ne/morgantown/4557/otis/arsenic.jpg</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srcRect/>
          <a:stretch>
            <a:fillRect/>
          </a:stretch>
        </p:blipFill>
        <p:spPr bwMode="auto">
          <a:xfrm>
            <a:off x="6428160" y="2073818"/>
            <a:ext cx="2488320" cy="4147635"/>
          </a:xfrm>
          <a:prstGeom prst="rect">
            <a:avLst/>
          </a:prstGeom>
          <a:noFill/>
          <a:ln w="9525">
            <a:noFill/>
            <a:round/>
            <a:headEnd/>
            <a:tailEnd/>
          </a:ln>
          <a:effectLst/>
        </p:spPr>
      </p:pic>
      <p:sp>
        <p:nvSpPr>
          <p:cNvPr id="7170" name="Rectangle 2"/>
          <p:cNvSpPr>
            <a:spLocks noGrp="1" noChangeArrowheads="1"/>
          </p:cNvSpPr>
          <p:nvPr>
            <p:ph type="title"/>
          </p:nvPr>
        </p:nvSpPr>
        <p:spPr>
          <a:xfrm>
            <a:off x="414720" y="0"/>
            <a:ext cx="8228160" cy="1144921"/>
          </a:xfrm>
          <a:ln/>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Unknowns</a:t>
            </a:r>
          </a:p>
        </p:txBody>
      </p:sp>
      <p:sp>
        <p:nvSpPr>
          <p:cNvPr id="7171" name="Rectangle 3"/>
          <p:cNvSpPr>
            <a:spLocks noGrp="1" noChangeArrowheads="1"/>
          </p:cNvSpPr>
          <p:nvPr>
            <p:ph type="body" idx="1"/>
          </p:nvPr>
        </p:nvSpPr>
        <p:spPr>
          <a:xfrm>
            <a:off x="414720" y="1072913"/>
            <a:ext cx="8228160" cy="4526395"/>
          </a:xfrm>
          <a:ln/>
        </p:spPr>
        <p:txBody>
          <a:bodyPr/>
          <a:lstStyle/>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How much acetic acid can be taken in?</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Glacial acetic acid is corrosive</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Can we limit natural cell waste products?</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dirty="0"/>
              <a:t>What type of cells and proteins should be              used?</a:t>
            </a:r>
          </a:p>
        </p:txBody>
      </p:sp>
      <p:pic>
        <p:nvPicPr>
          <p:cNvPr id="7172" name="Picture 4"/>
          <p:cNvPicPr>
            <a:picLocks noChangeAspect="1" noChangeArrowheads="1"/>
          </p:cNvPicPr>
          <p:nvPr/>
        </p:nvPicPr>
        <p:blipFill>
          <a:blip r:embed="rId4"/>
          <a:srcRect/>
          <a:stretch>
            <a:fillRect/>
          </a:stretch>
        </p:blipFill>
        <p:spPr bwMode="auto">
          <a:xfrm>
            <a:off x="622080" y="3732872"/>
            <a:ext cx="5806080" cy="2488581"/>
          </a:xfrm>
          <a:prstGeom prst="rect">
            <a:avLst/>
          </a:prstGeom>
          <a:noFill/>
          <a:ln w="9525">
            <a:noFill/>
            <a:round/>
            <a:headEnd/>
            <a:tailEnd/>
          </a:ln>
          <a:effectLst/>
        </p:spPr>
      </p:pic>
      <p:sp>
        <p:nvSpPr>
          <p:cNvPr id="7173" name="Text Box 5"/>
          <p:cNvSpPr txBox="1">
            <a:spLocks noChangeArrowheads="1"/>
          </p:cNvSpPr>
          <p:nvPr/>
        </p:nvSpPr>
        <p:spPr bwMode="auto">
          <a:xfrm>
            <a:off x="622080" y="6221453"/>
            <a:ext cx="8294400" cy="622145"/>
          </a:xfrm>
          <a:prstGeom prst="rect">
            <a:avLst/>
          </a:prstGeom>
          <a:noFill/>
          <a:ln w="9525">
            <a:noFill/>
            <a:round/>
            <a:headEnd/>
            <a:tailEnd/>
          </a:ln>
          <a:effectLst/>
        </p:spPr>
        <p:txBody>
          <a:bodyPr lIns="81639" tIns="53555"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500" dirty="0" err="1">
                <a:solidFill>
                  <a:srgbClr val="000000"/>
                </a:solidFill>
                <a:ea typeface="Lucida Sans Unicode" charset="0"/>
                <a:cs typeface="Lucida Sans Unicode" charset="0"/>
              </a:rPr>
              <a:t>Halestrap</a:t>
            </a:r>
            <a:r>
              <a:rPr lang="en-US" sz="1500" dirty="0">
                <a:solidFill>
                  <a:srgbClr val="000000"/>
                </a:solidFill>
                <a:ea typeface="Lucida Sans Unicode" charset="0"/>
                <a:cs typeface="Lucida Sans Unicode" charset="0"/>
              </a:rPr>
              <a:t>, A.P. and Price, N.T. The Proton-linked </a:t>
            </a:r>
            <a:r>
              <a:rPr lang="en-US" sz="1500" dirty="0" err="1">
                <a:solidFill>
                  <a:srgbClr val="000000"/>
                </a:solidFill>
                <a:ea typeface="Lucida Sans Unicode" charset="0"/>
                <a:cs typeface="Lucida Sans Unicode" charset="0"/>
              </a:rPr>
              <a:t>Monocarboxylate</a:t>
            </a:r>
            <a:r>
              <a:rPr lang="en-US" sz="1500" dirty="0">
                <a:solidFill>
                  <a:srgbClr val="000000"/>
                </a:solidFill>
                <a:ea typeface="Lucida Sans Unicode" charset="0"/>
                <a:cs typeface="Lucida Sans Unicode" charset="0"/>
              </a:rPr>
              <a:t> Transporter (MCT) Family: Structure, Function and Regulation. </a:t>
            </a:r>
            <a:r>
              <a:rPr lang="en-US" sz="1500" dirty="0" err="1">
                <a:solidFill>
                  <a:srgbClr val="000000"/>
                </a:solidFill>
                <a:ea typeface="Lucida Sans Unicode" charset="0"/>
                <a:cs typeface="Lucida Sans Unicode" charset="0"/>
              </a:rPr>
              <a:t>Biochem</a:t>
            </a:r>
            <a:r>
              <a:rPr lang="en-US" sz="1500" dirty="0">
                <a:solidFill>
                  <a:srgbClr val="000000"/>
                </a:solidFill>
                <a:ea typeface="Lucida Sans Unicode" charset="0"/>
                <a:cs typeface="Lucida Sans Unicode" charset="0"/>
              </a:rPr>
              <a:t> Journal: 1999. 281-299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481" y="273629"/>
            <a:ext cx="8228160" cy="1144921"/>
          </a:xfrm>
          <a:ln/>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Impact</a:t>
            </a:r>
          </a:p>
        </p:txBody>
      </p:sp>
      <p:sp>
        <p:nvSpPr>
          <p:cNvPr id="8194" name="Rectangle 2"/>
          <p:cNvSpPr>
            <a:spLocks noGrp="1" noChangeArrowheads="1"/>
          </p:cNvSpPr>
          <p:nvPr>
            <p:ph type="body" idx="1"/>
          </p:nvPr>
        </p:nvSpPr>
        <p:spPr>
          <a:xfrm>
            <a:off x="622080" y="1659054"/>
            <a:ext cx="4014720" cy="4526396"/>
          </a:xfrm>
          <a:ln/>
        </p:spPr>
        <p:txBody>
          <a:bodyPr/>
          <a:lstStyle/>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900" dirty="0"/>
              <a:t>Save Energy</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900" dirty="0"/>
              <a:t>Inspire innovation</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New biological separation methods</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Characterize new transport proteins</a:t>
            </a:r>
          </a:p>
          <a:p>
            <a:pPr marL="390246" indent="-293764">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900" dirty="0"/>
              <a:t>Profit</a:t>
            </a:r>
          </a:p>
          <a:p>
            <a:pPr marL="781932" lvl="1" indent="-292325">
              <a:buSzPct val="45000"/>
              <a:buFont typeface="Wingdings"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t>Lower Operating Costs</a:t>
            </a:r>
          </a:p>
        </p:txBody>
      </p:sp>
      <p:pic>
        <p:nvPicPr>
          <p:cNvPr id="8195" name="Picture 3"/>
          <p:cNvPicPr>
            <a:picLocks noChangeAspect="1" noChangeArrowheads="1"/>
          </p:cNvPicPr>
          <p:nvPr/>
        </p:nvPicPr>
        <p:blipFill>
          <a:blip r:embed="rId3"/>
          <a:srcRect/>
          <a:stretch>
            <a:fillRect/>
          </a:stretch>
        </p:blipFill>
        <p:spPr bwMode="auto">
          <a:xfrm>
            <a:off x="4976640" y="1451672"/>
            <a:ext cx="3447360" cy="3629181"/>
          </a:xfrm>
          <a:prstGeom prst="rect">
            <a:avLst/>
          </a:prstGeom>
          <a:noFill/>
          <a:ln w="9525">
            <a:noFill/>
            <a:round/>
            <a:headEnd/>
            <a:tailEnd/>
          </a:ln>
          <a:effectLst/>
        </p:spPr>
      </p:pic>
      <p:sp>
        <p:nvSpPr>
          <p:cNvPr id="8196" name="Text Box 4"/>
          <p:cNvSpPr txBox="1">
            <a:spLocks noChangeArrowheads="1"/>
          </p:cNvSpPr>
          <p:nvPr/>
        </p:nvSpPr>
        <p:spPr bwMode="auto">
          <a:xfrm>
            <a:off x="5184000" y="5391927"/>
            <a:ext cx="3317760" cy="493972"/>
          </a:xfrm>
          <a:prstGeom prst="rect">
            <a:avLst/>
          </a:prstGeom>
          <a:noFill/>
          <a:ln w="9525">
            <a:noFill/>
            <a:round/>
            <a:headEnd/>
            <a:tailEnd/>
          </a:ln>
          <a:effectLst/>
        </p:spPr>
        <p:txBody>
          <a:bodyPr lIns="81639" tIns="53555"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500" dirty="0">
                <a:solidFill>
                  <a:srgbClr val="000000"/>
                </a:solidFill>
                <a:ea typeface="Lucida Sans Unicode" charset="0"/>
                <a:cs typeface="Lucida Sans Unicode" charset="0"/>
              </a:rPr>
              <a:t>http://juicyestates.com/files/2009/04/dollar-tree-for-drop-279x300.jpg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hlinkClick r:id="rId2"/>
              </a:rPr>
              <a:t>http://www.raysahelian.com/5-htp.html</a:t>
            </a:r>
            <a:endParaRPr lang="en-US" dirty="0" smtClean="0"/>
          </a:p>
          <a:p>
            <a:r>
              <a:rPr lang="en-US" dirty="0" smtClean="0">
                <a:hlinkClick r:id="rId3"/>
              </a:rPr>
              <a:t>http://www.naturalremedies.org/5-htp/</a:t>
            </a:r>
            <a:r>
              <a:rPr lang="en-US" u="sng" dirty="0">
                <a:hlinkClick r:id="rId3"/>
              </a:rPr>
              <a:t>http://www.college.ucla.edu/webproject/micro7/studentprojects7/rader/asludge2.</a:t>
            </a:r>
            <a:r>
              <a:rPr lang="en-US" u="sng" dirty="0" smtClean="0">
                <a:hlinkClick r:id="rId3"/>
              </a:rPr>
              <a:t>htm</a:t>
            </a:r>
            <a:endParaRPr lang="en-US" dirty="0" smtClean="0"/>
          </a:p>
          <a:p>
            <a:r>
              <a:rPr lang="en-US" u="sng" dirty="0">
                <a:hlinkClick r:id="rId4"/>
              </a:rPr>
              <a:t>http://www.remco.com/</a:t>
            </a:r>
            <a:r>
              <a:rPr lang="en-US" u="sng" dirty="0" smtClean="0">
                <a:hlinkClick r:id="rId4"/>
              </a:rPr>
              <a:t>ro_quest.htm</a:t>
            </a:r>
            <a:endParaRPr lang="en-US" dirty="0" smtClean="0"/>
          </a:p>
          <a:p>
            <a:r>
              <a:rPr lang="en-US" u="sng" dirty="0">
                <a:hlinkClick r:id="rId5"/>
              </a:rPr>
              <a:t>http://www.onlinewatertreatment.com/literature/Nalco/docs/Tf-024.</a:t>
            </a:r>
            <a:r>
              <a:rPr lang="en-US" u="sng" dirty="0" smtClean="0">
                <a:hlinkClick r:id="rId5"/>
              </a:rPr>
              <a:t>pdf</a:t>
            </a:r>
            <a:endParaRPr lang="en-US" dirty="0" smtClean="0"/>
          </a:p>
          <a:p>
            <a:r>
              <a:rPr lang="en-US" u="sng" dirty="0">
                <a:hlinkClick r:id="rId6"/>
              </a:rPr>
              <a:t>http://www.atsdr.cdc.gov/csem/arsenic/</a:t>
            </a:r>
            <a:r>
              <a:rPr lang="en-US" u="sng" dirty="0" smtClean="0">
                <a:hlinkClick r:id="rId6"/>
              </a:rPr>
              <a:t>physiologic_effects.html</a:t>
            </a:r>
            <a:endParaRPr lang="en-US" dirty="0" smtClean="0"/>
          </a:p>
          <a:p>
            <a:r>
              <a:rPr lang="en-US" dirty="0"/>
              <a:t>Arsenic in</a:t>
            </a:r>
            <a:r>
              <a:rPr lang="en-US" dirty="0" smtClean="0"/>
              <a:t> Groundwater</a:t>
            </a:r>
            <a:r>
              <a:rPr lang="en-US" dirty="0"/>
              <a:t>- A World Problem, Proceedings Seminar, 11/29/</a:t>
            </a:r>
            <a:r>
              <a:rPr lang="en-US" dirty="0" smtClean="0"/>
              <a:t>2006</a:t>
            </a:r>
          </a:p>
          <a:p>
            <a:r>
              <a:rPr lang="en-US" u="sng" dirty="0">
                <a:hlinkClick r:id="rId7"/>
              </a:rPr>
              <a:t>http://www.aquapurefilters.com/contaminates/107/</a:t>
            </a:r>
            <a:r>
              <a:rPr lang="en-US" u="sng" dirty="0" smtClean="0">
                <a:hlinkClick r:id="rId7"/>
              </a:rPr>
              <a:t>arsenic.html</a:t>
            </a:r>
            <a:endParaRPr lang="en-US" u="sng" dirty="0" smtClean="0"/>
          </a:p>
          <a:p>
            <a:r>
              <a:rPr lang="en-US" u="sng" dirty="0" smtClean="0">
                <a:hlinkClick r:id="rId8"/>
              </a:rPr>
              <a:t>www.yeastgenome.org</a:t>
            </a:r>
            <a:r>
              <a:rPr lang="en-US" u="sng" dirty="0" smtClean="0"/>
              <a:t> </a:t>
            </a:r>
            <a:endParaRPr lang="en-US" dirty="0" smtClean="0"/>
          </a:p>
          <a:p>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Filtration and its Importance</a:t>
            </a:r>
            <a:endParaRPr lang="en-US" dirty="0"/>
          </a:p>
        </p:txBody>
      </p:sp>
      <p:pic>
        <p:nvPicPr>
          <p:cNvPr id="6" name="Picture 5"/>
          <p:cNvPicPr>
            <a:picLocks noChangeAspect="1"/>
          </p:cNvPicPr>
          <p:nvPr/>
        </p:nvPicPr>
        <p:blipFill>
          <a:blip r:embed="rId3"/>
          <a:stretch>
            <a:fillRect/>
          </a:stretch>
        </p:blipFill>
        <p:spPr>
          <a:xfrm>
            <a:off x="5480050" y="1377171"/>
            <a:ext cx="3206750" cy="2508250"/>
          </a:xfrm>
          <a:prstGeom prst="rect">
            <a:avLst/>
          </a:prstGeom>
        </p:spPr>
      </p:pic>
      <p:sp>
        <p:nvSpPr>
          <p:cNvPr id="9" name="TextBox 8"/>
          <p:cNvSpPr txBox="1"/>
          <p:nvPr/>
        </p:nvSpPr>
        <p:spPr>
          <a:xfrm>
            <a:off x="5427918" y="4517198"/>
            <a:ext cx="3468281" cy="646331"/>
          </a:xfrm>
          <a:prstGeom prst="rect">
            <a:avLst/>
          </a:prstGeom>
          <a:noFill/>
        </p:spPr>
        <p:txBody>
          <a:bodyPr wrap="square" rtlCol="0">
            <a:spAutoFit/>
          </a:bodyPr>
          <a:lstStyle/>
          <a:p>
            <a:r>
              <a:rPr lang="en-US" dirty="0" smtClean="0"/>
              <a:t>Arsenic is toxic, and</a:t>
            </a:r>
            <a:r>
              <a:rPr lang="en-US" dirty="0" smtClean="0"/>
              <a:t> a mutagen. </a:t>
            </a:r>
            <a:endParaRPr lang="en-US" dirty="0" smtClean="0"/>
          </a:p>
          <a:p>
            <a:endParaRPr lang="en-US" dirty="0" smtClean="0"/>
          </a:p>
        </p:txBody>
      </p:sp>
      <p:sp>
        <p:nvSpPr>
          <p:cNvPr id="8" name="TextBox 7"/>
          <p:cNvSpPr txBox="1"/>
          <p:nvPr/>
        </p:nvSpPr>
        <p:spPr>
          <a:xfrm>
            <a:off x="618530" y="1558590"/>
            <a:ext cx="4008103" cy="1200329"/>
          </a:xfrm>
          <a:prstGeom prst="rect">
            <a:avLst/>
          </a:prstGeom>
          <a:noFill/>
        </p:spPr>
        <p:txBody>
          <a:bodyPr wrap="square" rtlCol="0">
            <a:spAutoFit/>
          </a:bodyPr>
          <a:lstStyle/>
          <a:p>
            <a:r>
              <a:rPr lang="en-US" dirty="0" smtClean="0"/>
              <a:t>Arsenic and</a:t>
            </a:r>
            <a:r>
              <a:rPr lang="en-US" dirty="0" smtClean="0"/>
              <a:t>  </a:t>
            </a:r>
            <a:r>
              <a:rPr lang="en-US" dirty="0" smtClean="0"/>
              <a:t>other </a:t>
            </a:r>
            <a:r>
              <a:rPr lang="en-US" dirty="0" smtClean="0"/>
              <a:t>metals </a:t>
            </a:r>
            <a:r>
              <a:rPr lang="en-US" dirty="0" smtClean="0"/>
              <a:t>can be naturally found in ground water.</a:t>
            </a:r>
          </a:p>
          <a:p>
            <a:endParaRPr lang="en-US" dirty="0" smtClean="0"/>
          </a:p>
          <a:p>
            <a:r>
              <a:rPr lang="en-US" dirty="0" smtClean="0"/>
              <a:t>They also come from industrial wastes. </a:t>
            </a:r>
            <a:endParaRPr lang="en-US" dirty="0"/>
          </a:p>
        </p:txBody>
      </p:sp>
      <p:pic>
        <p:nvPicPr>
          <p:cNvPr id="11" name="Picture 10" descr="image2.tiff"/>
          <p:cNvPicPr>
            <a:picLocks noChangeAspect="1"/>
          </p:cNvPicPr>
          <p:nvPr/>
        </p:nvPicPr>
        <p:blipFill>
          <a:blip r:embed="rId4"/>
          <a:stretch>
            <a:fillRect/>
          </a:stretch>
        </p:blipFill>
        <p:spPr>
          <a:xfrm>
            <a:off x="305820" y="3132735"/>
            <a:ext cx="4819650" cy="3016250"/>
          </a:xfrm>
          <a:prstGeom prst="rect">
            <a:avLst/>
          </a:prstGeom>
        </p:spPr>
      </p:pic>
      <p:sp>
        <p:nvSpPr>
          <p:cNvPr id="13" name="TextBox 12"/>
          <p:cNvSpPr txBox="1"/>
          <p:nvPr/>
        </p:nvSpPr>
        <p:spPr>
          <a:xfrm>
            <a:off x="500790" y="5972354"/>
            <a:ext cx="4153914" cy="246221"/>
          </a:xfrm>
          <a:prstGeom prst="rect">
            <a:avLst/>
          </a:prstGeom>
          <a:noFill/>
        </p:spPr>
        <p:txBody>
          <a:bodyPr wrap="none" rtlCol="0">
            <a:spAutoFit/>
          </a:bodyPr>
          <a:lstStyle/>
          <a:p>
            <a:r>
              <a:rPr lang="en-US" sz="1000" dirty="0" smtClean="0"/>
              <a:t>Brunt et al, 2004a. Reproduced in </a:t>
            </a:r>
            <a:r>
              <a:rPr lang="en-US" sz="1000" i="1" dirty="0" smtClean="0"/>
              <a:t>Arsenic in Groundwater- A World Problem</a:t>
            </a:r>
            <a:endParaRPr lang="en-US" sz="10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Methods</a:t>
            </a:r>
            <a:endParaRPr lang="en-US" dirty="0"/>
          </a:p>
        </p:txBody>
      </p:sp>
      <p:sp>
        <p:nvSpPr>
          <p:cNvPr id="6" name="TextBox 5"/>
          <p:cNvSpPr txBox="1"/>
          <p:nvPr/>
        </p:nvSpPr>
        <p:spPr>
          <a:xfrm>
            <a:off x="3999743" y="2063969"/>
            <a:ext cx="4187302" cy="646331"/>
          </a:xfrm>
          <a:prstGeom prst="rect">
            <a:avLst/>
          </a:prstGeom>
          <a:noFill/>
        </p:spPr>
        <p:txBody>
          <a:bodyPr wrap="square" rtlCol="0">
            <a:spAutoFit/>
          </a:bodyPr>
          <a:lstStyle/>
          <a:p>
            <a:r>
              <a:rPr lang="en-US" dirty="0" smtClean="0"/>
              <a:t>Engineering a spore system with Yeast Cadmium Factor 1 gene (YCF1) </a:t>
            </a:r>
            <a:endParaRPr lang="en-US" dirty="0"/>
          </a:p>
        </p:txBody>
      </p:sp>
      <p:pic>
        <p:nvPicPr>
          <p:cNvPr id="7" name="Picture 6"/>
          <p:cNvPicPr>
            <a:picLocks noChangeAspect="1"/>
          </p:cNvPicPr>
          <p:nvPr/>
        </p:nvPicPr>
        <p:blipFill>
          <a:blip r:embed="rId3"/>
          <a:stretch>
            <a:fillRect/>
          </a:stretch>
        </p:blipFill>
        <p:spPr>
          <a:xfrm>
            <a:off x="783536" y="1623713"/>
            <a:ext cx="2413000" cy="3803650"/>
          </a:xfrm>
          <a:prstGeom prst="rect">
            <a:avLst/>
          </a:prstGeom>
        </p:spPr>
      </p:pic>
      <p:sp>
        <p:nvSpPr>
          <p:cNvPr id="9" name="TextBox 8"/>
          <p:cNvSpPr txBox="1"/>
          <p:nvPr/>
        </p:nvSpPr>
        <p:spPr>
          <a:xfrm>
            <a:off x="457200" y="6070979"/>
            <a:ext cx="3047216" cy="246221"/>
          </a:xfrm>
          <a:prstGeom prst="rect">
            <a:avLst/>
          </a:prstGeom>
          <a:noFill/>
        </p:spPr>
        <p:txBody>
          <a:bodyPr wrap="none" rtlCol="0">
            <a:spAutoFit/>
          </a:bodyPr>
          <a:lstStyle/>
          <a:p>
            <a:r>
              <a:rPr lang="en-US" sz="1000" dirty="0" smtClean="0"/>
              <a:t>Source: [http://</a:t>
            </a:r>
            <a:r>
              <a:rPr lang="en-US" sz="1000" dirty="0" err="1" smtClean="0"/>
              <a:t>en.wikipedia.org/wiki/Carbon_filtering</a:t>
            </a:r>
            <a:r>
              <a:rPr lang="en-US" sz="1000" dirty="0" smtClean="0"/>
              <a:t>]</a:t>
            </a:r>
            <a:endParaRPr lang="en-US" sz="1000" dirty="0"/>
          </a:p>
        </p:txBody>
      </p:sp>
      <p:sp>
        <p:nvSpPr>
          <p:cNvPr id="10" name="TextBox 9"/>
          <p:cNvSpPr txBox="1"/>
          <p:nvPr/>
        </p:nvSpPr>
        <p:spPr>
          <a:xfrm>
            <a:off x="3999743" y="3381847"/>
            <a:ext cx="4423281" cy="369332"/>
          </a:xfrm>
          <a:prstGeom prst="rect">
            <a:avLst/>
          </a:prstGeom>
          <a:noFill/>
        </p:spPr>
        <p:txBody>
          <a:bodyPr wrap="none" rtlCol="0">
            <a:spAutoFit/>
          </a:bodyPr>
          <a:lstStyle/>
          <a:p>
            <a:r>
              <a:rPr lang="en-US" dirty="0" smtClean="0"/>
              <a:t>Layer with existing carbon filter technologies.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TextBox 2"/>
          <p:cNvSpPr txBox="1"/>
          <p:nvPr/>
        </p:nvSpPr>
        <p:spPr>
          <a:xfrm>
            <a:off x="985981" y="1546131"/>
            <a:ext cx="2438776" cy="1200329"/>
          </a:xfrm>
          <a:prstGeom prst="rect">
            <a:avLst/>
          </a:prstGeom>
          <a:noFill/>
        </p:spPr>
        <p:txBody>
          <a:bodyPr wrap="none" rtlCol="0">
            <a:spAutoFit/>
          </a:bodyPr>
          <a:lstStyle/>
          <a:p>
            <a:r>
              <a:rPr lang="en-US" dirty="0" smtClean="0"/>
              <a:t>Cleaner Usable water.</a:t>
            </a:r>
          </a:p>
          <a:p>
            <a:endParaRPr lang="en-US" dirty="0" smtClean="0"/>
          </a:p>
          <a:p>
            <a:r>
              <a:rPr lang="en-US" dirty="0" smtClean="0"/>
              <a:t>Looking beyond toxicity.</a:t>
            </a:r>
          </a:p>
          <a:p>
            <a:endParaRPr lang="en-US" dirty="0" smtClean="0"/>
          </a:p>
        </p:txBody>
      </p:sp>
      <p:pic>
        <p:nvPicPr>
          <p:cNvPr id="5" name="Picture 4" descr="Image 3.tiff"/>
          <p:cNvPicPr>
            <a:picLocks noChangeAspect="1"/>
          </p:cNvPicPr>
          <p:nvPr/>
        </p:nvPicPr>
        <p:blipFill>
          <a:blip r:embed="rId3"/>
          <a:stretch>
            <a:fillRect/>
          </a:stretch>
        </p:blipFill>
        <p:spPr>
          <a:xfrm>
            <a:off x="4787900" y="1209760"/>
            <a:ext cx="3898900" cy="3073400"/>
          </a:xfrm>
          <a:prstGeom prst="rect">
            <a:avLst/>
          </a:prstGeom>
        </p:spPr>
      </p:pic>
      <p:pic>
        <p:nvPicPr>
          <p:cNvPr id="6" name="Picture 5" descr="Image 4.tiff"/>
          <p:cNvPicPr>
            <a:picLocks noChangeAspect="1"/>
          </p:cNvPicPr>
          <p:nvPr/>
        </p:nvPicPr>
        <p:blipFill>
          <a:blip r:embed="rId4"/>
          <a:stretch>
            <a:fillRect/>
          </a:stretch>
        </p:blipFill>
        <p:spPr>
          <a:xfrm>
            <a:off x="440706" y="3786577"/>
            <a:ext cx="3752850" cy="2724150"/>
          </a:xfrm>
          <a:prstGeom prst="rect">
            <a:avLst/>
          </a:prstGeom>
        </p:spPr>
      </p:pic>
      <p:sp>
        <p:nvSpPr>
          <p:cNvPr id="7" name="TextBox 6"/>
          <p:cNvSpPr txBox="1"/>
          <p:nvPr/>
        </p:nvSpPr>
        <p:spPr>
          <a:xfrm>
            <a:off x="1017713" y="2621158"/>
            <a:ext cx="2071225" cy="369332"/>
          </a:xfrm>
          <a:prstGeom prst="rect">
            <a:avLst/>
          </a:prstGeom>
          <a:noFill/>
        </p:spPr>
        <p:txBody>
          <a:bodyPr wrap="none" rtlCol="0">
            <a:spAutoFit/>
          </a:bodyPr>
          <a:lstStyle/>
          <a:p>
            <a:r>
              <a:rPr lang="en-US" dirty="0" smtClean="0"/>
              <a:t>Availability and Cost</a:t>
            </a:r>
            <a:endParaRPr lang="en-US" dirty="0"/>
          </a:p>
        </p:txBody>
      </p:sp>
      <p:sp>
        <p:nvSpPr>
          <p:cNvPr id="8" name="Rectangle 7"/>
          <p:cNvSpPr/>
          <p:nvPr/>
        </p:nvSpPr>
        <p:spPr>
          <a:xfrm>
            <a:off x="4366878" y="4900038"/>
            <a:ext cx="4572000" cy="246221"/>
          </a:xfrm>
          <a:prstGeom prst="rect">
            <a:avLst/>
          </a:prstGeom>
        </p:spPr>
        <p:txBody>
          <a:bodyPr>
            <a:spAutoFit/>
          </a:bodyPr>
          <a:lstStyle/>
          <a:p>
            <a:r>
              <a:rPr lang="en-US" sz="1000" dirty="0" smtClean="0"/>
              <a:t>Brunt et al, 2004a. Reproduced in </a:t>
            </a:r>
            <a:r>
              <a:rPr lang="en-US" sz="1000" i="1" dirty="0" smtClean="0"/>
              <a:t>Arsenic in Groundwater- A World Problem</a:t>
            </a:r>
            <a:endParaRPr lang="en-US" sz="10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451"/>
            <a:ext cx="8229600" cy="1143000"/>
          </a:xfrm>
        </p:spPr>
        <p:txBody>
          <a:bodyPr/>
          <a:lstStyle/>
          <a:p>
            <a:r>
              <a:rPr lang="en-US" dirty="0" smtClean="0"/>
              <a:t> Competition</a:t>
            </a:r>
            <a:endParaRPr lang="en-US" dirty="0"/>
          </a:p>
        </p:txBody>
      </p:sp>
      <p:sp>
        <p:nvSpPr>
          <p:cNvPr id="7" name="TextBox 6"/>
          <p:cNvSpPr txBox="1"/>
          <p:nvPr/>
        </p:nvSpPr>
        <p:spPr>
          <a:xfrm>
            <a:off x="5031405" y="1519088"/>
            <a:ext cx="3748320" cy="2031325"/>
          </a:xfrm>
          <a:prstGeom prst="rect">
            <a:avLst/>
          </a:prstGeom>
          <a:noFill/>
        </p:spPr>
        <p:txBody>
          <a:bodyPr wrap="square" rtlCol="0">
            <a:spAutoFit/>
          </a:bodyPr>
          <a:lstStyle/>
          <a:p>
            <a:r>
              <a:rPr lang="en-US" dirty="0" smtClean="0"/>
              <a:t>There are three main methods to remove Arsenic</a:t>
            </a:r>
          </a:p>
          <a:p>
            <a:endParaRPr lang="en-US" dirty="0" smtClean="0"/>
          </a:p>
          <a:p>
            <a:pPr>
              <a:buFontTx/>
              <a:buChar char="-"/>
            </a:pPr>
            <a:r>
              <a:rPr lang="en-US" dirty="0" smtClean="0"/>
              <a:t>Reverse Osmosis Filtration</a:t>
            </a:r>
          </a:p>
          <a:p>
            <a:endParaRPr lang="en-US" dirty="0" smtClean="0"/>
          </a:p>
          <a:p>
            <a:pPr>
              <a:buFontTx/>
              <a:buChar char="-"/>
            </a:pPr>
            <a:r>
              <a:rPr lang="en-US" dirty="0" smtClean="0"/>
              <a:t>Common Ion/ Ion Exchange</a:t>
            </a:r>
          </a:p>
          <a:p>
            <a:endParaRPr lang="en-US" dirty="0" smtClean="0"/>
          </a:p>
        </p:txBody>
      </p:sp>
      <p:pic>
        <p:nvPicPr>
          <p:cNvPr id="8" name="Picture 7"/>
          <p:cNvPicPr>
            <a:picLocks noChangeAspect="1"/>
          </p:cNvPicPr>
          <p:nvPr/>
        </p:nvPicPr>
        <p:blipFill>
          <a:blip r:embed="rId3"/>
          <a:stretch>
            <a:fillRect/>
          </a:stretch>
        </p:blipFill>
        <p:spPr>
          <a:xfrm>
            <a:off x="338814" y="1519088"/>
            <a:ext cx="4521377" cy="3443057"/>
          </a:xfrm>
          <a:prstGeom prst="rect">
            <a:avLst/>
          </a:prstGeom>
        </p:spPr>
      </p:pic>
      <p:sp>
        <p:nvSpPr>
          <p:cNvPr id="9" name="TextBox 8"/>
          <p:cNvSpPr txBox="1"/>
          <p:nvPr/>
        </p:nvSpPr>
        <p:spPr>
          <a:xfrm>
            <a:off x="954705" y="5023101"/>
            <a:ext cx="3574078" cy="246221"/>
          </a:xfrm>
          <a:prstGeom prst="rect">
            <a:avLst/>
          </a:prstGeom>
          <a:noFill/>
        </p:spPr>
        <p:txBody>
          <a:bodyPr wrap="none" rtlCol="0">
            <a:spAutoFit/>
          </a:bodyPr>
          <a:lstStyle/>
          <a:p>
            <a:r>
              <a:rPr lang="en-US" sz="1000" dirty="0" smtClean="0"/>
              <a:t>Source: [http://</a:t>
            </a:r>
            <a:r>
              <a:rPr lang="en-US" sz="1000" dirty="0" err="1" smtClean="0"/>
              <a:t>www.comptonengineering.com/pascagoula.html</a:t>
            </a:r>
            <a:r>
              <a:rPr lang="en-US" sz="1000" dirty="0" smtClean="0"/>
              <a:t>]</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90165" cy="1143000"/>
          </a:xfrm>
        </p:spPr>
        <p:txBody>
          <a:bodyPr/>
          <a:lstStyle/>
          <a:p>
            <a:r>
              <a:rPr lang="en-US" dirty="0" err="1" smtClean="0"/>
              <a:t>Knowns</a:t>
            </a:r>
            <a:endParaRPr lang="en-US" dirty="0"/>
          </a:p>
        </p:txBody>
      </p:sp>
      <p:sp>
        <p:nvSpPr>
          <p:cNvPr id="3" name="TextBox 2"/>
          <p:cNvSpPr txBox="1"/>
          <p:nvPr/>
        </p:nvSpPr>
        <p:spPr>
          <a:xfrm>
            <a:off x="334738" y="1400908"/>
            <a:ext cx="3334266" cy="369332"/>
          </a:xfrm>
          <a:prstGeom prst="rect">
            <a:avLst/>
          </a:prstGeom>
          <a:noFill/>
        </p:spPr>
        <p:txBody>
          <a:bodyPr wrap="none" rtlCol="0">
            <a:spAutoFit/>
          </a:bodyPr>
          <a:lstStyle/>
          <a:p>
            <a:r>
              <a:rPr lang="en-US" dirty="0" smtClean="0"/>
              <a:t>Arsenic pathways do exist in cells.</a:t>
            </a:r>
            <a:endParaRPr lang="en-US" dirty="0"/>
          </a:p>
        </p:txBody>
      </p:sp>
      <p:sp>
        <p:nvSpPr>
          <p:cNvPr id="7" name="Title 1"/>
          <p:cNvSpPr txBox="1">
            <a:spLocks/>
          </p:cNvSpPr>
          <p:nvPr/>
        </p:nvSpPr>
        <p:spPr>
          <a:xfrm>
            <a:off x="5131479" y="274638"/>
            <a:ext cx="3441745"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Unknowns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4569564" y="1417638"/>
            <a:ext cx="4298848" cy="369332"/>
          </a:xfrm>
          <a:prstGeom prst="rect">
            <a:avLst/>
          </a:prstGeom>
          <a:noFill/>
        </p:spPr>
        <p:txBody>
          <a:bodyPr wrap="none" rtlCol="0">
            <a:spAutoFit/>
          </a:bodyPr>
          <a:lstStyle/>
          <a:p>
            <a:r>
              <a:rPr lang="en-US" dirty="0" smtClean="0"/>
              <a:t>How can pathways in the cell be controlled?</a:t>
            </a:r>
            <a:endParaRPr lang="en-US" dirty="0"/>
          </a:p>
        </p:txBody>
      </p:sp>
      <p:sp>
        <p:nvSpPr>
          <p:cNvPr id="9" name="TextBox 8"/>
          <p:cNvSpPr txBox="1"/>
          <p:nvPr/>
        </p:nvSpPr>
        <p:spPr>
          <a:xfrm>
            <a:off x="4536444" y="2052415"/>
            <a:ext cx="595035" cy="369332"/>
          </a:xfrm>
          <a:prstGeom prst="rect">
            <a:avLst/>
          </a:prstGeom>
          <a:noFill/>
        </p:spPr>
        <p:txBody>
          <a:bodyPr wrap="none" rtlCol="0">
            <a:spAutoFit/>
          </a:bodyPr>
          <a:lstStyle/>
          <a:p>
            <a:r>
              <a:rPr lang="en-US" dirty="0" smtClean="0"/>
              <a:t>Cost</a:t>
            </a:r>
            <a:endParaRPr lang="en-US" dirty="0"/>
          </a:p>
        </p:txBody>
      </p:sp>
      <p:sp>
        <p:nvSpPr>
          <p:cNvPr id="10" name="TextBox 9"/>
          <p:cNvSpPr txBox="1"/>
          <p:nvPr/>
        </p:nvSpPr>
        <p:spPr>
          <a:xfrm>
            <a:off x="4536444" y="2601658"/>
            <a:ext cx="3831238" cy="369332"/>
          </a:xfrm>
          <a:prstGeom prst="rect">
            <a:avLst/>
          </a:prstGeom>
          <a:noFill/>
        </p:spPr>
        <p:txBody>
          <a:bodyPr wrap="square" rtlCol="0">
            <a:spAutoFit/>
          </a:bodyPr>
          <a:lstStyle/>
          <a:p>
            <a:r>
              <a:rPr lang="en-US" dirty="0" smtClean="0"/>
              <a:t>Is there a limit to arsenic uptake? </a:t>
            </a:r>
            <a:endParaRPr lang="en-US" dirty="0"/>
          </a:p>
        </p:txBody>
      </p:sp>
      <p:sp>
        <p:nvSpPr>
          <p:cNvPr id="11" name="TextBox 10"/>
          <p:cNvSpPr txBox="1"/>
          <p:nvPr/>
        </p:nvSpPr>
        <p:spPr>
          <a:xfrm>
            <a:off x="4536444" y="3098327"/>
            <a:ext cx="4298848" cy="646331"/>
          </a:xfrm>
          <a:prstGeom prst="rect">
            <a:avLst/>
          </a:prstGeom>
          <a:noFill/>
        </p:spPr>
        <p:txBody>
          <a:bodyPr wrap="square" rtlCol="0">
            <a:spAutoFit/>
          </a:bodyPr>
          <a:lstStyle/>
          <a:p>
            <a:r>
              <a:rPr lang="en-US" dirty="0" smtClean="0"/>
              <a:t>How long could this filter last before it needs to be replaced.</a:t>
            </a:r>
            <a:endParaRPr lang="en-US" dirty="0"/>
          </a:p>
        </p:txBody>
      </p:sp>
      <p:sp>
        <p:nvSpPr>
          <p:cNvPr id="12" name="TextBox 11"/>
          <p:cNvSpPr txBox="1"/>
          <p:nvPr/>
        </p:nvSpPr>
        <p:spPr>
          <a:xfrm>
            <a:off x="334738" y="2052415"/>
            <a:ext cx="3957826" cy="369332"/>
          </a:xfrm>
          <a:prstGeom prst="rect">
            <a:avLst/>
          </a:prstGeom>
          <a:noFill/>
        </p:spPr>
        <p:txBody>
          <a:bodyPr wrap="square" rtlCol="0">
            <a:spAutoFit/>
          </a:bodyPr>
          <a:lstStyle/>
          <a:p>
            <a:r>
              <a:rPr lang="en-US" dirty="0" smtClean="0"/>
              <a:t>Spores are can be mass produced.</a:t>
            </a:r>
            <a:endParaRPr lang="en-US" dirty="0"/>
          </a:p>
        </p:txBody>
      </p:sp>
      <p:sp>
        <p:nvSpPr>
          <p:cNvPr id="13" name="TextBox 12"/>
          <p:cNvSpPr txBox="1"/>
          <p:nvPr/>
        </p:nvSpPr>
        <p:spPr>
          <a:xfrm>
            <a:off x="4569564" y="4021657"/>
            <a:ext cx="3181101" cy="369332"/>
          </a:xfrm>
          <a:prstGeom prst="rect">
            <a:avLst/>
          </a:prstGeom>
          <a:noFill/>
        </p:spPr>
        <p:txBody>
          <a:bodyPr wrap="square" rtlCol="0">
            <a:spAutoFit/>
          </a:bodyPr>
          <a:lstStyle/>
          <a:p>
            <a:r>
              <a:rPr lang="en-US" dirty="0" smtClean="0"/>
              <a:t>Cell Food source?</a:t>
            </a:r>
            <a:endParaRPr lang="en-US" dirty="0"/>
          </a:p>
        </p:txBody>
      </p:sp>
      <p:sp>
        <p:nvSpPr>
          <p:cNvPr id="15" name="Title 1"/>
          <p:cNvSpPr txBox="1">
            <a:spLocks/>
          </p:cNvSpPr>
          <p:nvPr/>
        </p:nvSpPr>
        <p:spPr>
          <a:xfrm>
            <a:off x="299850" y="2601658"/>
            <a:ext cx="3590165"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Both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7" name="TextBox 16"/>
          <p:cNvSpPr txBox="1"/>
          <p:nvPr/>
        </p:nvSpPr>
        <p:spPr>
          <a:xfrm>
            <a:off x="334738" y="3744658"/>
            <a:ext cx="3495804" cy="646331"/>
          </a:xfrm>
          <a:prstGeom prst="rect">
            <a:avLst/>
          </a:prstGeom>
          <a:noFill/>
        </p:spPr>
        <p:txBody>
          <a:bodyPr wrap="square" rtlCol="0">
            <a:spAutoFit/>
          </a:bodyPr>
          <a:lstStyle/>
          <a:p>
            <a:r>
              <a:rPr lang="en-US" dirty="0" smtClean="0"/>
              <a:t>Bacteria that use arsenic in place of phosphate. </a:t>
            </a:r>
            <a:endParaRPr lang="en-US" dirty="0"/>
          </a:p>
        </p:txBody>
      </p:sp>
      <p:sp>
        <p:nvSpPr>
          <p:cNvPr id="16" name="TextBox 15"/>
          <p:cNvSpPr txBox="1"/>
          <p:nvPr/>
        </p:nvSpPr>
        <p:spPr>
          <a:xfrm>
            <a:off x="299850" y="4623438"/>
            <a:ext cx="3530692" cy="646331"/>
          </a:xfrm>
          <a:prstGeom prst="rect">
            <a:avLst/>
          </a:prstGeom>
          <a:noFill/>
        </p:spPr>
        <p:txBody>
          <a:bodyPr wrap="square" rtlCol="0">
            <a:spAutoFit/>
          </a:bodyPr>
          <a:lstStyle/>
          <a:p>
            <a:r>
              <a:rPr lang="en-US" dirty="0" smtClean="0"/>
              <a:t>Arsenic can exist in fairly non toxic compounds</a:t>
            </a:r>
            <a:endParaRPr lang="en-US" dirty="0"/>
          </a:p>
        </p:txBody>
      </p:sp>
      <p:pic>
        <p:nvPicPr>
          <p:cNvPr id="18" name="Picture 17"/>
          <p:cNvPicPr>
            <a:picLocks noChangeAspect="1"/>
          </p:cNvPicPr>
          <p:nvPr/>
        </p:nvPicPr>
        <p:blipFill>
          <a:blip r:embed="rId3"/>
          <a:stretch>
            <a:fillRect/>
          </a:stretch>
        </p:blipFill>
        <p:spPr>
          <a:xfrm>
            <a:off x="4467924" y="4638765"/>
            <a:ext cx="3251200" cy="18897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4000" b="1" dirty="0" smtClean="0">
                <a:solidFill>
                  <a:schemeClr val="tx1"/>
                </a:solidFill>
                <a:latin typeface="Arial Black"/>
                <a:cs typeface="Arial Black"/>
              </a:rPr>
              <a:t>TREATMENT OF DEPRESSION WITH BACTERIA</a:t>
            </a:r>
            <a:endParaRPr lang="en-US" sz="4000" b="1" dirty="0">
              <a:solidFill>
                <a:schemeClr val="tx1"/>
              </a:solidFill>
              <a:latin typeface="Arial Black"/>
              <a:cs typeface="Arial Black"/>
            </a:endParaRPr>
          </a:p>
        </p:txBody>
      </p:sp>
      <p:sp>
        <p:nvSpPr>
          <p:cNvPr id="5" name="TextBox 4"/>
          <p:cNvSpPr txBox="1"/>
          <p:nvPr/>
        </p:nvSpPr>
        <p:spPr>
          <a:xfrm>
            <a:off x="0" y="1981200"/>
            <a:ext cx="9144000" cy="4339650"/>
          </a:xfrm>
          <a:prstGeom prst="rect">
            <a:avLst/>
          </a:prstGeom>
          <a:noFill/>
        </p:spPr>
        <p:txBody>
          <a:bodyPr vert="horz" wrap="square" rtlCol="0">
            <a:spAutoFit/>
          </a:bodyPr>
          <a:lstStyle/>
          <a:p>
            <a:r>
              <a:rPr lang="en-US" sz="3600" b="1" dirty="0" smtClean="0"/>
              <a:t>Depression (Chemically): </a:t>
            </a:r>
          </a:p>
          <a:p>
            <a:r>
              <a:rPr lang="en-US" sz="2400" dirty="0" smtClean="0"/>
              <a:t>[20m people are suffering in the US, 8% of the population]</a:t>
            </a:r>
          </a:p>
          <a:p>
            <a:pPr lvl="1">
              <a:buFont typeface="Wingdings" charset="2"/>
              <a:buChar char="ü"/>
            </a:pPr>
            <a:r>
              <a:rPr lang="en-US" sz="3600" dirty="0" smtClean="0"/>
              <a:t>Lack of serotonin.</a:t>
            </a:r>
          </a:p>
          <a:p>
            <a:pPr lvl="1"/>
            <a:endParaRPr lang="en-US" sz="3600" dirty="0" smtClean="0"/>
          </a:p>
          <a:p>
            <a:pPr lvl="1"/>
            <a:endParaRPr lang="en-US" sz="3600" dirty="0" smtClean="0"/>
          </a:p>
          <a:p>
            <a:pPr lvl="1">
              <a:buFont typeface="Wingdings" charset="2"/>
              <a:buChar char="ü"/>
            </a:pPr>
            <a:r>
              <a:rPr lang="en-US" sz="3600" dirty="0" smtClean="0"/>
              <a:t>Precursor of serotonin is  									  </a:t>
            </a:r>
            <a:r>
              <a:rPr lang="en-US" sz="3200" b="1" dirty="0" smtClean="0"/>
              <a:t>HYDROXYTRYPTOPHAN.</a:t>
            </a:r>
            <a:endParaRPr lang="en-US" sz="3600" dirty="0" smtClean="0"/>
          </a:p>
          <a:p>
            <a:r>
              <a:rPr lang="en-US" sz="3600" dirty="0"/>
              <a:t>	</a:t>
            </a:r>
            <a:r>
              <a:rPr lang="en-US" sz="3600" dirty="0" smtClean="0"/>
              <a:t> </a:t>
            </a: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 HYDROTRYPTOPHAN (5-HTP)</a:t>
            </a:r>
            <a:endParaRPr lang="en-US" dirty="0"/>
          </a:p>
        </p:txBody>
      </p:sp>
      <p:sp>
        <p:nvSpPr>
          <p:cNvPr id="3" name="Content Placeholder 2"/>
          <p:cNvSpPr>
            <a:spLocks noGrp="1"/>
          </p:cNvSpPr>
          <p:nvPr>
            <p:ph idx="1"/>
          </p:nvPr>
        </p:nvSpPr>
        <p:spPr>
          <a:xfrm>
            <a:off x="228600" y="1417638"/>
            <a:ext cx="8686800" cy="2133599"/>
          </a:xfrm>
        </p:spPr>
        <p:txBody>
          <a:bodyPr>
            <a:normAutofit/>
          </a:bodyPr>
          <a:lstStyle/>
          <a:p>
            <a:pPr>
              <a:buFont typeface="Courier New"/>
              <a:buChar char="o"/>
            </a:pPr>
            <a:r>
              <a:rPr lang="en-US" sz="2800" dirty="0" smtClean="0"/>
              <a:t>Metabolite made up of amino acid tryptophan.</a:t>
            </a:r>
          </a:p>
          <a:p>
            <a:pPr>
              <a:buFont typeface="Courier New"/>
              <a:buChar char="o"/>
            </a:pPr>
            <a:r>
              <a:rPr lang="en-US" sz="2800" dirty="0" smtClean="0"/>
              <a:t>Tryptophan is an essential amino acid and can be used to synthesize 5-HTP in the human body.</a:t>
            </a:r>
          </a:p>
          <a:p>
            <a:pPr>
              <a:buFont typeface="Courier New"/>
              <a:buChar char="o"/>
            </a:pPr>
            <a:endParaRPr lang="en-US" sz="2800" dirty="0"/>
          </a:p>
        </p:txBody>
      </p:sp>
      <p:sp>
        <p:nvSpPr>
          <p:cNvPr id="4" name="TextBox 3"/>
          <p:cNvSpPr txBox="1"/>
          <p:nvPr/>
        </p:nvSpPr>
        <p:spPr>
          <a:xfrm>
            <a:off x="1676400" y="3551237"/>
            <a:ext cx="6096000" cy="769441"/>
          </a:xfrm>
          <a:prstGeom prst="rect">
            <a:avLst/>
          </a:prstGeom>
          <a:noFill/>
        </p:spPr>
        <p:txBody>
          <a:bodyPr wrap="square" rtlCol="0">
            <a:spAutoFit/>
          </a:bodyPr>
          <a:lstStyle/>
          <a:p>
            <a:pPr algn="ctr"/>
            <a:r>
              <a:rPr lang="en-US" sz="4400" dirty="0" smtClean="0"/>
              <a:t>Tryptophan</a:t>
            </a:r>
            <a:endParaRPr lang="en-US" sz="4400" dirty="0"/>
          </a:p>
        </p:txBody>
      </p:sp>
      <p:sp>
        <p:nvSpPr>
          <p:cNvPr id="5" name="TextBox 4"/>
          <p:cNvSpPr txBox="1"/>
          <p:nvPr/>
        </p:nvSpPr>
        <p:spPr>
          <a:xfrm>
            <a:off x="228600" y="4320678"/>
            <a:ext cx="8915400" cy="1815882"/>
          </a:xfrm>
          <a:prstGeom prst="rect">
            <a:avLst/>
          </a:prstGeom>
          <a:noFill/>
        </p:spPr>
        <p:txBody>
          <a:bodyPr wrap="square" rtlCol="0">
            <a:spAutoFit/>
          </a:bodyPr>
          <a:lstStyle/>
          <a:p>
            <a:pPr>
              <a:buFont typeface="Wingdings" charset="2"/>
              <a:buChar char="§"/>
            </a:pPr>
            <a:r>
              <a:rPr lang="en-US" sz="2800" dirty="0" smtClean="0"/>
              <a:t> From food (meat, fish, dairy products, eggs, grains,…)</a:t>
            </a:r>
          </a:p>
          <a:p>
            <a:pPr>
              <a:buFont typeface="Wingdings" charset="2"/>
              <a:buChar char="§"/>
            </a:pPr>
            <a:r>
              <a:rPr lang="en-US" sz="2800" dirty="0" smtClean="0"/>
              <a:t> From African shrub </a:t>
            </a:r>
            <a:r>
              <a:rPr lang="en-US" sz="2800" u="sng" dirty="0" smtClean="0"/>
              <a:t>Griffonia</a:t>
            </a:r>
            <a:r>
              <a:rPr lang="en-US" sz="2800" dirty="0" smtClean="0"/>
              <a:t> </a:t>
            </a:r>
            <a:r>
              <a:rPr lang="en-US" sz="2800" u="sng" dirty="0" smtClean="0"/>
              <a:t>simplicifolia</a:t>
            </a:r>
            <a:r>
              <a:rPr lang="en-US" sz="2800" dirty="0" smtClean="0"/>
              <a:t>.</a:t>
            </a:r>
          </a:p>
          <a:p>
            <a:pPr>
              <a:buFont typeface="Wingdings" charset="2"/>
              <a:buChar char="§"/>
            </a:pPr>
            <a:r>
              <a:rPr lang="en-US" sz="2800" dirty="0" smtClean="0"/>
              <a:t> From L-tryptophan (</a:t>
            </a:r>
            <a:r>
              <a:rPr lang="en-US" dirty="0" smtClean="0"/>
              <a:t>Left handed configuration, uses bacteria fermentation in 							tanks</a:t>
            </a:r>
            <a:r>
              <a:rPr lang="en-US" sz="2800" dirty="0" smtClean="0"/>
              <a:t>)</a:t>
            </a:r>
          </a:p>
        </p:txBody>
      </p:sp>
      <p:cxnSp>
        <p:nvCxnSpPr>
          <p:cNvPr id="7" name="Curved Connector 6"/>
          <p:cNvCxnSpPr>
            <a:endCxn id="8" idx="1"/>
          </p:cNvCxnSpPr>
          <p:nvPr/>
        </p:nvCxnSpPr>
        <p:spPr>
          <a:xfrm>
            <a:off x="1676400" y="5638800"/>
            <a:ext cx="838200" cy="759370"/>
          </a:xfrm>
          <a:prstGeom prst="curvedConnector3">
            <a:avLst>
              <a:gd name="adj1" fmla="val 50000"/>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14600" y="6136560"/>
            <a:ext cx="5867400" cy="523220"/>
          </a:xfrm>
          <a:prstGeom prst="rect">
            <a:avLst/>
          </a:prstGeom>
          <a:noFill/>
        </p:spPr>
        <p:txBody>
          <a:bodyPr wrap="square" rtlCol="0">
            <a:spAutoFit/>
          </a:bodyPr>
          <a:lstStyle/>
          <a:p>
            <a:r>
              <a:rPr lang="en-US" sz="2800" dirty="0" smtClean="0"/>
              <a:t>Use of genetically engineered bacteria</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272</TotalTime>
  <Words>1448</Words>
  <Application>Microsoft Macintosh PowerPoint</Application>
  <PresentationFormat>On-screen Show (4:3)</PresentationFormat>
  <Paragraphs>199</Paragraphs>
  <Slides>22</Slides>
  <Notes>11</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Team Chemistry</vt:lpstr>
      <vt:lpstr>ArsenoBacto Filtration</vt:lpstr>
      <vt:lpstr>Water Filtration and its Importance</vt:lpstr>
      <vt:lpstr>Proposed Methods</vt:lpstr>
      <vt:lpstr>Impact</vt:lpstr>
      <vt:lpstr> Competition</vt:lpstr>
      <vt:lpstr>Knowns</vt:lpstr>
      <vt:lpstr>Slide 8</vt:lpstr>
      <vt:lpstr>5 - HYDROTRYPTOPHAN (5-HTP)</vt:lpstr>
      <vt:lpstr>Engineering Bacteria</vt:lpstr>
      <vt:lpstr>Slide 11</vt:lpstr>
      <vt:lpstr>Advantages</vt:lpstr>
      <vt:lpstr>Challenges</vt:lpstr>
      <vt:lpstr>Impacts</vt:lpstr>
      <vt:lpstr>Competition</vt:lpstr>
      <vt:lpstr>Bacterial Separation A cheaper, energy-saving alternative to distillation. </vt:lpstr>
      <vt:lpstr>The Competition: Distillation</vt:lpstr>
      <vt:lpstr>Acetic Acid – Water Separation</vt:lpstr>
      <vt:lpstr>Bacterial Separation</vt:lpstr>
      <vt:lpstr>Unknowns</vt:lpstr>
      <vt:lpstr>Impact</vt:lpstr>
      <vt:lpstr>References</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Filtration and its Importance</dc:title>
  <dc:creator>Nathan Kipniss</dc:creator>
  <cp:lastModifiedBy>Nathan Kipniss</cp:lastModifiedBy>
  <cp:revision>9</cp:revision>
  <dcterms:created xsi:type="dcterms:W3CDTF">2011-03-09T16:32:07Z</dcterms:created>
  <dcterms:modified xsi:type="dcterms:W3CDTF">2011-03-09T20:03:29Z</dcterms:modified>
</cp:coreProperties>
</file>