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2" r:id="rId5"/>
    <p:sldId id="261" r:id="rId6"/>
    <p:sldId id="263" r:id="rId7"/>
    <p:sldId id="266" r:id="rId8"/>
    <p:sldId id="267" r:id="rId9"/>
    <p:sldId id="260"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3" d="100"/>
          <a:sy n="133" d="100"/>
        </p:scale>
        <p:origin x="-112" y="-9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78662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3171651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110633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5063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E5130-31F3-0049-94F0-4C43DE2EFF9D}" type="datetimeFigureOut">
              <a:rPr lang="en-US" smtClean="0"/>
              <a:t>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419392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8E5130-31F3-0049-94F0-4C43DE2EFF9D}" type="datetimeFigureOut">
              <a:rPr lang="en-US" smtClean="0"/>
              <a:t>2/12/13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6906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8E5130-31F3-0049-94F0-4C43DE2EFF9D}" type="datetimeFigureOut">
              <a:rPr lang="en-US" smtClean="0"/>
              <a:t>2/12/13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71518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8E5130-31F3-0049-94F0-4C43DE2EFF9D}" type="datetimeFigureOut">
              <a:rPr lang="en-US" smtClean="0"/>
              <a:t>2/12/13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018704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E5130-31F3-0049-94F0-4C43DE2EFF9D}" type="datetimeFigureOut">
              <a:rPr lang="en-US" smtClean="0"/>
              <a:t>2/12/13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124800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2/12/13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413200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2/12/13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7312327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E5130-31F3-0049-94F0-4C43DE2EFF9D}" type="datetimeFigureOut">
              <a:rPr lang="en-US" smtClean="0"/>
              <a:t>2/12/13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E1BE0-3B20-FF44-91F8-81278D6F48AE}" type="slidenum">
              <a:rPr lang="en-US" smtClean="0"/>
              <a:t>‹#›</a:t>
            </a:fld>
            <a:endParaRPr lang="en-US"/>
          </a:p>
        </p:txBody>
      </p:sp>
    </p:spTree>
    <p:extLst>
      <p:ext uri="{BB962C8B-B14F-4D97-AF65-F5344CB8AC3E}">
        <p14:creationId xmlns:p14="http://schemas.microsoft.com/office/powerpoint/2010/main" val="1497447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grants.nih.gov/grants/guide/pa-files/pa-10-069.html" TargetMode="External"/><Relationship Id="rId4" Type="http://schemas.openxmlformats.org/officeDocument/2006/relationships/hyperlink" Target="http://grants.nih.gov/grants/guide/pa-files/pa-10-067.html" TargetMode="External"/><Relationship Id="rId1" Type="http://schemas.openxmlformats.org/officeDocument/2006/relationships/slideLayout" Target="../slideLayouts/slideLayout2.xml"/><Relationship Id="rId2" Type="http://schemas.openxmlformats.org/officeDocument/2006/relationships/hyperlink" Target="http://grants.nih.gov/grants/guide/pa-files/PA-10-064.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index.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NIH Grant Project</a:t>
            </a:r>
            <a:endParaRPr lang="en-US" dirty="0"/>
          </a:p>
        </p:txBody>
      </p:sp>
      <p:sp>
        <p:nvSpPr>
          <p:cNvPr id="3" name="Subtitle 2"/>
          <p:cNvSpPr>
            <a:spLocks noGrp="1"/>
          </p:cNvSpPr>
          <p:nvPr>
            <p:ph type="subTitle" idx="1"/>
          </p:nvPr>
        </p:nvSpPr>
        <p:spPr/>
        <p:txBody>
          <a:bodyPr/>
          <a:lstStyle/>
          <a:p>
            <a:r>
              <a:rPr lang="en-US" dirty="0" err="1" smtClean="0"/>
              <a:t>ChemEng</a:t>
            </a:r>
            <a:r>
              <a:rPr lang="en-US" dirty="0" smtClean="0"/>
              <a:t> 590B</a:t>
            </a:r>
          </a:p>
          <a:p>
            <a:r>
              <a:rPr lang="en-US" dirty="0" smtClean="0"/>
              <a:t>2</a:t>
            </a:r>
            <a:r>
              <a:rPr lang="en-US" dirty="0" smtClean="0"/>
              <a:t>/21/13</a:t>
            </a:r>
            <a:endParaRPr lang="en-US" dirty="0"/>
          </a:p>
        </p:txBody>
      </p:sp>
    </p:spTree>
    <p:extLst>
      <p:ext uri="{BB962C8B-B14F-4D97-AF65-F5344CB8AC3E}">
        <p14:creationId xmlns:p14="http://schemas.microsoft.com/office/powerpoint/2010/main" val="1574112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97"/>
            <a:ext cx="9144000" cy="910634"/>
          </a:xfrm>
        </p:spPr>
        <p:txBody>
          <a:bodyPr>
            <a:normAutofit fontScale="90000"/>
          </a:bodyPr>
          <a:lstStyle/>
          <a:p>
            <a:r>
              <a:rPr lang="en-US" dirty="0" smtClean="0"/>
              <a:t>The most important thing you can do is…..</a:t>
            </a:r>
            <a:endParaRPr lang="en-US" dirty="0"/>
          </a:p>
        </p:txBody>
      </p:sp>
      <p:sp>
        <p:nvSpPr>
          <p:cNvPr id="3" name="Content Placeholder 2"/>
          <p:cNvSpPr>
            <a:spLocks noGrp="1"/>
          </p:cNvSpPr>
          <p:nvPr>
            <p:ph idx="1"/>
          </p:nvPr>
        </p:nvSpPr>
        <p:spPr>
          <a:xfrm>
            <a:off x="457200" y="1147683"/>
            <a:ext cx="8229600" cy="5202147"/>
          </a:xfrm>
        </p:spPr>
        <p:txBody>
          <a:bodyPr>
            <a:normAutofit lnSpcReduction="10000"/>
          </a:bodyPr>
          <a:lstStyle/>
          <a:p>
            <a:pPr marL="514350" indent="-514350">
              <a:buFont typeface="+mj-lt"/>
              <a:buAutoNum type="arabicPeriod"/>
            </a:pPr>
            <a:r>
              <a:rPr lang="en-US" sz="4000" b="1" dirty="0" smtClean="0"/>
              <a:t>Proofread.  </a:t>
            </a:r>
            <a:r>
              <a:rPr lang="en-US" dirty="0" smtClean="0"/>
              <a:t>Not just you, but get it done early and send to a peer.  They can catch mistakes that you will miss</a:t>
            </a:r>
            <a:r>
              <a:rPr lang="en-US" dirty="0" smtClean="0"/>
              <a:t>.</a:t>
            </a:r>
          </a:p>
          <a:p>
            <a:pPr marL="0" indent="0">
              <a:buNone/>
            </a:pPr>
            <a:endParaRPr lang="en-US" dirty="0" smtClean="0"/>
          </a:p>
          <a:p>
            <a:pPr marL="514350" indent="-514350">
              <a:buFont typeface="+mj-lt"/>
              <a:buAutoNum type="arabicPeriod"/>
            </a:pPr>
            <a:r>
              <a:rPr lang="en-US" dirty="0" smtClean="0"/>
              <a:t>Come talk to me!!  This is what office hours are for.  Send a group member (or even better, all of you) to talk to me once a week.  I will give you critical feedback.  Better during office hours then on your grade!</a:t>
            </a:r>
          </a:p>
          <a:p>
            <a:pPr marL="914400" lvl="1" indent="-514350">
              <a:buFont typeface="+mj-lt"/>
              <a:buAutoNum type="alphaLcParenR"/>
            </a:pPr>
            <a:r>
              <a:rPr lang="en-US" dirty="0" smtClean="0"/>
              <a:t>I can also show you examples of my grants to help you with organization.</a:t>
            </a:r>
          </a:p>
        </p:txBody>
      </p:sp>
    </p:spTree>
    <p:extLst>
      <p:ext uri="{BB962C8B-B14F-4D97-AF65-F5344CB8AC3E}">
        <p14:creationId xmlns:p14="http://schemas.microsoft.com/office/powerpoint/2010/main" val="28836565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lstStyle/>
          <a:p>
            <a:r>
              <a:rPr lang="en-US" dirty="0" smtClean="0"/>
              <a:t>Outline of Project</a:t>
            </a:r>
            <a:endParaRPr lang="en-US" dirty="0"/>
          </a:p>
        </p:txBody>
      </p:sp>
      <p:sp>
        <p:nvSpPr>
          <p:cNvPr id="3" name="Content Placeholder 2"/>
          <p:cNvSpPr>
            <a:spLocks noGrp="1"/>
          </p:cNvSpPr>
          <p:nvPr>
            <p:ph idx="1"/>
          </p:nvPr>
        </p:nvSpPr>
        <p:spPr>
          <a:xfrm>
            <a:off x="457200" y="972207"/>
            <a:ext cx="8229600" cy="5587999"/>
          </a:xfrm>
        </p:spPr>
        <p:txBody>
          <a:bodyPr>
            <a:normAutofit fontScale="85000" lnSpcReduction="20000"/>
          </a:bodyPr>
          <a:lstStyle/>
          <a:p>
            <a:pPr marL="514350" indent="-514350">
              <a:buFont typeface="+mj-lt"/>
              <a:buAutoNum type="arabicPeriod"/>
            </a:pPr>
            <a:r>
              <a:rPr lang="en-US" dirty="0" smtClean="0"/>
              <a:t>Come up with a creative tissue engineering topic to study, advance, and present via an NIH-style grant and class presentation.</a:t>
            </a:r>
          </a:p>
          <a:p>
            <a:pPr marL="514350" indent="-514350">
              <a:buFont typeface="+mj-lt"/>
              <a:buAutoNum type="arabicPeriod"/>
            </a:pPr>
            <a:r>
              <a:rPr lang="en-US" dirty="0" smtClean="0"/>
              <a:t>3 groups </a:t>
            </a:r>
            <a:r>
              <a:rPr lang="en-US" dirty="0" smtClean="0"/>
              <a:t>of </a:t>
            </a:r>
            <a:r>
              <a:rPr lang="en-US" dirty="0" smtClean="0"/>
              <a:t>4</a:t>
            </a:r>
            <a:r>
              <a:rPr lang="en-US" dirty="0" smtClean="0"/>
              <a:t>: after everything is graded: 50% of your individual, final grade.</a:t>
            </a:r>
          </a:p>
          <a:p>
            <a:pPr marL="514350" indent="-514350">
              <a:buFont typeface="+mj-lt"/>
              <a:buAutoNum type="arabicPeriod"/>
            </a:pPr>
            <a:r>
              <a:rPr lang="en-US" dirty="0" smtClean="0"/>
              <a:t>Project involves </a:t>
            </a:r>
            <a:r>
              <a:rPr lang="en-US" dirty="0" smtClean="0"/>
              <a:t>4 </a:t>
            </a:r>
            <a:r>
              <a:rPr lang="en-US" dirty="0" smtClean="0"/>
              <a:t>major parts:</a:t>
            </a:r>
          </a:p>
          <a:p>
            <a:pPr marL="914400" lvl="1" indent="-514350">
              <a:buFont typeface="+mj-lt"/>
              <a:buAutoNum type="arabicPeriod"/>
            </a:pPr>
            <a:r>
              <a:rPr lang="en-US" dirty="0" smtClean="0"/>
              <a:t>A grant review panel, April 2</a:t>
            </a:r>
            <a:r>
              <a:rPr lang="en-US" baseline="30000" dirty="0" smtClean="0"/>
              <a:t>nd</a:t>
            </a:r>
            <a:r>
              <a:rPr lang="en-US" dirty="0" smtClean="0"/>
              <a:t>, in class (10%)</a:t>
            </a:r>
            <a:endParaRPr lang="en-US" dirty="0"/>
          </a:p>
          <a:p>
            <a:pPr marL="914400" lvl="1" indent="-514350">
              <a:buFont typeface="+mj-lt"/>
              <a:buAutoNum type="arabicPeriod"/>
            </a:pPr>
            <a:r>
              <a:rPr lang="en-US" dirty="0" smtClean="0"/>
              <a:t>A specific aims page, which introduces me to your proposed topic, due April 11</a:t>
            </a:r>
            <a:r>
              <a:rPr lang="en-US" baseline="30000" dirty="0" smtClean="0"/>
              <a:t>th</a:t>
            </a:r>
            <a:r>
              <a:rPr lang="en-US" dirty="0" smtClean="0"/>
              <a:t> (10%)</a:t>
            </a:r>
          </a:p>
          <a:p>
            <a:pPr marL="914400" lvl="1" indent="-514350">
              <a:buFont typeface="+mj-lt"/>
              <a:buAutoNum type="arabicPeriod"/>
            </a:pPr>
            <a:r>
              <a:rPr lang="en-US" dirty="0" smtClean="0"/>
              <a:t>A </a:t>
            </a:r>
            <a:r>
              <a:rPr lang="en-US" dirty="0" smtClean="0"/>
              <a:t>full paper grant, that must adhere to the guidelines for an NIH R03, R21, or R01 </a:t>
            </a:r>
            <a:r>
              <a:rPr lang="en-US" dirty="0" smtClean="0"/>
              <a:t>mechanism</a:t>
            </a:r>
            <a:r>
              <a:rPr lang="en-US" dirty="0" smtClean="0"/>
              <a:t>, due April 23rd</a:t>
            </a:r>
            <a:r>
              <a:rPr lang="en-US" dirty="0" smtClean="0"/>
              <a:t> (20%)</a:t>
            </a:r>
            <a:endParaRPr lang="en-US" dirty="0" smtClean="0"/>
          </a:p>
          <a:p>
            <a:pPr marL="914400" lvl="1" indent="-514350">
              <a:buFont typeface="+mj-lt"/>
              <a:buAutoNum type="arabicPeriod"/>
            </a:pPr>
            <a:r>
              <a:rPr lang="en-US" dirty="0" smtClean="0"/>
              <a:t>A </a:t>
            </a:r>
            <a:r>
              <a:rPr lang="en-US" dirty="0" smtClean="0"/>
              <a:t>presentation (sales pitch!) on your tissue engineering idea in front of the class</a:t>
            </a:r>
            <a:r>
              <a:rPr lang="en-US" dirty="0" smtClean="0"/>
              <a:t>. 2 days of presentations: April 23</a:t>
            </a:r>
            <a:r>
              <a:rPr lang="en-US" baseline="30000" dirty="0" smtClean="0"/>
              <a:t>rd</a:t>
            </a:r>
            <a:r>
              <a:rPr lang="en-US" dirty="0" smtClean="0"/>
              <a:t> and 25</a:t>
            </a:r>
            <a:r>
              <a:rPr lang="en-US" baseline="30000" dirty="0" smtClean="0"/>
              <a:t>th</a:t>
            </a:r>
            <a:r>
              <a:rPr lang="en-US" dirty="0" smtClean="0"/>
              <a:t>, in class. </a:t>
            </a:r>
            <a:r>
              <a:rPr lang="en-US" dirty="0" smtClean="0"/>
              <a:t>(10%)</a:t>
            </a: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36592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00"/>
            <a:ext cx="8229600" cy="920914"/>
          </a:xfrm>
        </p:spPr>
        <p:txBody>
          <a:bodyPr/>
          <a:lstStyle/>
          <a:p>
            <a:r>
              <a:rPr lang="en-US" dirty="0" smtClean="0"/>
              <a:t>Groups (I have pre-assigned you)</a:t>
            </a:r>
            <a:endParaRPr lang="en-US" dirty="0"/>
          </a:p>
        </p:txBody>
      </p:sp>
      <p:sp>
        <p:nvSpPr>
          <p:cNvPr id="3" name="Content Placeholder 2"/>
          <p:cNvSpPr>
            <a:spLocks noGrp="1"/>
          </p:cNvSpPr>
          <p:nvPr>
            <p:ph idx="1"/>
          </p:nvPr>
        </p:nvSpPr>
        <p:spPr>
          <a:xfrm>
            <a:off x="152778" y="1616833"/>
            <a:ext cx="8918414" cy="4885495"/>
          </a:xfrm>
        </p:spPr>
        <p:txBody>
          <a:bodyPr>
            <a:normAutofit/>
          </a:bodyPr>
          <a:lstStyle/>
          <a:p>
            <a:pPr marL="0" indent="0">
              <a:buNone/>
            </a:pPr>
            <a:r>
              <a:rPr lang="en-US" sz="2400" dirty="0" smtClean="0"/>
              <a:t>Group </a:t>
            </a:r>
            <a:r>
              <a:rPr lang="en-US" sz="2400" dirty="0"/>
              <a:t>1</a:t>
            </a:r>
            <a:r>
              <a:rPr lang="en-US" sz="2400" dirty="0" smtClean="0"/>
              <a:t>: April </a:t>
            </a:r>
            <a:r>
              <a:rPr lang="en-US" sz="2400" dirty="0" smtClean="0"/>
              <a:t>23</a:t>
            </a:r>
            <a:r>
              <a:rPr lang="en-US" sz="2400" baseline="30000" dirty="0" smtClean="0"/>
              <a:t>rd</a:t>
            </a:r>
            <a:endParaRPr lang="en-US" sz="2400" dirty="0"/>
          </a:p>
          <a:p>
            <a:pPr marL="0" indent="0">
              <a:buNone/>
            </a:pPr>
            <a:r>
              <a:rPr lang="en-US" sz="2400" dirty="0"/>
              <a:t>	</a:t>
            </a:r>
            <a:r>
              <a:rPr lang="en-US" sz="2400" dirty="0" smtClean="0"/>
              <a:t>Ryan Colombo, Matthew </a:t>
            </a:r>
            <a:r>
              <a:rPr lang="en-US" sz="2400" dirty="0" err="1" smtClean="0"/>
              <a:t>Osso</a:t>
            </a:r>
            <a:r>
              <a:rPr lang="en-US" sz="2400" dirty="0" smtClean="0"/>
              <a:t>, Stephanie </a:t>
            </a:r>
            <a:r>
              <a:rPr lang="en-US" sz="2400" dirty="0" err="1" smtClean="0"/>
              <a:t>Polgar</a:t>
            </a:r>
            <a:r>
              <a:rPr lang="en-US" sz="2400" dirty="0" smtClean="0"/>
              <a:t>, Julia </a:t>
            </a:r>
            <a:r>
              <a:rPr lang="en-US" sz="2400" dirty="0" err="1" smtClean="0"/>
              <a:t>Tomaszewski</a:t>
            </a:r>
            <a:endParaRPr lang="en-US" sz="2400" dirty="0" smtClean="0"/>
          </a:p>
          <a:p>
            <a:pPr marL="0" indent="0">
              <a:buNone/>
            </a:pPr>
            <a:r>
              <a:rPr lang="en-US" sz="2400" dirty="0"/>
              <a:t>	</a:t>
            </a:r>
            <a:endParaRPr lang="en-US" sz="2400" dirty="0" smtClean="0"/>
          </a:p>
          <a:p>
            <a:pPr marL="0" indent="0">
              <a:buNone/>
            </a:pPr>
            <a:r>
              <a:rPr lang="en-US" sz="2400" dirty="0" smtClean="0"/>
              <a:t>Group 2</a:t>
            </a:r>
            <a:r>
              <a:rPr lang="en-US" sz="2400" dirty="0"/>
              <a:t>: April </a:t>
            </a:r>
            <a:r>
              <a:rPr lang="en-US" sz="2400" dirty="0" smtClean="0"/>
              <a:t>23</a:t>
            </a:r>
            <a:r>
              <a:rPr lang="en-US" sz="2400" baseline="30000" dirty="0" smtClean="0"/>
              <a:t>rd</a:t>
            </a:r>
            <a:r>
              <a:rPr lang="en-US" sz="2400" dirty="0" smtClean="0"/>
              <a:t> </a:t>
            </a:r>
            <a:endParaRPr lang="en-US" sz="2400" dirty="0"/>
          </a:p>
          <a:p>
            <a:pPr marL="0" indent="0">
              <a:buNone/>
            </a:pPr>
            <a:r>
              <a:rPr lang="en-US" sz="2400" dirty="0"/>
              <a:t>	</a:t>
            </a:r>
            <a:r>
              <a:rPr lang="en-US" sz="2400" dirty="0" smtClean="0"/>
              <a:t>Lenny Brandon, Chris Carr, Manuel </a:t>
            </a:r>
            <a:r>
              <a:rPr lang="en-US" sz="2400" dirty="0" err="1" smtClean="0"/>
              <a:t>Escanciano</a:t>
            </a:r>
            <a:r>
              <a:rPr lang="en-US" sz="2400" dirty="0" smtClean="0"/>
              <a:t>, Timothy Ma</a:t>
            </a:r>
            <a:endParaRPr lang="en-US" sz="2400" dirty="0" smtClean="0"/>
          </a:p>
          <a:p>
            <a:pPr marL="0" indent="0">
              <a:buNone/>
            </a:pPr>
            <a:r>
              <a:rPr lang="en-US" sz="2400" dirty="0"/>
              <a:t>	</a:t>
            </a:r>
            <a:endParaRPr lang="en-US" sz="2400" dirty="0" smtClean="0"/>
          </a:p>
          <a:p>
            <a:pPr marL="0" indent="0">
              <a:buNone/>
            </a:pPr>
            <a:r>
              <a:rPr lang="en-US" sz="2400" dirty="0" smtClean="0"/>
              <a:t>Group 3: </a:t>
            </a:r>
            <a:r>
              <a:rPr lang="en-US" sz="2400" dirty="0"/>
              <a:t>April </a:t>
            </a:r>
            <a:r>
              <a:rPr lang="en-US" sz="2400" dirty="0" smtClean="0"/>
              <a:t>25</a:t>
            </a:r>
            <a:r>
              <a:rPr lang="en-US" sz="2400" baseline="30000" dirty="0" smtClean="0"/>
              <a:t>th</a:t>
            </a:r>
            <a:endParaRPr lang="en-US" sz="2400" dirty="0" smtClean="0"/>
          </a:p>
          <a:p>
            <a:pPr marL="0" indent="0">
              <a:buNone/>
            </a:pPr>
            <a:r>
              <a:rPr lang="en-US" sz="2400" dirty="0"/>
              <a:t>	</a:t>
            </a:r>
            <a:r>
              <a:rPr lang="en-US" sz="2400" dirty="0" smtClean="0"/>
              <a:t>Matthew McNulty, Adam Ramey, Kyle Reed, Anthony Valle</a:t>
            </a:r>
          </a:p>
          <a:p>
            <a:pPr marL="0" indent="0">
              <a:buNone/>
            </a:pPr>
            <a:endParaRPr lang="en-US" sz="2400" dirty="0"/>
          </a:p>
          <a:p>
            <a:pPr marL="0" indent="0">
              <a:buNone/>
            </a:pPr>
            <a:r>
              <a:rPr lang="en-US" sz="2400" dirty="0" smtClean="0"/>
              <a:t>ALL PAPERS DUE ON APRIL 23RD</a:t>
            </a:r>
            <a:endParaRPr lang="en-US" sz="2400" dirty="0" smtClean="0"/>
          </a:p>
        </p:txBody>
      </p:sp>
    </p:spTree>
    <p:extLst>
      <p:ext uri="{BB962C8B-B14F-4D97-AF65-F5344CB8AC3E}">
        <p14:creationId xmlns:p14="http://schemas.microsoft.com/office/powerpoint/2010/main" val="172920974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dirty="0" smtClean="0"/>
              <a:t>How does one create a new idea?</a:t>
            </a:r>
            <a:endParaRPr lang="en-US" dirty="0"/>
          </a:p>
        </p:txBody>
      </p:sp>
      <p:sp>
        <p:nvSpPr>
          <p:cNvPr id="3" name="Content Placeholder 2"/>
          <p:cNvSpPr>
            <a:spLocks noGrp="1"/>
          </p:cNvSpPr>
          <p:nvPr>
            <p:ph idx="1"/>
          </p:nvPr>
        </p:nvSpPr>
        <p:spPr>
          <a:xfrm>
            <a:off x="457200" y="1219128"/>
            <a:ext cx="8229600" cy="5069490"/>
          </a:xfrm>
        </p:spPr>
        <p:txBody>
          <a:bodyPr>
            <a:normAutofit lnSpcReduction="10000"/>
          </a:bodyPr>
          <a:lstStyle/>
          <a:p>
            <a:r>
              <a:rPr lang="en-US" dirty="0" smtClean="0"/>
              <a:t>Lectures and Readings: ideas we discuss in class</a:t>
            </a:r>
          </a:p>
          <a:p>
            <a:pPr lvl="1"/>
            <a:r>
              <a:rPr lang="en-US" dirty="0" smtClean="0"/>
              <a:t>Stem cells for building new replacement tissue</a:t>
            </a:r>
          </a:p>
          <a:p>
            <a:pPr lvl="1"/>
            <a:r>
              <a:rPr lang="en-US" dirty="0" smtClean="0"/>
              <a:t>Driving or studying cell </a:t>
            </a:r>
            <a:r>
              <a:rPr lang="en-US" dirty="0" smtClean="0"/>
              <a:t>movement, growth, differentiation</a:t>
            </a:r>
            <a:endParaRPr lang="en-US" dirty="0" smtClean="0"/>
          </a:p>
          <a:p>
            <a:pPr lvl="1"/>
            <a:r>
              <a:rPr lang="en-US" dirty="0" smtClean="0"/>
              <a:t>Driving or studying cell-cell and cell-matrix interactions</a:t>
            </a:r>
          </a:p>
          <a:p>
            <a:pPr lvl="1"/>
            <a:r>
              <a:rPr lang="en-US" dirty="0" smtClean="0"/>
              <a:t>Disease specific!</a:t>
            </a:r>
          </a:p>
          <a:p>
            <a:pPr lvl="1"/>
            <a:r>
              <a:rPr lang="en-US" dirty="0" smtClean="0"/>
              <a:t>I HIGHLY RECOMMEND: you come talk to me in office hours about the feasibility of your idea</a:t>
            </a:r>
          </a:p>
          <a:p>
            <a:r>
              <a:rPr lang="en-US" dirty="0" smtClean="0"/>
              <a:t>New literature research: Library Resources</a:t>
            </a:r>
            <a:endParaRPr lang="en-US" dirty="0"/>
          </a:p>
        </p:txBody>
      </p:sp>
    </p:spTree>
    <p:extLst>
      <p:ext uri="{BB962C8B-B14F-4D97-AF65-F5344CB8AC3E}">
        <p14:creationId xmlns:p14="http://schemas.microsoft.com/office/powerpoint/2010/main" val="3541626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normAutofit fontScale="90000"/>
          </a:bodyPr>
          <a:lstStyle/>
          <a:p>
            <a:r>
              <a:rPr lang="en-US" dirty="0" smtClean="0"/>
              <a:t>3 Grant Types to Choose From (NIH)</a:t>
            </a:r>
            <a:endParaRPr lang="en-US" dirty="0"/>
          </a:p>
        </p:txBody>
      </p:sp>
      <p:sp>
        <p:nvSpPr>
          <p:cNvPr id="3" name="Content Placeholder 2"/>
          <p:cNvSpPr>
            <a:spLocks noGrp="1"/>
          </p:cNvSpPr>
          <p:nvPr>
            <p:ph idx="1"/>
          </p:nvPr>
        </p:nvSpPr>
        <p:spPr>
          <a:xfrm>
            <a:off x="0" y="803165"/>
            <a:ext cx="9144000" cy="6046076"/>
          </a:xfrm>
        </p:spPr>
        <p:txBody>
          <a:bodyPr>
            <a:normAutofit fontScale="55000" lnSpcReduction="20000"/>
          </a:bodyPr>
          <a:lstStyle/>
          <a:p>
            <a:r>
              <a:rPr lang="en-US" dirty="0" smtClean="0"/>
              <a:t>These are your choices for style</a:t>
            </a:r>
          </a:p>
          <a:p>
            <a:r>
              <a:rPr lang="en-US" dirty="0"/>
              <a:t>R03, </a:t>
            </a:r>
            <a:r>
              <a:rPr lang="en-US" dirty="0">
                <a:hlinkClick r:id="rId2"/>
              </a:rPr>
              <a:t>http://grants.nih.gov/grants/guide/pa-files/PA-10-064.</a:t>
            </a:r>
            <a:r>
              <a:rPr lang="en-US" dirty="0" smtClean="0">
                <a:hlinkClick r:id="rId2"/>
              </a:rPr>
              <a:t>html</a:t>
            </a:r>
            <a:endParaRPr lang="en-US" dirty="0" smtClean="0"/>
          </a:p>
          <a:p>
            <a:pPr lvl="1"/>
            <a:r>
              <a:rPr lang="en-US" dirty="0"/>
              <a:t>discrete, well-defined projects that realistically can be completed in two years and that require limited levels of </a:t>
            </a:r>
            <a:r>
              <a:rPr lang="en-US" dirty="0" smtClean="0"/>
              <a:t>funding ($50,000 per year)</a:t>
            </a:r>
          </a:p>
          <a:p>
            <a:pPr lvl="1"/>
            <a:r>
              <a:rPr lang="en-US" dirty="0"/>
              <a:t>Pilot or feasibility studies</a:t>
            </a:r>
          </a:p>
          <a:p>
            <a:pPr lvl="1"/>
            <a:r>
              <a:rPr lang="en-US" dirty="0"/>
              <a:t>Secondary analysis of existing data</a:t>
            </a:r>
          </a:p>
          <a:p>
            <a:pPr lvl="1"/>
            <a:r>
              <a:rPr lang="en-US" dirty="0"/>
              <a:t>Small, self-contained research projects</a:t>
            </a:r>
          </a:p>
          <a:p>
            <a:pPr lvl="1"/>
            <a:r>
              <a:rPr lang="en-US" dirty="0"/>
              <a:t>Development of research methodology</a:t>
            </a:r>
          </a:p>
          <a:p>
            <a:pPr lvl="1"/>
            <a:r>
              <a:rPr lang="en-US" dirty="0"/>
              <a:t>Development of new research technology</a:t>
            </a:r>
          </a:p>
          <a:p>
            <a:pPr lvl="1"/>
            <a:r>
              <a:rPr lang="en-US" dirty="0"/>
              <a:t>research plan is restricted to 6 pages</a:t>
            </a:r>
            <a:endParaRPr lang="en-US" dirty="0" smtClean="0"/>
          </a:p>
          <a:p>
            <a:r>
              <a:rPr lang="en-US" dirty="0"/>
              <a:t>R21, </a:t>
            </a:r>
            <a:r>
              <a:rPr lang="en-US" dirty="0">
                <a:hlinkClick r:id="rId3"/>
              </a:rPr>
              <a:t>http://grants.nih.gov/grants/guide/pa-files/pa-10-069.</a:t>
            </a:r>
            <a:r>
              <a:rPr lang="en-US" dirty="0" smtClean="0">
                <a:hlinkClick r:id="rId3"/>
              </a:rPr>
              <a:t>html</a:t>
            </a:r>
            <a:endParaRPr lang="en-US" dirty="0" smtClean="0"/>
          </a:p>
          <a:p>
            <a:pPr lvl="1"/>
            <a:r>
              <a:rPr lang="en-US" dirty="0"/>
              <a:t>introduction of novel scientific ideas, model systems, tools, agents, targets, and technologies that have the potential to substantially advance biomedical </a:t>
            </a:r>
            <a:r>
              <a:rPr lang="en-US" dirty="0" smtClean="0"/>
              <a:t>research</a:t>
            </a:r>
          </a:p>
          <a:p>
            <a:pPr lvl="1"/>
            <a:r>
              <a:rPr lang="en-US" dirty="0"/>
              <a:t>new exploratory and developmental research </a:t>
            </a:r>
            <a:r>
              <a:rPr lang="en-US" dirty="0" smtClean="0"/>
              <a:t>projects (Think: high-risk)</a:t>
            </a:r>
          </a:p>
          <a:p>
            <a:pPr lvl="1"/>
            <a:r>
              <a:rPr lang="en-US" dirty="0" smtClean="0"/>
              <a:t>Also a two-year grant, at $275,000 over two years.</a:t>
            </a:r>
          </a:p>
          <a:p>
            <a:pPr lvl="1"/>
            <a:r>
              <a:rPr lang="en-US" dirty="0"/>
              <a:t>unique and innovative use of an existing methodology to explore a new scientific area</a:t>
            </a:r>
            <a:endParaRPr lang="en-US" dirty="0" smtClean="0"/>
          </a:p>
          <a:p>
            <a:pPr lvl="1"/>
            <a:r>
              <a:rPr lang="en-US" dirty="0"/>
              <a:t>may involve considerable risk but may lead to a breakthrough in a particular </a:t>
            </a:r>
            <a:r>
              <a:rPr lang="en-US" dirty="0" smtClean="0"/>
              <a:t>area</a:t>
            </a:r>
          </a:p>
          <a:p>
            <a:pPr lvl="1"/>
            <a:r>
              <a:rPr lang="en-US" dirty="0"/>
              <a:t>should break new ground or extend previous discoveries toward new directions or applications</a:t>
            </a:r>
            <a:endParaRPr lang="en-US" dirty="0" smtClean="0"/>
          </a:p>
          <a:p>
            <a:r>
              <a:rPr lang="en-US" dirty="0"/>
              <a:t>R01, </a:t>
            </a:r>
            <a:r>
              <a:rPr lang="en-US" dirty="0">
                <a:hlinkClick r:id="rId4"/>
              </a:rPr>
              <a:t>http://grants.nih.gov/grants/guide/pa-files/pa-10-067.</a:t>
            </a:r>
            <a:r>
              <a:rPr lang="en-US" dirty="0" smtClean="0">
                <a:hlinkClick r:id="rId4"/>
              </a:rPr>
              <a:t>html</a:t>
            </a:r>
            <a:endParaRPr lang="en-US" dirty="0" smtClean="0"/>
          </a:p>
          <a:p>
            <a:pPr lvl="1"/>
            <a:r>
              <a:rPr lang="en-US" dirty="0"/>
              <a:t>the original and historically the oldest grant mechanism used by the NIH to support health-related research and </a:t>
            </a:r>
            <a:r>
              <a:rPr lang="en-US" dirty="0" smtClean="0"/>
              <a:t>development</a:t>
            </a:r>
          </a:p>
          <a:p>
            <a:pPr lvl="1"/>
            <a:r>
              <a:rPr lang="en-US" dirty="0" smtClean="0"/>
              <a:t>Large research projects, involving multiple students, and often multiple PIs</a:t>
            </a:r>
          </a:p>
          <a:p>
            <a:pPr lvl="1"/>
            <a:r>
              <a:rPr lang="en-US" dirty="0" smtClean="0"/>
              <a:t>Anywhere from 2-5 years, at a maximum of $250,000 per year.</a:t>
            </a:r>
          </a:p>
          <a:p>
            <a:pPr lvl="1"/>
            <a:r>
              <a:rPr lang="en-US" dirty="0" smtClean="0"/>
              <a:t>Must also be innovative and novel, but not necessarily high-risk.  i.e. your preliminary data, literature knowledge, and other expertise makes it seem that you will definitely be able to complete all objectives</a:t>
            </a:r>
          </a:p>
          <a:p>
            <a:pPr lvl="1"/>
            <a:r>
              <a:rPr lang="en-US" dirty="0" smtClean="0"/>
              <a:t>Major cash-cows of big research labs.</a:t>
            </a:r>
            <a:endParaRPr lang="en-US" dirty="0"/>
          </a:p>
        </p:txBody>
      </p:sp>
    </p:spTree>
    <p:extLst>
      <p:ext uri="{BB962C8B-B14F-4D97-AF65-F5344CB8AC3E}">
        <p14:creationId xmlns:p14="http://schemas.microsoft.com/office/powerpoint/2010/main" val="5674891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xEl>
                                              <p:pRg st="16" end="1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
                                            <p:txEl>
                                              <p:pRg st="17" end="17"/>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xEl>
                                              <p:pRg st="18" end="18"/>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
                                            <p:txEl>
                                              <p:pRg st="19" end="19"/>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
                                            <p:txEl>
                                              <p:pRg st="20" end="20"/>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9"/>
            <a:ext cx="8229600" cy="850845"/>
          </a:xfrm>
        </p:spPr>
        <p:txBody>
          <a:bodyPr/>
          <a:lstStyle/>
          <a:p>
            <a:r>
              <a:rPr lang="en-US" dirty="0" smtClean="0"/>
              <a:t>Your NIH Grant MUST Include:</a:t>
            </a:r>
            <a:endParaRPr lang="en-US" dirty="0"/>
          </a:p>
        </p:txBody>
      </p:sp>
      <p:sp>
        <p:nvSpPr>
          <p:cNvPr id="3" name="Content Placeholder 2"/>
          <p:cNvSpPr>
            <a:spLocks noGrp="1"/>
          </p:cNvSpPr>
          <p:nvPr>
            <p:ph idx="1"/>
          </p:nvPr>
        </p:nvSpPr>
        <p:spPr>
          <a:xfrm>
            <a:off x="0" y="1129862"/>
            <a:ext cx="9144000" cy="5623035"/>
          </a:xfrm>
        </p:spPr>
        <p:txBody>
          <a:bodyPr>
            <a:normAutofit fontScale="92500" lnSpcReduction="20000"/>
          </a:bodyPr>
          <a:lstStyle/>
          <a:p>
            <a:r>
              <a:rPr lang="en-US" dirty="0" smtClean="0"/>
              <a:t>Go here </a:t>
            </a:r>
            <a:r>
              <a:rPr lang="en-US" dirty="0"/>
              <a:t>for </a:t>
            </a:r>
            <a:r>
              <a:rPr lang="en-US" dirty="0" smtClean="0"/>
              <a:t>formatting (margins, font size, etc.): </a:t>
            </a:r>
            <a:r>
              <a:rPr lang="en-US" dirty="0">
                <a:hlinkClick r:id="rId2"/>
              </a:rPr>
              <a:t>http://</a:t>
            </a:r>
            <a:r>
              <a:rPr lang="en-US" dirty="0" err="1">
                <a:hlinkClick r:id="rId2"/>
              </a:rPr>
              <a:t>grants.nih.gov</a:t>
            </a:r>
            <a:r>
              <a:rPr lang="en-US" dirty="0">
                <a:hlinkClick r:id="rId2"/>
              </a:rPr>
              <a:t>/grants/funding/424/</a:t>
            </a:r>
            <a:r>
              <a:rPr lang="en-US" dirty="0" err="1">
                <a:hlinkClick r:id="rId2"/>
              </a:rPr>
              <a:t>index.htm</a:t>
            </a:r>
            <a:endParaRPr lang="en-US" dirty="0"/>
          </a:p>
          <a:p>
            <a:r>
              <a:rPr lang="en-US" dirty="0" err="1" smtClean="0"/>
              <a:t>Biosketch</a:t>
            </a:r>
            <a:r>
              <a:rPr lang="en-US" dirty="0" smtClean="0"/>
              <a:t> for each team member.</a:t>
            </a:r>
          </a:p>
          <a:p>
            <a:r>
              <a:rPr lang="en-US" dirty="0" smtClean="0"/>
              <a:t>Research Plan.</a:t>
            </a:r>
          </a:p>
          <a:p>
            <a:pPr lvl="1"/>
            <a:r>
              <a:rPr lang="en-US" dirty="0" smtClean="0"/>
              <a:t>1 Page: Specific Aims.</a:t>
            </a:r>
          </a:p>
          <a:p>
            <a:pPr lvl="1"/>
            <a:r>
              <a:rPr lang="en-US" dirty="0" smtClean="0"/>
              <a:t>6 Pages (R03 and R21), or 12 Pages (R01), including:</a:t>
            </a:r>
          </a:p>
          <a:p>
            <a:pPr lvl="2"/>
            <a:r>
              <a:rPr lang="en-US" dirty="0" smtClean="0"/>
              <a:t>Significance (background, relevance to human health)</a:t>
            </a:r>
          </a:p>
          <a:p>
            <a:pPr lvl="2"/>
            <a:r>
              <a:rPr lang="en-US" dirty="0" smtClean="0"/>
              <a:t>Innovation (why it’s so novel, creative, what it will lead to)</a:t>
            </a:r>
          </a:p>
          <a:p>
            <a:pPr lvl="2"/>
            <a:r>
              <a:rPr lang="en-US" dirty="0" smtClean="0"/>
              <a:t>Approach (research methods planned), and including </a:t>
            </a:r>
            <a:r>
              <a:rPr lang="en-US" b="1" i="1" dirty="0"/>
              <a:t>Preliminary </a:t>
            </a:r>
            <a:r>
              <a:rPr lang="en-US" b="1" i="1" dirty="0" smtClean="0"/>
              <a:t>Data</a:t>
            </a:r>
          </a:p>
          <a:p>
            <a:pPr lvl="2"/>
            <a:r>
              <a:rPr lang="en-US" dirty="0" smtClean="0"/>
              <a:t>Optional idea: Benchmarks for success</a:t>
            </a:r>
          </a:p>
          <a:p>
            <a:pPr lvl="2"/>
            <a:r>
              <a:rPr lang="en-US" dirty="0" smtClean="0"/>
              <a:t>Optional idea: potential pitfalls and solutions</a:t>
            </a:r>
          </a:p>
          <a:p>
            <a:pPr lvl="2"/>
            <a:r>
              <a:rPr lang="en-US" dirty="0" smtClean="0"/>
              <a:t>Optional idea: Future directions</a:t>
            </a:r>
          </a:p>
          <a:p>
            <a:pPr lvl="2"/>
            <a:r>
              <a:rPr lang="en-US" dirty="0" smtClean="0"/>
              <a:t>Optional idea: Timeline</a:t>
            </a:r>
          </a:p>
          <a:p>
            <a:pPr lvl="1"/>
            <a:r>
              <a:rPr lang="en-US" dirty="0" smtClean="0"/>
              <a:t>References (not part of page limit)</a:t>
            </a:r>
          </a:p>
        </p:txBody>
      </p:sp>
    </p:spTree>
    <p:extLst>
      <p:ext uri="{BB962C8B-B14F-4D97-AF65-F5344CB8AC3E}">
        <p14:creationId xmlns:p14="http://schemas.microsoft.com/office/powerpoint/2010/main" val="5783884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54821"/>
          </a:xfrm>
        </p:spPr>
        <p:txBody>
          <a:bodyPr/>
          <a:lstStyle/>
          <a:p>
            <a:r>
              <a:rPr lang="en-US" dirty="0" smtClean="0"/>
              <a:t>Grant Review Day: 10%</a:t>
            </a:r>
            <a:endParaRPr lang="en-US" dirty="0"/>
          </a:p>
        </p:txBody>
      </p:sp>
      <p:sp>
        <p:nvSpPr>
          <p:cNvPr id="3" name="Content Placeholder 2"/>
          <p:cNvSpPr>
            <a:spLocks noGrp="1"/>
          </p:cNvSpPr>
          <p:nvPr>
            <p:ph idx="1"/>
          </p:nvPr>
        </p:nvSpPr>
        <p:spPr>
          <a:xfrm>
            <a:off x="0" y="845891"/>
            <a:ext cx="9144000" cy="6012109"/>
          </a:xfrm>
        </p:spPr>
        <p:txBody>
          <a:bodyPr>
            <a:normAutofit fontScale="70000" lnSpcReduction="20000"/>
          </a:bodyPr>
          <a:lstStyle/>
          <a:p>
            <a:r>
              <a:rPr lang="en-US" dirty="0" smtClean="0"/>
              <a:t>In class, we will spend 1 lecture acting like a grant panel (April 2</a:t>
            </a:r>
            <a:r>
              <a:rPr lang="en-US" baseline="30000" dirty="0" smtClean="0"/>
              <a:t>nd</a:t>
            </a:r>
            <a:r>
              <a:rPr lang="en-US" dirty="0" smtClean="0"/>
              <a:t>).</a:t>
            </a:r>
          </a:p>
          <a:p>
            <a:r>
              <a:rPr lang="en-US" dirty="0" smtClean="0"/>
              <a:t>I have 3 of last year’s grants.  Everyone in class can see each of the 3 grants. (posted online)</a:t>
            </a:r>
          </a:p>
          <a:p>
            <a:r>
              <a:rPr lang="en-US" dirty="0" smtClean="0"/>
              <a:t>Each group has been formally assigned to review just one of these grants.</a:t>
            </a:r>
          </a:p>
          <a:p>
            <a:r>
              <a:rPr lang="en-US" dirty="0" smtClean="0"/>
              <a:t>Before class (April 2</a:t>
            </a:r>
            <a:r>
              <a:rPr lang="en-US" baseline="30000" dirty="0" smtClean="0"/>
              <a:t>nd</a:t>
            </a:r>
            <a:r>
              <a:rPr lang="en-US" dirty="0" smtClean="0"/>
              <a:t>), each member of the group should independently prepare ~1 page of notes (that you won’t turn in), that include the pros and cons of the grant idea.</a:t>
            </a:r>
          </a:p>
          <a:p>
            <a:r>
              <a:rPr lang="en-US" dirty="0" smtClean="0"/>
              <a:t>Each person should bring a copy of the grant as well to facilitate discussion.</a:t>
            </a:r>
          </a:p>
          <a:p>
            <a:r>
              <a:rPr lang="en-US" dirty="0" smtClean="0"/>
              <a:t>In class, we will go through each grant.  For the grant you are officially assigned, you will talk, in class, from your seat, for about 5min, giving a short summary of what was good and bad about the grant.</a:t>
            </a:r>
          </a:p>
          <a:p>
            <a:r>
              <a:rPr lang="en-US" dirty="0" smtClean="0"/>
              <a:t>During this discussion, anyone in class can comment, but you’re only </a:t>
            </a:r>
            <a:r>
              <a:rPr lang="en-US" i="1" dirty="0" smtClean="0"/>
              <a:t>required</a:t>
            </a:r>
            <a:r>
              <a:rPr lang="en-US" dirty="0" smtClean="0"/>
              <a:t> to talk about the grant you were assigned.</a:t>
            </a:r>
          </a:p>
          <a:p>
            <a:r>
              <a:rPr lang="en-US" dirty="0" smtClean="0"/>
              <a:t>Within your group, assign one person to be the “scribe” for the group.  During the discussion, the scribe will take notes on their laptop about what was discussed about the grant.  This will be read aloud, at the end of the lecture, to the whole group.  Please email me this summary page for your grade by midnight, April 2</a:t>
            </a:r>
            <a:r>
              <a:rPr lang="en-US" baseline="30000" dirty="0" smtClean="0"/>
              <a:t>nd</a:t>
            </a:r>
            <a:r>
              <a:rPr lang="en-US" dirty="0"/>
              <a:t> </a:t>
            </a:r>
            <a:r>
              <a:rPr lang="en-US" dirty="0" smtClean="0"/>
              <a:t>(same day).  I’m looking for how detailed your reviews were.  The summary should be no more than 1 page!</a:t>
            </a:r>
          </a:p>
          <a:p>
            <a:r>
              <a:rPr lang="en-US" dirty="0" smtClean="0"/>
              <a:t>Use this review to help you write your own grants!</a:t>
            </a:r>
          </a:p>
          <a:p>
            <a:endParaRPr lang="en-US" dirty="0"/>
          </a:p>
        </p:txBody>
      </p:sp>
    </p:spTree>
    <p:extLst>
      <p:ext uri="{BB962C8B-B14F-4D97-AF65-F5344CB8AC3E}">
        <p14:creationId xmlns:p14="http://schemas.microsoft.com/office/powerpoint/2010/main" val="39582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Aims Page: 10%</a:t>
            </a:r>
            <a:endParaRPr lang="en-US" dirty="0"/>
          </a:p>
        </p:txBody>
      </p:sp>
      <p:sp>
        <p:nvSpPr>
          <p:cNvPr id="3" name="Content Placeholder 2"/>
          <p:cNvSpPr>
            <a:spLocks noGrp="1"/>
          </p:cNvSpPr>
          <p:nvPr>
            <p:ph idx="1"/>
          </p:nvPr>
        </p:nvSpPr>
        <p:spPr/>
        <p:txBody>
          <a:bodyPr>
            <a:normAutofit lnSpcReduction="10000"/>
          </a:bodyPr>
          <a:lstStyle/>
          <a:p>
            <a:r>
              <a:rPr lang="en-US" dirty="0" smtClean="0"/>
              <a:t>Due April 11</a:t>
            </a:r>
            <a:r>
              <a:rPr lang="en-US" baseline="30000" dirty="0" smtClean="0"/>
              <a:t>th</a:t>
            </a:r>
            <a:r>
              <a:rPr lang="en-US" dirty="0" smtClean="0"/>
              <a:t>, in class</a:t>
            </a:r>
            <a:endParaRPr lang="en-US" b="1" dirty="0">
              <a:solidFill>
                <a:srgbClr val="FF0000"/>
              </a:solidFill>
            </a:endParaRPr>
          </a:p>
          <a:p>
            <a:pPr lvl="1"/>
            <a:r>
              <a:rPr lang="en-US" dirty="0" smtClean="0"/>
              <a:t>1 </a:t>
            </a:r>
            <a:r>
              <a:rPr lang="en-US" dirty="0"/>
              <a:t>page introduction of project</a:t>
            </a:r>
            <a:r>
              <a:rPr lang="en-US" dirty="0" smtClean="0"/>
              <a:t>.  No more than 1 page!</a:t>
            </a:r>
            <a:endParaRPr lang="en-US" dirty="0"/>
          </a:p>
          <a:p>
            <a:pPr lvl="1"/>
            <a:r>
              <a:rPr lang="en-US" dirty="0"/>
              <a:t>It’s a good idea to come talk to me about your idea before you write this up and turn it in</a:t>
            </a:r>
            <a:r>
              <a:rPr lang="en-US" dirty="0" smtClean="0"/>
              <a:t>.</a:t>
            </a:r>
          </a:p>
          <a:p>
            <a:pPr lvl="1"/>
            <a:r>
              <a:rPr lang="en-US" dirty="0" smtClean="0"/>
              <a:t>I have an example of a funded specific aims page (handout)</a:t>
            </a:r>
          </a:p>
          <a:p>
            <a:pPr lvl="1"/>
            <a:r>
              <a:rPr lang="en-US" dirty="0" smtClean="0"/>
              <a:t>You can modify this after the graded feedback, because you will turn it in again with your final grant.</a:t>
            </a:r>
            <a:endParaRPr lang="en-US" dirty="0"/>
          </a:p>
          <a:p>
            <a:endParaRPr lang="en-US" dirty="0"/>
          </a:p>
        </p:txBody>
      </p:sp>
    </p:spTree>
    <p:extLst>
      <p:ext uri="{BB962C8B-B14F-4D97-AF65-F5344CB8AC3E}">
        <p14:creationId xmlns:p14="http://schemas.microsoft.com/office/powerpoint/2010/main" val="1355396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776"/>
            <a:ext cx="8229600" cy="848697"/>
          </a:xfrm>
        </p:spPr>
        <p:txBody>
          <a:bodyPr/>
          <a:lstStyle/>
          <a:p>
            <a:r>
              <a:rPr lang="en-US" dirty="0" smtClean="0"/>
              <a:t>Note about Presentation Dates</a:t>
            </a:r>
            <a:endParaRPr lang="en-US" dirty="0"/>
          </a:p>
        </p:txBody>
      </p:sp>
      <p:sp>
        <p:nvSpPr>
          <p:cNvPr id="3" name="Content Placeholder 2"/>
          <p:cNvSpPr>
            <a:spLocks noGrp="1"/>
          </p:cNvSpPr>
          <p:nvPr>
            <p:ph idx="1"/>
          </p:nvPr>
        </p:nvSpPr>
        <p:spPr>
          <a:xfrm>
            <a:off x="457200" y="882474"/>
            <a:ext cx="8229600" cy="5779122"/>
          </a:xfrm>
        </p:spPr>
        <p:txBody>
          <a:bodyPr>
            <a:normAutofit fontScale="92500" lnSpcReduction="20000"/>
          </a:bodyPr>
          <a:lstStyle/>
          <a:p>
            <a:r>
              <a:rPr lang="en-US" dirty="0" smtClean="0"/>
              <a:t>Dates: April </a:t>
            </a:r>
            <a:r>
              <a:rPr lang="en-US" dirty="0" smtClean="0"/>
              <a:t>23</a:t>
            </a:r>
            <a:r>
              <a:rPr lang="en-US" baseline="30000" dirty="0" smtClean="0"/>
              <a:t>rd</a:t>
            </a:r>
            <a:r>
              <a:rPr lang="en-US" dirty="0" smtClean="0"/>
              <a:t> and 25</a:t>
            </a:r>
            <a:r>
              <a:rPr lang="en-US" baseline="30000" dirty="0" smtClean="0"/>
              <a:t>th</a:t>
            </a:r>
            <a:endParaRPr lang="en-US" dirty="0"/>
          </a:p>
          <a:p>
            <a:r>
              <a:rPr lang="en-US" dirty="0" smtClean="0"/>
              <a:t>Remember</a:t>
            </a:r>
            <a:r>
              <a:rPr lang="en-US" dirty="0" smtClean="0"/>
              <a:t>, this is a sales pitch for your idea.</a:t>
            </a:r>
          </a:p>
          <a:p>
            <a:r>
              <a:rPr lang="en-US" dirty="0" smtClean="0"/>
              <a:t>You need to get across:</a:t>
            </a:r>
          </a:p>
          <a:p>
            <a:pPr lvl="1"/>
            <a:r>
              <a:rPr lang="en-US" dirty="0" smtClean="0"/>
              <a:t>The human health problem is real and needs novel solutions, approaches</a:t>
            </a:r>
          </a:p>
          <a:p>
            <a:pPr lvl="1"/>
            <a:r>
              <a:rPr lang="en-US" dirty="0" smtClean="0"/>
              <a:t>The literature backs up the fact that your idea will work</a:t>
            </a:r>
          </a:p>
          <a:p>
            <a:pPr lvl="1"/>
            <a:r>
              <a:rPr lang="en-US" dirty="0" smtClean="0"/>
              <a:t>That your idea is awesome and novel</a:t>
            </a:r>
          </a:p>
          <a:p>
            <a:pPr lvl="1"/>
            <a:r>
              <a:rPr lang="en-US" dirty="0" smtClean="0"/>
              <a:t>That your idea will work if you are funded! </a:t>
            </a:r>
            <a:r>
              <a:rPr lang="en-US" dirty="0" smtClean="0"/>
              <a:t>(find preliminary data from the literature)</a:t>
            </a:r>
            <a:endParaRPr lang="en-US" dirty="0" smtClean="0"/>
          </a:p>
          <a:p>
            <a:r>
              <a:rPr lang="en-US" dirty="0" smtClean="0"/>
              <a:t>Everyone </a:t>
            </a:r>
            <a:r>
              <a:rPr lang="en-US" dirty="0" smtClean="0"/>
              <a:t>must be at all the presentations.  Groups will be partly graded by classmates, and turning your evaluation of the other groups is mandatory.</a:t>
            </a:r>
          </a:p>
        </p:txBody>
      </p:sp>
    </p:spTree>
    <p:extLst>
      <p:ext uri="{BB962C8B-B14F-4D97-AF65-F5344CB8AC3E}">
        <p14:creationId xmlns:p14="http://schemas.microsoft.com/office/powerpoint/2010/main" val="42930358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339</TotalTime>
  <Words>1283</Words>
  <Application>Microsoft Macintosh PowerPoint</Application>
  <PresentationFormat>On-screen Show (4:3)</PresentationFormat>
  <Paragraphs>97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NIH Grant Project</vt:lpstr>
      <vt:lpstr>Outline of Project</vt:lpstr>
      <vt:lpstr>Groups (I have pre-assigned you)</vt:lpstr>
      <vt:lpstr>How does one create a new idea?</vt:lpstr>
      <vt:lpstr>3 Grant Types to Choose From (NIH)</vt:lpstr>
      <vt:lpstr>Your NIH Grant MUST Include:</vt:lpstr>
      <vt:lpstr>Grant Review Day: 10%</vt:lpstr>
      <vt:lpstr>Specific Aims Page: 10%</vt:lpstr>
      <vt:lpstr>Note about Presentation Dates</vt:lpstr>
      <vt:lpstr>The most important thing you can do is…..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 Grant Project</dc:title>
  <dc:creator>Shelly Peyton</dc:creator>
  <cp:lastModifiedBy>Shelly Peyton</cp:lastModifiedBy>
  <cp:revision>21</cp:revision>
  <dcterms:created xsi:type="dcterms:W3CDTF">2011-10-05T19:26:18Z</dcterms:created>
  <dcterms:modified xsi:type="dcterms:W3CDTF">2013-02-12T18:26:23Z</dcterms:modified>
</cp:coreProperties>
</file>