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299" r:id="rId14"/>
    <p:sldId id="258" r:id="rId15"/>
    <p:sldId id="257" r:id="rId16"/>
    <p:sldId id="260" r:id="rId17"/>
    <p:sldId id="284" r:id="rId18"/>
    <p:sldId id="259" r:id="rId19"/>
    <p:sldId id="285" r:id="rId20"/>
    <p:sldId id="261" r:id="rId21"/>
    <p:sldId id="264" r:id="rId22"/>
    <p:sldId id="263" r:id="rId23"/>
    <p:sldId id="280" r:id="rId24"/>
    <p:sldId id="286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B4AD-DB83-9F49-91DA-3D74D695AB74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F544-4AD2-A249-B37C-64ABCBFC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926F-61DD-B449-9FB3-5A0B563A3770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63E6-6A45-1A44-A758-66903D2E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2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ACBA-CF65-084B-A44A-E50EF820D1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72661-C603-8C46-801C-00781EB6A468}" type="slidenum">
              <a:rPr lang="en-US"/>
              <a:pPr/>
              <a:t>8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63E6-6A45-1A44-A758-66903D2E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Role of different integrin ligands in cell shape–regulated apoptosis. Apoptotic indices (percentage positive TUNEL staining) for cells cultured for 24 hours on </a:t>
            </a:r>
            <a:r>
              <a:rPr lang="en-GB" dirty="0" err="1">
                <a:latin typeface="Arial" charset="0"/>
                <a:cs typeface="msgothic" charset="0"/>
              </a:rPr>
              <a:t>unpatterned</a:t>
            </a:r>
            <a:r>
              <a:rPr lang="en-GB" dirty="0">
                <a:latin typeface="Arial" charset="0"/>
                <a:cs typeface="msgothic" charset="0"/>
              </a:rPr>
              <a:t> substrates (black bars) or on 20-μm circles (</a:t>
            </a:r>
            <a:r>
              <a:rPr lang="en-GB" dirty="0" err="1">
                <a:latin typeface="Arial" charset="0"/>
                <a:cs typeface="msgothic" charset="0"/>
              </a:rPr>
              <a:t>gray</a:t>
            </a:r>
            <a:r>
              <a:rPr lang="en-GB" dirty="0">
                <a:latin typeface="Arial" charset="0"/>
                <a:cs typeface="msgothic" charset="0"/>
              </a:rPr>
              <a:t> bars) coated with FN, type I collagen (Col I), </a:t>
            </a:r>
            <a:r>
              <a:rPr lang="en-GB" dirty="0" err="1">
                <a:latin typeface="Arial" charset="0"/>
                <a:cs typeface="msgothic" charset="0"/>
              </a:rPr>
              <a:t>vitronectin</a:t>
            </a:r>
            <a:r>
              <a:rPr lang="en-GB" dirty="0">
                <a:latin typeface="Arial" charset="0"/>
                <a:cs typeface="msgothic" charset="0"/>
              </a:rPr>
              <a:t> (VN), anti-β1, anti-αVβ3, or antibodies to both integrin β1 and integrin αVβ3 (29).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8177-A45C-4371-A120-3310AEF685D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1217-C574-6B49-BEAC-81FEFDDEFDB7}" type="datetime1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F3A0-5848-CC45-A1E8-855A03EB7F6F}" type="datetime1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A88C-951D-954C-ACD7-57B457121929}" type="datetime1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FEE9-A0D5-1B42-AAC2-3AE31AB690B6}" type="datetime1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4E08-8EC6-4A46-ACA5-99ADEED8FB6C}" type="datetime1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8EF-0B68-634B-B997-F7148267C48B}" type="datetime1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A256-0AD2-8648-A27C-F50D4449EFF7}" type="datetime1">
              <a:rPr lang="en-US" smtClean="0"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377C-C16E-8440-8494-D2FA53A6D38B}" type="datetime1">
              <a:rPr lang="en-US" smtClean="0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BE95-1C29-A04C-BEBE-01780E9513FA}" type="datetime1">
              <a:rPr lang="en-US" smtClean="0"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8460-8700-494B-B894-5C820C46B98D}" type="datetime1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15B1-7647-744F-B109-3DEF0E2E107F}" type="datetime1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B585-14E7-2745-9B95-6E02C6703E01}" type="datetime1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ECM, Cell Adhesion, and Integrins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/</a:t>
            </a:r>
            <a:r>
              <a:rPr lang="en-US" dirty="0"/>
              <a:t>7</a:t>
            </a:r>
            <a:r>
              <a:rPr lang="en-US" dirty="0" smtClean="0"/>
              <a:t>/13</a:t>
            </a:r>
            <a:endParaRPr lang="en-US" dirty="0" smtClean="0"/>
          </a:p>
          <a:p>
            <a:r>
              <a:rPr lang="en-US" dirty="0" smtClean="0"/>
              <a:t>Lecture </a:t>
            </a:r>
            <a:r>
              <a:rPr lang="en-US" dirty="0" smtClean="0"/>
              <a:t>6, </a:t>
            </a:r>
            <a:r>
              <a:rPr lang="en-US" dirty="0" err="1" smtClean="0"/>
              <a:t>ChE</a:t>
            </a:r>
            <a:r>
              <a:rPr lang="en-US" dirty="0" smtClean="0"/>
              <a:t> 290B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Elastin: five times more extensible than rubber!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21368" y="6617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figure 19-7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579"/>
            <a:ext cx="4454153" cy="52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figure 19-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12" y="1978524"/>
            <a:ext cx="4343434" cy="391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8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gure 19-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0200"/>
            <a:ext cx="85312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0728"/>
            <a:ext cx="8229600" cy="1143000"/>
          </a:xfrm>
        </p:spPr>
        <p:txBody>
          <a:bodyPr/>
          <a:lstStyle/>
          <a:p>
            <a:r>
              <a:rPr lang="en-US" dirty="0" err="1" smtClean="0"/>
              <a:t>Fibronectin</a:t>
            </a:r>
            <a:endParaRPr lang="en-US" dirty="0"/>
          </a:p>
        </p:txBody>
      </p:sp>
      <p:pic>
        <p:nvPicPr>
          <p:cNvPr id="4" name="Picture 2" descr="figure 19-72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" y="862272"/>
            <a:ext cx="5136146" cy="321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figure 19-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6" y="842227"/>
            <a:ext cx="4009924" cy="37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340600" y="4279900"/>
            <a:ext cx="9525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16700" y="481913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actin microfilaments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34076" y="2451100"/>
            <a:ext cx="733324" cy="2368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6101" y="478103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Fibronectin</a:t>
            </a:r>
            <a:r>
              <a:rPr lang="en-US" dirty="0" smtClean="0"/>
              <a:t> fibers at </a:t>
            </a:r>
            <a:r>
              <a:rPr lang="en-US" dirty="0" err="1" smtClean="0"/>
              <a:t>fibrillar</a:t>
            </a:r>
            <a:r>
              <a:rPr lang="en-US" dirty="0" smtClean="0"/>
              <a:t> adhesion sites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734300" y="609600"/>
            <a:ext cx="38100" cy="92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0"/>
            <a:ext cx="251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</a:t>
            </a:r>
            <a:r>
              <a:rPr lang="en-US" dirty="0" err="1" smtClean="0"/>
              <a:t>fibronectin</a:t>
            </a:r>
            <a:r>
              <a:rPr lang="en-US" dirty="0" smtClean="0"/>
              <a:t> adhesive 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5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3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Laminin</a:t>
            </a:r>
            <a:r>
              <a:rPr lang="en-US" dirty="0" smtClean="0"/>
              <a:t>: Critical Organizer of Basal Lamina</a:t>
            </a:r>
            <a:endParaRPr lang="en-US" dirty="0"/>
          </a:p>
        </p:txBody>
      </p:sp>
      <p:pic>
        <p:nvPicPr>
          <p:cNvPr id="4" name="Picture 4" descr="figure 19-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738"/>
            <a:ext cx="6831263" cy="34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 19-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07" y="3203324"/>
            <a:ext cx="4980793" cy="365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8737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Basal Lamina: architecture of all epithelia</a:t>
            </a:r>
            <a:endParaRPr lang="en-US" sz="3800" dirty="0"/>
          </a:p>
        </p:txBody>
      </p:sp>
      <p:pic>
        <p:nvPicPr>
          <p:cNvPr id="4" name="Picture 2" descr="figure 19-39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6" y="788737"/>
            <a:ext cx="4168274" cy="30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figure 19-39 par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2" y="3869724"/>
            <a:ext cx="3529263" cy="298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figure 19-39 par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05" y="3869724"/>
            <a:ext cx="4753995" cy="298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 descr="figure 19-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3" y="813331"/>
            <a:ext cx="3813944" cy="305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have many different types of receptors</a:t>
            </a:r>
            <a:endParaRPr lang="en-US" dirty="0"/>
          </a:p>
        </p:txBody>
      </p:sp>
      <p:pic>
        <p:nvPicPr>
          <p:cNvPr id="4" name="Picture 4" descr="figure 19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48768"/>
            <a:ext cx="8535987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069" y="1865586"/>
            <a:ext cx="2575034" cy="288158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"/>
            <a:ext cx="8229600" cy="1143000"/>
          </a:xfrm>
        </p:spPr>
        <p:txBody>
          <a:bodyPr/>
          <a:lstStyle/>
          <a:p>
            <a:r>
              <a:rPr lang="en-US" dirty="0" smtClean="0"/>
              <a:t>Integrin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8544"/>
            <a:ext cx="8229600" cy="1169455"/>
          </a:xfrm>
        </p:spPr>
        <p:txBody>
          <a:bodyPr/>
          <a:lstStyle/>
          <a:p>
            <a:r>
              <a:rPr lang="en-US" dirty="0" err="1" smtClean="0"/>
              <a:t>Integrins</a:t>
            </a:r>
            <a:r>
              <a:rPr lang="en-US" dirty="0" smtClean="0"/>
              <a:t> are one type of anchoring junction: anchor the cells to the matrix</a:t>
            </a:r>
            <a:endParaRPr lang="en-US" dirty="0"/>
          </a:p>
        </p:txBody>
      </p:sp>
      <p:pic>
        <p:nvPicPr>
          <p:cNvPr id="4" name="Picture 4" descr="figure 19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76" y="1086434"/>
            <a:ext cx="4460177" cy="44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254"/>
            <a:ext cx="3240819" cy="22049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7042" y="2240688"/>
            <a:ext cx="620427" cy="56199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817469" y="2802684"/>
            <a:ext cx="1355907" cy="992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7469" y="1262668"/>
            <a:ext cx="1715298" cy="978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1"/>
            <a:ext cx="9144000" cy="761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different heterodimers of </a:t>
            </a:r>
            <a:r>
              <a:rPr lang="en-US" dirty="0" err="1" smtClean="0"/>
              <a:t>integrins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885"/>
            <a:ext cx="9143999" cy="13493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Heterodimers are specific to the ECM proteins in tissue: matching cell type to tissue</a:t>
            </a:r>
          </a:p>
          <a:p>
            <a:r>
              <a:rPr lang="en-US" sz="2400" dirty="0" smtClean="0"/>
              <a:t>8 betas, 18 alphas = 24 combinations (even though 8x18 = 144)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70" y="2273377"/>
            <a:ext cx="4766340" cy="44901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684" y="6545429"/>
            <a:ext cx="2133600" cy="365125"/>
          </a:xfrm>
        </p:spPr>
        <p:txBody>
          <a:bodyPr/>
          <a:lstStyle/>
          <a:p>
            <a:fld id="{4047B586-F103-AC40-AF45-907A29A9C8AD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450"/>
          </a:xfrm>
        </p:spPr>
        <p:txBody>
          <a:bodyPr/>
          <a:lstStyle/>
          <a:p>
            <a:r>
              <a:rPr lang="en-US" dirty="0" smtClean="0"/>
              <a:t>Not all cells express all integrin pairs!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564841"/>
            <a:ext cx="9125777" cy="22931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Differential expression of integrins helps isolate cell types to different tissue areas</a:t>
            </a:r>
          </a:p>
          <a:p>
            <a:r>
              <a:rPr lang="en-US" dirty="0" smtClean="0"/>
              <a:t>Epithelia: attach to </a:t>
            </a:r>
            <a:r>
              <a:rPr lang="en-US" dirty="0" err="1" smtClean="0"/>
              <a:t>laminin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Carcinoma (epithelial cancer) cells: begin to express fibronectin and collagen-binding integrins, so they can invade the surrounding tissue and metastasize.</a:t>
            </a:r>
          </a:p>
          <a:p>
            <a:r>
              <a:rPr lang="en-US" dirty="0" smtClean="0"/>
              <a:t>Tissue engineered material: coat these with proteins that will ONLY BIND the cells you want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 descr="table 1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450"/>
            <a:ext cx="9125777" cy="37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8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Integrins</a:t>
            </a:r>
            <a:r>
              <a:rPr lang="en-US" dirty="0" smtClean="0"/>
              <a:t> undergo conformation changes upon binding</a:t>
            </a:r>
            <a:endParaRPr lang="en-US" dirty="0"/>
          </a:p>
        </p:txBody>
      </p:sp>
      <p:pic>
        <p:nvPicPr>
          <p:cNvPr id="4" name="Picture 2" descr="figure 19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7984"/>
            <a:ext cx="8531225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2045" y="5985190"/>
            <a:ext cx="304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Focal Adhesion Formation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Signal!!!  Survive, migrate,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96538" y="6556727"/>
            <a:ext cx="2133600" cy="365125"/>
          </a:xfrm>
        </p:spPr>
        <p:txBody>
          <a:bodyPr/>
          <a:lstStyle/>
          <a:p>
            <a:fld id="{4047B586-F103-AC40-AF45-907A29A9C8AD}" type="slidenum">
              <a:rPr lang="en-US" smtClean="0">
                <a:solidFill>
                  <a:srgbClr val="000000"/>
                </a:solidFill>
              </a:r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4056" y="5325245"/>
            <a:ext cx="1292773" cy="49923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415" y="5113584"/>
            <a:ext cx="327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RGD: short amino acid sequence that is part of Fibronectin, </a:t>
            </a:r>
            <a:r>
              <a:rPr lang="en-US" dirty="0" err="1" smtClean="0"/>
              <a:t>Vitronectin</a:t>
            </a:r>
            <a:r>
              <a:rPr lang="en-US" dirty="0" smtClean="0"/>
              <a:t>, Collagen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6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929"/>
          </a:xfrm>
        </p:spPr>
        <p:txBody>
          <a:bodyPr/>
          <a:lstStyle/>
          <a:p>
            <a:r>
              <a:rPr lang="en-US" dirty="0" smtClean="0"/>
              <a:t>Stable bonds: 3-5 Integrins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3595"/>
          <a:stretch/>
        </p:blipFill>
        <p:spPr>
          <a:xfrm>
            <a:off x="457200" y="1138590"/>
            <a:ext cx="8132384" cy="4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75"/>
            <a:ext cx="9144000" cy="763108"/>
          </a:xfrm>
        </p:spPr>
        <p:txBody>
          <a:bodyPr>
            <a:normAutofit/>
          </a:bodyPr>
          <a:lstStyle/>
          <a:p>
            <a:r>
              <a:rPr lang="en-US" dirty="0" smtClean="0"/>
              <a:t>Natural Cell Microenvironment: ECM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557"/>
            <a:ext cx="8229600" cy="1483228"/>
          </a:xfrm>
        </p:spPr>
        <p:txBody>
          <a:bodyPr>
            <a:normAutofit lnSpcReduction="10000"/>
          </a:bodyPr>
          <a:lstStyle/>
          <a:p>
            <a:pPr marL="496888" indent="-496888" defTabSz="992188" eaLnBrk="0" hangingPunct="0">
              <a:buNone/>
            </a:pPr>
            <a:r>
              <a:rPr lang="en-US" sz="1600" b="1" dirty="0" smtClean="0"/>
              <a:t>The extracellular matrix:</a:t>
            </a:r>
          </a:p>
          <a:p>
            <a:pPr marL="496888" indent="-496888" defTabSz="992188" eaLnBrk="0" hangingPunct="0"/>
            <a:r>
              <a:rPr lang="en-US" sz="1600" b="1" dirty="0" smtClean="0"/>
              <a:t>is made and remodeled by cells that reside within it.</a:t>
            </a:r>
          </a:p>
          <a:p>
            <a:pPr marL="496888" indent="-496888" defTabSz="992188" eaLnBrk="0" hangingPunct="0"/>
            <a:r>
              <a:rPr lang="en-US" sz="1600" b="1" dirty="0" smtClean="0"/>
              <a:t>is a well-defined composite of proteins and polysaccharides (sugars).</a:t>
            </a:r>
          </a:p>
          <a:p>
            <a:pPr marL="496888" indent="-496888" defTabSz="992188" eaLnBrk="0" hangingPunct="0"/>
            <a:r>
              <a:rPr lang="en-US" sz="1600" b="1" dirty="0" smtClean="0"/>
              <a:t>regulates cell function (adhesion, survival, migration, etc).</a:t>
            </a:r>
          </a:p>
          <a:p>
            <a:pPr marL="496888" indent="-496888" defTabSz="992188" eaLnBrk="0" hangingPunct="0"/>
            <a:r>
              <a:rPr lang="en-US" sz="1600" b="1" dirty="0" smtClean="0"/>
              <a:t>contains unique chemical and physical features in each tissue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51" y="2652349"/>
            <a:ext cx="3133299" cy="33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619" y="2611243"/>
            <a:ext cx="3442749" cy="32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25069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Epithelial, basal lamina,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1851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Fibroblasts in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37"/>
            <a:ext cx="8229600" cy="1143000"/>
          </a:xfrm>
        </p:spPr>
        <p:txBody>
          <a:bodyPr/>
          <a:lstStyle/>
          <a:p>
            <a:r>
              <a:rPr lang="en-US" dirty="0" err="1" smtClean="0"/>
              <a:t>Anoikis</a:t>
            </a:r>
            <a:r>
              <a:rPr lang="en-US" dirty="0" smtClean="0"/>
              <a:t> on Engineered Substrates</a:t>
            </a:r>
            <a:endParaRPr lang="en-US" dirty="0"/>
          </a:p>
        </p:txBody>
      </p:sp>
      <p:pic>
        <p:nvPicPr>
          <p:cNvPr id="4" name="Picture 2" descr="figure 19-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0611"/>
            <a:ext cx="8531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226"/>
            <a:ext cx="9144000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Adhesive Spot Size Dictates Survival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4151312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23" y="1464250"/>
            <a:ext cx="3990479" cy="36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2923" y="5934670"/>
            <a:ext cx="4064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Geometric Control of Cell Life and </a:t>
            </a:r>
            <a:r>
              <a:rPr lang="en-US" b="1" dirty="0" smtClean="0"/>
              <a:t>Death</a:t>
            </a:r>
          </a:p>
          <a:p>
            <a:r>
              <a:rPr lang="en-US" dirty="0"/>
              <a:t>Christopher S. Chen, 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</a:p>
          <a:p>
            <a:r>
              <a:rPr lang="en-US" i="1" dirty="0"/>
              <a:t>Science </a:t>
            </a:r>
            <a:r>
              <a:rPr lang="en-US" b="1" dirty="0"/>
              <a:t>276</a:t>
            </a:r>
            <a:r>
              <a:rPr lang="en-US" dirty="0"/>
              <a:t>, 1425 (1997);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2800" dirty="0" smtClean="0">
                <a:latin typeface="Arial" charset="0"/>
              </a:rPr>
              <a:t>Cell-Shape regulated apoptosis is Integrin-Specific</a:t>
            </a:r>
            <a:endParaRPr lang="en-GB" sz="2800" dirty="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92"/>
          <a:stretch/>
        </p:blipFill>
        <p:spPr bwMode="auto">
          <a:xfrm>
            <a:off x="585550" y="939403"/>
            <a:ext cx="2888383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920" y="648961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</a:rPr>
              <a:t>C S Chen et al. Science 1997;276:1425-1428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6183" y="1547057"/>
            <a:ext cx="266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Black: </a:t>
            </a:r>
            <a:r>
              <a:rPr lang="en-US" dirty="0" err="1" smtClean="0"/>
              <a:t>Unpatterned</a:t>
            </a:r>
            <a:endParaRPr lang="en-US" dirty="0" smtClean="0"/>
          </a:p>
          <a:p>
            <a:r>
              <a:rPr lang="en-US" dirty="0" smtClean="0"/>
              <a:t>Gray: 20um circle 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6277" y="5502579"/>
            <a:ext cx="21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ECM protein coating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3963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R. Singhvi, A. Kumar, G. P. Lopez, G. N. Stephanopoulos, D. Wang, G. M. Whitesides and D. E. Ingber, </a:t>
            </a:r>
            <a:r>
              <a:rPr lang="en-US" sz="1200" i="1" dirty="0" smtClean="0"/>
              <a:t>Science</a:t>
            </a:r>
            <a:r>
              <a:rPr lang="en-US" sz="1200" dirty="0" smtClean="0"/>
              <a:t>, 1994,264,696-698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C.S. Chen, M. Mrksich, S. Huang, G. Whitesides and D.E. Ingber, </a:t>
            </a:r>
            <a:r>
              <a:rPr lang="en-US" sz="1200" i="1" dirty="0" smtClean="0">
                <a:latin typeface="+mn-lt"/>
              </a:rPr>
              <a:t>Science</a:t>
            </a:r>
            <a:r>
              <a:rPr lang="en-US" sz="1200" dirty="0" smtClean="0">
                <a:latin typeface="+mn-lt"/>
              </a:rPr>
              <a:t> 1997, 276, 1425-1428</a:t>
            </a:r>
            <a:endParaRPr lang="en-US" sz="1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357" y="1348174"/>
            <a:ext cx="4034043" cy="42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Dayong\Desktop\图片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8200"/>
            <a:ext cx="4686300" cy="525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96093" y="71735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Traditional: Photolithography contact printing</a:t>
            </a:r>
            <a:endParaRPr lang="en-US" sz="2400" b="1" dirty="0"/>
          </a:p>
        </p:txBody>
      </p:sp>
      <p:sp>
        <p:nvSpPr>
          <p:cNvPr id="7" name="圆角矩形 6"/>
          <p:cNvSpPr/>
          <p:nvPr/>
        </p:nvSpPr>
        <p:spPr>
          <a:xfrm>
            <a:off x="228600" y="685800"/>
            <a:ext cx="4572000" cy="563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644"/>
          </a:xfrm>
        </p:spPr>
        <p:txBody>
          <a:bodyPr/>
          <a:lstStyle/>
          <a:p>
            <a:r>
              <a:rPr lang="en-US" dirty="0" smtClean="0"/>
              <a:t>Self-assembled Monolayers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502"/>
            <a:ext cx="4783362" cy="203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03103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Kato and </a:t>
            </a:r>
            <a:r>
              <a:rPr lang="en-US" dirty="0" err="1" smtClean="0"/>
              <a:t>Mrksich</a:t>
            </a:r>
            <a:r>
              <a:rPr lang="en-US" dirty="0" smtClean="0"/>
              <a:t>, Biochemistry 2004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1486" y="2678607"/>
            <a:ext cx="71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1149" y="2668409"/>
            <a:ext cx="68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cyclic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30" y="3262499"/>
            <a:ext cx="3767840" cy="2981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7792" y="970721"/>
            <a:ext cx="3519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Chemical method directly on glass surface to modify cell adhesion</a:t>
            </a:r>
          </a:p>
          <a:p>
            <a:endParaRPr lang="en-US" dirty="0"/>
          </a:p>
          <a:p>
            <a:r>
              <a:rPr lang="en-US" dirty="0" smtClean="0"/>
              <a:t>Use this method, like lithography, to control which peptides on surface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soluble integrin binding motifs to compete off bound integrins/cells.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 Cell Differentiation regulated by controlling adhesion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550" y="1315899"/>
            <a:ext cx="30861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237" y="4000500"/>
            <a:ext cx="30099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4194870"/>
            <a:ext cx="30734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54955"/>
            <a:ext cx="5131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Cell adhesive protein patterned on </a:t>
            </a:r>
            <a:r>
              <a:rPr lang="en-US" dirty="0" err="1" smtClean="0"/>
              <a:t>nonadhesive</a:t>
            </a:r>
            <a:r>
              <a:rPr lang="en-US" dirty="0" smtClean="0"/>
              <a:t> substrate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 enough to not initiate </a:t>
            </a:r>
            <a:r>
              <a:rPr lang="en-US" dirty="0" err="1" smtClean="0"/>
              <a:t>anoikis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Small cells </a:t>
            </a:r>
            <a:r>
              <a:rPr lang="en-US" dirty="0" smtClean="0">
                <a:sym typeface="Wingdings"/>
              </a:rPr>
              <a:t> fat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Large cells  bone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072" y="6308983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McBeath</a:t>
            </a:r>
            <a:r>
              <a:rPr lang="en-US" dirty="0"/>
              <a:t> et al., </a:t>
            </a:r>
            <a:r>
              <a:rPr lang="en-US" dirty="0" err="1"/>
              <a:t>Dev</a:t>
            </a:r>
            <a:r>
              <a:rPr lang="en-US" dirty="0"/>
              <a:t> Cell,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1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2047"/>
          </a:xfrm>
        </p:spPr>
        <p:txBody>
          <a:bodyPr>
            <a:normAutofit/>
          </a:bodyPr>
          <a:lstStyle/>
          <a:p>
            <a:r>
              <a:rPr lang="en-US" dirty="0" smtClean="0"/>
              <a:t>Fibroblasts: Skin ECM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365" y="1651735"/>
            <a:ext cx="3061027" cy="3826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51" y="2127243"/>
            <a:ext cx="3133299" cy="33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313758" y="2955956"/>
            <a:ext cx="948888" cy="78825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795150" y="2127243"/>
            <a:ext cx="2518608" cy="8287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95150" y="3744211"/>
            <a:ext cx="2518608" cy="1313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5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Chondroblast</a:t>
            </a:r>
            <a:r>
              <a:rPr lang="en-US" dirty="0" smtClean="0"/>
              <a:t>: </a:t>
            </a:r>
            <a:r>
              <a:rPr lang="en-US" dirty="0" err="1" smtClean="0"/>
              <a:t>Cartilege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6050"/>
            <a:ext cx="3797300" cy="494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65" y="2087416"/>
            <a:ext cx="4404671" cy="33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6359"/>
          </a:xfrm>
        </p:spPr>
        <p:txBody>
          <a:bodyPr/>
          <a:lstStyle/>
          <a:p>
            <a:r>
              <a:rPr lang="en-US" dirty="0" err="1" smtClean="0"/>
              <a:t>Ostoblasts</a:t>
            </a:r>
            <a:r>
              <a:rPr lang="en-US" dirty="0" smtClean="0"/>
              <a:t> and </a:t>
            </a:r>
            <a:r>
              <a:rPr lang="en-US" dirty="0" err="1" smtClean="0"/>
              <a:t>clasts</a:t>
            </a:r>
            <a:r>
              <a:rPr lang="en-US" dirty="0" smtClean="0"/>
              <a:t>: 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923" y="876300"/>
            <a:ext cx="4348621" cy="3473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69" y="4355546"/>
            <a:ext cx="3264850" cy="2502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8000"/>
            <a:ext cx="4615998" cy="34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8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421" y="334795"/>
            <a:ext cx="6256421" cy="2231941"/>
          </a:xfrm>
        </p:spPr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Sugars (such as </a:t>
            </a:r>
            <a:r>
              <a:rPr lang="en-US" dirty="0" err="1" smtClean="0">
                <a:latin typeface="Calibri"/>
                <a:cs typeface="Calibri"/>
              </a:rPr>
              <a:t>hyaluronan</a:t>
            </a:r>
            <a:r>
              <a:rPr lang="en-US" dirty="0" smtClean="0">
                <a:latin typeface="Calibri"/>
                <a:cs typeface="Calibri"/>
              </a:rPr>
              <a:t>) resist compressive forces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figure 19-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4"/>
          <a:stretch/>
        </p:blipFill>
        <p:spPr bwMode="auto">
          <a:xfrm>
            <a:off x="0" y="584"/>
            <a:ext cx="29987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figure 19-6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2" y="2987876"/>
            <a:ext cx="4063999" cy="388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1" y="3943684"/>
            <a:ext cx="4994442" cy="29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alibri"/>
                <a:cs typeface="Calibri"/>
              </a:rPr>
              <a:t>As well as connect to proteins to provide an organizing structure for cell-ECM signaling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789"/>
          </a:xfrm>
        </p:spPr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pic>
        <p:nvPicPr>
          <p:cNvPr id="5" name="Picture 2" descr="figure 19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4013200" cy="226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figure 19-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61" y="381000"/>
            <a:ext cx="3198813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 descr="figure 19-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8" y="3769896"/>
            <a:ext cx="5909187" cy="29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Table 19-7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365571" name="Picture 3" descr="table 19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50975"/>
            <a:ext cx="8535987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Collagens are Chemically and Structurally Diverse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Collagen Fiber Formation is Extracellular</a:t>
            </a:r>
            <a:endParaRPr lang="en-US" dirty="0"/>
          </a:p>
        </p:txBody>
      </p:sp>
      <p:pic>
        <p:nvPicPr>
          <p:cNvPr id="4" name="Picture 2" descr="figure 19-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768672"/>
            <a:ext cx="7904163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702</Words>
  <Application>Microsoft Macintosh PowerPoint</Application>
  <PresentationFormat>On-screen Show (4:3)</PresentationFormat>
  <Paragraphs>107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ECM, Cell Adhesion, and Integrins</vt:lpstr>
      <vt:lpstr>Natural Cell Microenvironment: ECM</vt:lpstr>
      <vt:lpstr>Fibroblasts: Skin ECM</vt:lpstr>
      <vt:lpstr>Chondroblast: Cartilege</vt:lpstr>
      <vt:lpstr>Ostoblasts and clasts: Bone</vt:lpstr>
      <vt:lpstr>Sugars (such as hyaluronan) resist compressive forces</vt:lpstr>
      <vt:lpstr>Collagen</vt:lpstr>
      <vt:lpstr>Collagens are Chemically and Structurally Diverse</vt:lpstr>
      <vt:lpstr>Collagen Fiber Formation is Extracellular</vt:lpstr>
      <vt:lpstr>Elastin: five times more extensible than rubber!</vt:lpstr>
      <vt:lpstr>Fibronectin</vt:lpstr>
      <vt:lpstr>Laminin: Critical Organizer of Basal Lamina</vt:lpstr>
      <vt:lpstr>The Basal Lamina: architecture of all epithelia</vt:lpstr>
      <vt:lpstr>Cells have many different types of receptors</vt:lpstr>
      <vt:lpstr>Integrin Structure</vt:lpstr>
      <vt:lpstr>Many different heterodimers of integrins</vt:lpstr>
      <vt:lpstr>Not all cells express all integrin pairs!</vt:lpstr>
      <vt:lpstr>Integrins undergo conformation changes upon binding</vt:lpstr>
      <vt:lpstr>Stable bonds: 3-5 Integrins</vt:lpstr>
      <vt:lpstr>Anoikis on Engineered Substrates</vt:lpstr>
      <vt:lpstr>Adhesive Spot Size Dictates Survival</vt:lpstr>
      <vt:lpstr>PowerPoint Presentation</vt:lpstr>
      <vt:lpstr>PowerPoint Presentation</vt:lpstr>
      <vt:lpstr>Self-assembled Monolayers</vt:lpstr>
      <vt:lpstr>Stem Cell Differentiation regulated by controlling adhesion sites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Mass in Biology</dc:title>
  <dc:creator>Shelly Peyton</dc:creator>
  <cp:lastModifiedBy>Shelly Peyton</cp:lastModifiedBy>
  <cp:revision>98</cp:revision>
  <dcterms:created xsi:type="dcterms:W3CDTF">2011-03-26T17:16:58Z</dcterms:created>
  <dcterms:modified xsi:type="dcterms:W3CDTF">2013-02-05T19:18:33Z</dcterms:modified>
</cp:coreProperties>
</file>