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 varScale="1">
        <p:scale>
          <a:sx n="88" d="100"/>
          <a:sy n="88" d="100"/>
        </p:scale>
        <p:origin x="-9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alphaModFix amt="6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58A29-AD9C-2541-B1CC-2CAA960E4DDE}" type="datetimeFigureOut">
              <a:rPr lang="en-US" smtClean="0"/>
              <a:pPr/>
              <a:t>9/8/09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93D95-D94E-E94B-B26D-193E443C4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6:  Strawberry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Nick Broadbent, Kelsey Lees </a:t>
            </a:r>
          </a:p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and Tami Reuter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construct </a:t>
            </a:r>
            <a:r>
              <a:rPr lang="en-US" dirty="0"/>
              <a:t>a system containing the </a:t>
            </a:r>
            <a:r>
              <a:rPr lang="en-US" i="1" dirty="0" err="1"/>
              <a:t>Fragaria</a:t>
            </a:r>
            <a:r>
              <a:rPr lang="en-US" i="1" dirty="0"/>
              <a:t> </a:t>
            </a:r>
            <a:r>
              <a:rPr lang="en-US" i="1" dirty="0" err="1"/>
              <a:t>x</a:t>
            </a:r>
            <a:r>
              <a:rPr lang="en-US" i="1" dirty="0"/>
              <a:t> </a:t>
            </a:r>
            <a:r>
              <a:rPr lang="en-US" i="1" dirty="0" err="1"/>
              <a:t>ananassa</a:t>
            </a:r>
            <a:r>
              <a:rPr lang="en-US" i="1" dirty="0"/>
              <a:t> </a:t>
            </a:r>
            <a:r>
              <a:rPr lang="en-US" dirty="0" err="1"/>
              <a:t>quinone</a:t>
            </a:r>
            <a:r>
              <a:rPr lang="en-US" dirty="0"/>
              <a:t> </a:t>
            </a:r>
            <a:r>
              <a:rPr lang="en-US" dirty="0" err="1"/>
              <a:t>oxireductase</a:t>
            </a:r>
            <a:r>
              <a:rPr lang="en-US" dirty="0"/>
              <a:t> gene (</a:t>
            </a:r>
            <a:r>
              <a:rPr lang="en-US" i="1" dirty="0" err="1"/>
              <a:t>FaQR</a:t>
            </a:r>
            <a:r>
              <a:rPr lang="en-US" dirty="0"/>
              <a:t>) gene that is testable through a green fluorescent protein (GFP) </a:t>
            </a:r>
            <a:r>
              <a:rPr lang="en-US" dirty="0" smtClean="0"/>
              <a:t>marker</a:t>
            </a:r>
          </a:p>
          <a:p>
            <a:r>
              <a:rPr lang="en-US" dirty="0" smtClean="0"/>
              <a:t>To create </a:t>
            </a:r>
            <a:r>
              <a:rPr lang="en-US" dirty="0"/>
              <a:t>a system containing the Strawberry alcohol </a:t>
            </a:r>
            <a:r>
              <a:rPr lang="en-US" dirty="0" err="1"/>
              <a:t>acyltransferase</a:t>
            </a:r>
            <a:r>
              <a:rPr lang="en-US" dirty="0"/>
              <a:t> gene (</a:t>
            </a:r>
            <a:r>
              <a:rPr lang="en-US" i="1" dirty="0"/>
              <a:t>SAAT</a:t>
            </a:r>
            <a:r>
              <a:rPr lang="en-US" dirty="0"/>
              <a:t>) testable through scent or gas chromatography.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Strawberry Scent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17" name="Content Placeholder 16" descr="HDMF.bmp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329278"/>
            <a:ext cx="4040188" cy="3642482"/>
          </a:xfrm>
        </p:spPr>
      </p:pic>
      <p:sp>
        <p:nvSpPr>
          <p:cNvPr id="18" name="Text Placeholder 1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Combonation</a:t>
            </a:r>
            <a:r>
              <a:rPr lang="en-US" dirty="0" smtClean="0"/>
              <a:t> of </a:t>
            </a:r>
            <a:r>
              <a:rPr lang="en-US" dirty="0" err="1" smtClean="0"/>
              <a:t>terpenes</a:t>
            </a:r>
            <a:endParaRPr lang="en-US" dirty="0" smtClean="0"/>
          </a:p>
          <a:p>
            <a:r>
              <a:rPr lang="en-US" dirty="0" err="1" smtClean="0"/>
              <a:t>FaQR</a:t>
            </a:r>
            <a:r>
              <a:rPr lang="en-US" dirty="0" smtClean="0"/>
              <a:t> synthesizes 4-hydroxy-2,5-dimethyl-3(2H)-furanone (HDMF)</a:t>
            </a:r>
          </a:p>
          <a:p>
            <a:r>
              <a:rPr lang="en-US" dirty="0" smtClean="0"/>
              <a:t>SAAT synthesizes fruity esters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 err="1" smtClean="0"/>
              <a:t>FaQR</a:t>
            </a:r>
            <a:endParaRPr lang="en-US" i="1" dirty="0" smtClean="0"/>
          </a:p>
          <a:p>
            <a:pPr lvl="1"/>
            <a:r>
              <a:rPr lang="en-US" dirty="0" smtClean="0"/>
              <a:t>DNA accession number AY048861</a:t>
            </a:r>
          </a:p>
          <a:p>
            <a:pPr lvl="1"/>
            <a:r>
              <a:rPr lang="en-US" dirty="0" smtClean="0"/>
              <a:t>mRNA accession number AY048861</a:t>
            </a:r>
          </a:p>
          <a:p>
            <a:r>
              <a:rPr lang="en-US" i="1" dirty="0" smtClean="0"/>
              <a:t>SAAT</a:t>
            </a:r>
          </a:p>
          <a:p>
            <a:pPr lvl="1"/>
            <a:r>
              <a:rPr lang="en-US" dirty="0" smtClean="0"/>
              <a:t>mRNA accession number AF193789</a:t>
            </a:r>
          </a:p>
          <a:p>
            <a:r>
              <a:rPr lang="en-US" dirty="0" smtClean="0"/>
              <a:t>Tetracycline repressible </a:t>
            </a:r>
            <a:r>
              <a:rPr lang="en-US" dirty="0" err="1" smtClean="0"/>
              <a:t>promotor</a:t>
            </a:r>
            <a:endParaRPr lang="en-US" dirty="0" smtClean="0"/>
          </a:p>
          <a:p>
            <a:pPr lvl="1"/>
            <a:r>
              <a:rPr lang="en-US" dirty="0" smtClean="0"/>
              <a:t>Bba_R0040</a:t>
            </a:r>
          </a:p>
          <a:p>
            <a:r>
              <a:rPr lang="en-US" dirty="0" err="1" smtClean="0"/>
              <a:t>Inducable</a:t>
            </a:r>
            <a:r>
              <a:rPr lang="en-US" dirty="0" smtClean="0"/>
              <a:t> </a:t>
            </a:r>
            <a:r>
              <a:rPr lang="en-US" dirty="0" err="1" smtClean="0"/>
              <a:t>pBad/araC</a:t>
            </a:r>
            <a:r>
              <a:rPr lang="en-US" dirty="0" smtClean="0"/>
              <a:t> </a:t>
            </a:r>
            <a:r>
              <a:rPr lang="en-US" dirty="0" err="1" smtClean="0"/>
              <a:t>promotor</a:t>
            </a:r>
            <a:endParaRPr lang="en-US" dirty="0" smtClean="0"/>
          </a:p>
          <a:p>
            <a:pPr lvl="1"/>
            <a:r>
              <a:rPr lang="en-US" dirty="0" smtClean="0"/>
              <a:t>Bba_I0500</a:t>
            </a:r>
          </a:p>
          <a:p>
            <a:r>
              <a:rPr lang="en-US" dirty="0" smtClean="0"/>
              <a:t>Green fluorescent protein</a:t>
            </a:r>
          </a:p>
          <a:p>
            <a:pPr lvl="1"/>
            <a:r>
              <a:rPr lang="en-US" dirty="0" smtClean="0"/>
              <a:t>Bba_E0040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FaQR</a:t>
            </a:r>
            <a:r>
              <a:rPr lang="en-US" i="1" dirty="0" smtClean="0"/>
              <a:t> </a:t>
            </a:r>
            <a:r>
              <a:rPr lang="en-US" dirty="0" smtClean="0"/>
              <a:t>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DNA extracted from </a:t>
            </a:r>
            <a:r>
              <a:rPr lang="en-US" i="1" dirty="0" err="1" smtClean="0"/>
              <a:t>Fragaria</a:t>
            </a:r>
            <a:r>
              <a:rPr lang="en-US" i="1" dirty="0" smtClean="0"/>
              <a:t> </a:t>
            </a:r>
            <a:r>
              <a:rPr lang="en-US" i="1" dirty="0" err="1" smtClean="0"/>
              <a:t>x</a:t>
            </a:r>
            <a:r>
              <a:rPr lang="en-US" i="1" dirty="0" smtClean="0"/>
              <a:t> </a:t>
            </a:r>
            <a:r>
              <a:rPr lang="en-US" i="1" dirty="0" err="1" smtClean="0"/>
              <a:t>ananassa</a:t>
            </a:r>
            <a:r>
              <a:rPr lang="en-US" i="1" dirty="0" smtClean="0"/>
              <a:t> </a:t>
            </a:r>
            <a:r>
              <a:rPr lang="en-US" dirty="0" smtClean="0"/>
              <a:t>(Weston) Duchene </a:t>
            </a:r>
            <a:r>
              <a:rPr lang="en-US" i="1" dirty="0" smtClean="0"/>
              <a:t>ex </a:t>
            </a:r>
            <a:r>
              <a:rPr lang="en-US" dirty="0" err="1" smtClean="0"/>
              <a:t>Rozier</a:t>
            </a:r>
            <a:r>
              <a:rPr lang="en-US" dirty="0" smtClean="0"/>
              <a:t> tissue</a:t>
            </a:r>
          </a:p>
          <a:p>
            <a:pPr lvl="1"/>
            <a:r>
              <a:rPr lang="en-US" dirty="0" smtClean="0"/>
              <a:t>Fruit </a:t>
            </a:r>
            <a:r>
              <a:rPr lang="en-US" dirty="0" err="1" smtClean="0"/>
              <a:t>vs</a:t>
            </a:r>
            <a:r>
              <a:rPr lang="en-US" dirty="0" smtClean="0"/>
              <a:t> leaves</a:t>
            </a:r>
          </a:p>
          <a:p>
            <a:pPr lvl="1"/>
            <a:r>
              <a:rPr lang="en-US" dirty="0" smtClean="0"/>
              <a:t>Protocol: Mercado </a:t>
            </a:r>
            <a:r>
              <a:rPr lang="en-US" i="1" dirty="0" smtClean="0"/>
              <a:t>et al </a:t>
            </a:r>
            <a:r>
              <a:rPr lang="en-US" dirty="0" smtClean="0"/>
              <a:t>(1999)</a:t>
            </a:r>
          </a:p>
          <a:p>
            <a:r>
              <a:rPr lang="en-US" dirty="0" smtClean="0"/>
              <a:t>Amplified through a PCR reaction using mRNA</a:t>
            </a:r>
          </a:p>
          <a:p>
            <a:pPr lvl="1"/>
            <a:r>
              <a:rPr lang="en-US" dirty="0" smtClean="0"/>
              <a:t>Protocol: Kiefer </a:t>
            </a:r>
            <a:r>
              <a:rPr lang="en-US" i="1" dirty="0" smtClean="0"/>
              <a:t>et al </a:t>
            </a:r>
            <a:r>
              <a:rPr lang="en-US" dirty="0" smtClean="0"/>
              <a:t>(2008)</a:t>
            </a:r>
          </a:p>
          <a:p>
            <a:r>
              <a:rPr lang="en-US" dirty="0" smtClean="0"/>
              <a:t>mRNA PCR products made into using reserve transcriptase</a:t>
            </a:r>
          </a:p>
          <a:p>
            <a:r>
              <a:rPr lang="en-US" dirty="0" smtClean="0"/>
              <a:t>Products ran on </a:t>
            </a:r>
            <a:r>
              <a:rPr lang="en-US" dirty="0" err="1" smtClean="0"/>
              <a:t>agarose</a:t>
            </a:r>
            <a:r>
              <a:rPr lang="en-US" dirty="0" smtClean="0"/>
              <a:t> gel, bands cut out and purified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FaQR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FaQR</a:t>
            </a:r>
            <a:r>
              <a:rPr lang="en-US" dirty="0" smtClean="0"/>
              <a:t> fused with a tetracycline </a:t>
            </a:r>
            <a:r>
              <a:rPr lang="en-US" dirty="0" err="1" smtClean="0"/>
              <a:t>promotor</a:t>
            </a:r>
            <a:r>
              <a:rPr lang="en-US" dirty="0" smtClean="0"/>
              <a:t> and GFP</a:t>
            </a:r>
          </a:p>
          <a:p>
            <a:r>
              <a:rPr lang="en-US" dirty="0" smtClean="0"/>
              <a:t>Device put into a plasmid then into E. coli</a:t>
            </a:r>
          </a:p>
          <a:p>
            <a:r>
              <a:rPr lang="en-US" dirty="0" smtClean="0"/>
              <a:t>System tested through use of GFP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4800" y="5311914"/>
            <a:ext cx="16764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33600" y="5311914"/>
            <a:ext cx="3505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19800" y="5311914"/>
            <a:ext cx="2514600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3" idx="3"/>
            <a:endCxn id="14" idx="1"/>
          </p:cNvCxnSpPr>
          <p:nvPr/>
        </p:nvCxnSpPr>
        <p:spPr>
          <a:xfrm>
            <a:off x="1981200" y="5654814"/>
            <a:ext cx="15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3"/>
            <a:endCxn id="15" idx="1"/>
          </p:cNvCxnSpPr>
          <p:nvPr/>
        </p:nvCxnSpPr>
        <p:spPr>
          <a:xfrm>
            <a:off x="5638800" y="5654814"/>
            <a:ext cx="381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81000" y="5388114"/>
            <a:ext cx="16002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  <a:t>(R0040) </a:t>
            </a:r>
            <a:r>
              <a:rPr lang="en-US" sz="1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  <a:t>TetR</a:t>
            </a:r>
            <a:r>
              <a:rPr lang="en-US" sz="1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1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  <a:t>Repressable</a:t>
            </a:r>
            <a:r>
              <a:rPr lang="en-US" sz="1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12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  <a:t>Promotor</a:t>
            </a:r>
            <a:endParaRPr lang="en-US" sz="1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>
                  <a:lumMod val="95000"/>
                </a:schemeClr>
              </a:solidFill>
              <a:effectLst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67000" y="5311914"/>
            <a:ext cx="25927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FaQR</a:t>
            </a:r>
            <a:r>
              <a:rPr lang="en-US" sz="4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Gene</a:t>
            </a:r>
            <a:endParaRPr lang="en-U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715000" y="5311914"/>
            <a:ext cx="31173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(E0040) GFP</a:t>
            </a:r>
            <a:endParaRPr lang="en-US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SAAT </a:t>
            </a:r>
            <a:r>
              <a:rPr lang="en-US" dirty="0" smtClean="0"/>
              <a:t>Protocol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/>
              <a:t>SAAT </a:t>
            </a:r>
            <a:r>
              <a:rPr lang="en-US" dirty="0" smtClean="0"/>
              <a:t>amplified using mRNA</a:t>
            </a:r>
          </a:p>
          <a:p>
            <a:pPr lvl="1"/>
            <a:r>
              <a:rPr lang="en-US" dirty="0" smtClean="0"/>
              <a:t>Protocol of Mercado</a:t>
            </a:r>
            <a:r>
              <a:rPr lang="en-US" i="1" dirty="0" smtClean="0"/>
              <a:t> et al </a:t>
            </a:r>
            <a:r>
              <a:rPr lang="en-US" dirty="0" smtClean="0"/>
              <a:t>(2008)</a:t>
            </a:r>
          </a:p>
          <a:p>
            <a:r>
              <a:rPr lang="en-US" dirty="0" smtClean="0"/>
              <a:t>Made into DNA with reverse transcriptase, run on a gel, bands cut out and purified</a:t>
            </a:r>
          </a:p>
          <a:p>
            <a:r>
              <a:rPr lang="en-US" dirty="0" smtClean="0"/>
              <a:t>Two </a:t>
            </a:r>
            <a:r>
              <a:rPr lang="en-US" dirty="0" err="1" smtClean="0"/>
              <a:t>promotors</a:t>
            </a:r>
            <a:endParaRPr lang="en-US" dirty="0" smtClean="0"/>
          </a:p>
          <a:p>
            <a:pPr lvl="1"/>
            <a:r>
              <a:rPr lang="en-US" dirty="0" smtClean="0"/>
              <a:t>Tetracycline</a:t>
            </a:r>
          </a:p>
          <a:p>
            <a:pPr lvl="1"/>
            <a:r>
              <a:rPr lang="en-US" dirty="0" err="1" smtClean="0"/>
              <a:t>Arabinose</a:t>
            </a:r>
            <a:endParaRPr lang="en-US" dirty="0" smtClean="0"/>
          </a:p>
          <a:p>
            <a:r>
              <a:rPr lang="en-US" dirty="0" smtClean="0"/>
              <a:t>Put into plasmid, then </a:t>
            </a:r>
            <a:r>
              <a:rPr lang="en-US" i="1" dirty="0" smtClean="0"/>
              <a:t>E. coli</a:t>
            </a:r>
          </a:p>
          <a:p>
            <a:r>
              <a:rPr lang="en-US" dirty="0" smtClean="0"/>
              <a:t>Bacteria grown in gradient mediums containing specific </a:t>
            </a:r>
            <a:r>
              <a:rPr lang="en-US" dirty="0" err="1" smtClean="0"/>
              <a:t>promotor</a:t>
            </a:r>
            <a:r>
              <a:rPr lang="en-US" dirty="0" smtClean="0"/>
              <a:t> inducer and </a:t>
            </a:r>
            <a:r>
              <a:rPr lang="en-US" dirty="0" err="1" smtClean="0"/>
              <a:t>Acyl-CoA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SAAT </a:t>
            </a:r>
            <a:r>
              <a:rPr lang="en-US" dirty="0" smtClean="0"/>
              <a:t>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Tested using scent</a:t>
            </a:r>
          </a:p>
          <a:p>
            <a:pPr lvl="1"/>
            <a:r>
              <a:rPr lang="en-US" dirty="0" smtClean="0"/>
              <a:t>25 individuals will smell plates</a:t>
            </a:r>
          </a:p>
          <a:p>
            <a:r>
              <a:rPr lang="en-US" dirty="0" smtClean="0"/>
              <a:t>Tested using gas chromatography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/>
              <a:t>Aharoni</a:t>
            </a:r>
            <a:r>
              <a:rPr lang="en-US" dirty="0"/>
              <a:t>, A., A.P. </a:t>
            </a:r>
            <a:r>
              <a:rPr lang="en-US" dirty="0" err="1"/>
              <a:t>Giri</a:t>
            </a:r>
            <a:r>
              <a:rPr lang="en-US" dirty="0"/>
              <a:t>, F.W.A. </a:t>
            </a:r>
            <a:r>
              <a:rPr lang="en-US" dirty="0" err="1"/>
              <a:t>Verstappen</a:t>
            </a:r>
            <a:r>
              <a:rPr lang="en-US" dirty="0"/>
              <a:t>, C.M. </a:t>
            </a:r>
            <a:r>
              <a:rPr lang="en-US" dirty="0" err="1"/>
              <a:t>Bertea</a:t>
            </a:r>
            <a:r>
              <a:rPr lang="en-US" dirty="0"/>
              <a:t>, R. </a:t>
            </a:r>
            <a:r>
              <a:rPr lang="en-US" dirty="0" err="1"/>
              <a:t>Sevenier</a:t>
            </a:r>
            <a:r>
              <a:rPr lang="en-US" dirty="0"/>
              <a:t>, Z. Sun, M.</a:t>
            </a:r>
            <a:r>
              <a:rPr lang="en-US" dirty="0" smtClean="0"/>
              <a:t>A </a:t>
            </a:r>
            <a:r>
              <a:rPr lang="en-US" dirty="0" err="1" smtClean="0"/>
              <a:t>Jongsma</a:t>
            </a:r>
            <a:r>
              <a:rPr lang="en-US" dirty="0" err="1"/>
              <a:t>,W</a:t>
            </a:r>
            <a:r>
              <a:rPr lang="en-US" dirty="0"/>
              <a:t>. Schwab, and H.</a:t>
            </a:r>
            <a:r>
              <a:rPr lang="en-US" dirty="0" smtClean="0"/>
              <a:t>J</a:t>
            </a:r>
            <a:r>
              <a:rPr lang="en-US" dirty="0"/>
              <a:t> </a:t>
            </a:r>
            <a:r>
              <a:rPr lang="en-US" dirty="0" err="1" smtClean="0"/>
              <a:t>Bouwmeester</a:t>
            </a:r>
            <a:r>
              <a:rPr lang="en-US" dirty="0"/>
              <a:t>.  Gain and Loss of Fruit </a:t>
            </a:r>
            <a:r>
              <a:rPr lang="en-US" dirty="0" smtClean="0"/>
              <a:t>Flavor Compounds </a:t>
            </a:r>
            <a:r>
              <a:rPr lang="en-US" dirty="0"/>
              <a:t>Produced by Wild and Cultivated Strawberry Species.  </a:t>
            </a:r>
            <a:r>
              <a:rPr lang="en-US" i="1" dirty="0"/>
              <a:t>The </a:t>
            </a:r>
            <a:r>
              <a:rPr lang="en-US" i="1" dirty="0" smtClean="0"/>
              <a:t>Plant Cell </a:t>
            </a:r>
            <a:r>
              <a:rPr lang="en-US" dirty="0"/>
              <a:t>16: 3110-3131.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 err="1"/>
              <a:t>Elowitz</a:t>
            </a:r>
            <a:r>
              <a:rPr lang="en-US" dirty="0"/>
              <a:t>, M.B. and S. </a:t>
            </a:r>
            <a:r>
              <a:rPr lang="en-US" dirty="0" err="1"/>
              <a:t>Leibler</a:t>
            </a:r>
            <a:r>
              <a:rPr lang="en-US" dirty="0"/>
              <a:t>.  2000.  A Synthetic Oscillatory Network </a:t>
            </a:r>
            <a:r>
              <a:rPr lang="en-US" dirty="0" smtClean="0"/>
              <a:t>of Transcriptional </a:t>
            </a:r>
            <a:r>
              <a:rPr lang="en-US" dirty="0"/>
              <a:t>Regulators.  </a:t>
            </a:r>
            <a:r>
              <a:rPr lang="en-US" i="1" dirty="0"/>
              <a:t>Letters to Nature </a:t>
            </a:r>
            <a:r>
              <a:rPr lang="en-US" dirty="0"/>
              <a:t>403: 335-338.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/>
              <a:t>Kiefer, E., W. Heller and D. Ernst.  2008.  A Simple and Efficient Protocol for </a:t>
            </a:r>
            <a:r>
              <a:rPr lang="en-US" dirty="0" smtClean="0"/>
              <a:t>Isolation of </a:t>
            </a:r>
            <a:r>
              <a:rPr lang="en-US" dirty="0"/>
              <a:t>Functional RNA from Plant Tissues Rich in Secondary Metabolites.  </a:t>
            </a:r>
            <a:r>
              <a:rPr lang="en-US" i="1" dirty="0" smtClean="0"/>
              <a:t>Plant Molecular </a:t>
            </a:r>
            <a:r>
              <a:rPr lang="en-US" i="1" dirty="0"/>
              <a:t>Biology Reporter </a:t>
            </a:r>
            <a:r>
              <a:rPr lang="en-US" dirty="0"/>
              <a:t>18(1): 33-39.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Klein, D., B. Fink, B. </a:t>
            </a:r>
            <a:r>
              <a:rPr lang="en-US" dirty="0" err="1"/>
              <a:t>Arold</a:t>
            </a:r>
            <a:r>
              <a:rPr lang="en-US" dirty="0"/>
              <a:t>, W. </a:t>
            </a:r>
            <a:r>
              <a:rPr lang="en-US" dirty="0" err="1"/>
              <a:t>Eisenreich</a:t>
            </a:r>
            <a:r>
              <a:rPr lang="en-US" dirty="0"/>
              <a:t>, and W. Schwab.  2007.  </a:t>
            </a:r>
            <a:r>
              <a:rPr lang="en-US" dirty="0" smtClean="0"/>
              <a:t>Functional Characterization </a:t>
            </a:r>
            <a:r>
              <a:rPr lang="en-US" dirty="0"/>
              <a:t>of </a:t>
            </a:r>
            <a:r>
              <a:rPr lang="en-US" dirty="0" err="1"/>
              <a:t>Enone</a:t>
            </a:r>
            <a:r>
              <a:rPr lang="en-US" dirty="0"/>
              <a:t> </a:t>
            </a:r>
            <a:r>
              <a:rPr lang="en-US" dirty="0" err="1"/>
              <a:t>Reductases</a:t>
            </a:r>
            <a:r>
              <a:rPr lang="en-US" dirty="0"/>
              <a:t> from Strawberry and Tomato Fruit.</a:t>
            </a:r>
            <a:r>
              <a:rPr lang="en-US" dirty="0" smtClean="0"/>
              <a:t> </a:t>
            </a:r>
            <a:r>
              <a:rPr lang="en-US" i="1" dirty="0" smtClean="0"/>
              <a:t>Journal </a:t>
            </a:r>
            <a:r>
              <a:rPr lang="en-US" i="1" dirty="0"/>
              <a:t>of Agricultural and Food Chemistry </a:t>
            </a:r>
            <a:r>
              <a:rPr lang="en-US" dirty="0"/>
              <a:t>55: 6705-6711.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Mercado, J., I. el </a:t>
            </a:r>
            <a:r>
              <a:rPr lang="en-US" dirty="0" err="1"/>
              <a:t>Mansouri</a:t>
            </a:r>
            <a:r>
              <a:rPr lang="en-US" dirty="0"/>
              <a:t>, S. Jimenez-Bermudez, F. </a:t>
            </a:r>
            <a:r>
              <a:rPr lang="en-US" dirty="0" err="1"/>
              <a:t>Pliego</a:t>
            </a:r>
            <a:r>
              <a:rPr lang="en-US" dirty="0"/>
              <a:t>-Alfaro and M.A. Quesada</a:t>
            </a:r>
            <a:r>
              <a:rPr lang="en-US" dirty="0" smtClean="0"/>
              <a:t>. 1999</a:t>
            </a:r>
            <a:r>
              <a:rPr lang="en-US" dirty="0"/>
              <a:t>.  A Convenient Protocol for Extraction and Purification of DNA </a:t>
            </a:r>
            <a:r>
              <a:rPr lang="en-US" dirty="0" smtClean="0"/>
              <a:t>from </a:t>
            </a:r>
            <a:r>
              <a:rPr lang="en-US" i="1" dirty="0" err="1" smtClean="0"/>
              <a:t>Fragaria</a:t>
            </a:r>
            <a:r>
              <a:rPr lang="en-US" dirty="0"/>
              <a:t>.  </a:t>
            </a:r>
            <a:r>
              <a:rPr lang="en-US" i="1" dirty="0"/>
              <a:t>In Vitro Cellular Developmental Biology: </a:t>
            </a:r>
            <a:r>
              <a:rPr lang="en-US" dirty="0"/>
              <a:t>Plant 35: 152-153.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 err="1"/>
              <a:t>Raab</a:t>
            </a:r>
            <a:r>
              <a:rPr lang="en-US" dirty="0"/>
              <a:t>, R., J.A. Lopez-</a:t>
            </a:r>
            <a:r>
              <a:rPr lang="en-US" dirty="0" err="1"/>
              <a:t>Raez</a:t>
            </a:r>
            <a:r>
              <a:rPr lang="en-US" dirty="0"/>
              <a:t>, R. Klein, J.L. Caballero, E. </a:t>
            </a:r>
            <a:r>
              <a:rPr lang="en-US" dirty="0" err="1"/>
              <a:t>Moyano</a:t>
            </a:r>
            <a:r>
              <a:rPr lang="en-US" dirty="0"/>
              <a:t>, W. Schwab, and J</a:t>
            </a:r>
            <a:r>
              <a:rPr lang="en-US" dirty="0" smtClean="0"/>
              <a:t>. Munoz</a:t>
            </a:r>
            <a:r>
              <a:rPr lang="en-US" dirty="0"/>
              <a:t>-Blanco.  </a:t>
            </a:r>
            <a:r>
              <a:rPr lang="en-US" i="1" dirty="0" err="1"/>
              <a:t>FaQR</a:t>
            </a:r>
            <a:r>
              <a:rPr lang="en-US" dirty="0"/>
              <a:t>, Required for the Biosynthesis of the Strawberry </a:t>
            </a:r>
            <a:r>
              <a:rPr lang="en-US" dirty="0" smtClean="0"/>
              <a:t>Flavor Compound </a:t>
            </a:r>
            <a:r>
              <a:rPr lang="en-US" dirty="0"/>
              <a:t>4-Hydroxy-2,5-Dimethyl-3(2H)-Furanone, Encodes an </a:t>
            </a:r>
            <a:r>
              <a:rPr lang="en-US" dirty="0" err="1"/>
              <a:t>Enone</a:t>
            </a:r>
            <a:r>
              <a:rPr lang="en-US" dirty="0" smtClean="0"/>
              <a:t>  </a:t>
            </a:r>
            <a:r>
              <a:rPr lang="en-US" dirty="0" err="1" smtClean="0"/>
              <a:t>Oxidoreductase</a:t>
            </a:r>
            <a:r>
              <a:rPr lang="en-US" dirty="0"/>
              <a:t>.   </a:t>
            </a:r>
            <a:r>
              <a:rPr lang="en-US" i="1" dirty="0"/>
              <a:t>The Plant Cell </a:t>
            </a:r>
            <a:r>
              <a:rPr lang="en-US" dirty="0"/>
              <a:t>18:1023-1037.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620</Words>
  <Application>Microsoft Macintosh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Project 6:  Strawberry</vt:lpstr>
      <vt:lpstr>Objective</vt:lpstr>
      <vt:lpstr>Strawberry Scent</vt:lpstr>
      <vt:lpstr>Parts Available</vt:lpstr>
      <vt:lpstr>FaQR Protocol</vt:lpstr>
      <vt:lpstr>FaQR Protocol</vt:lpstr>
      <vt:lpstr>SAAT Protocol</vt:lpstr>
      <vt:lpstr>SAAT Protocol</vt:lpstr>
      <vt:lpstr>References</vt:lpstr>
    </vt:vector>
  </TitlesOfParts>
  <Company>University of Northern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KELSEY LEES</dc:creator>
  <cp:lastModifiedBy>Kelsey Lees</cp:lastModifiedBy>
  <cp:revision>7</cp:revision>
  <dcterms:created xsi:type="dcterms:W3CDTF">2009-09-09T02:12:47Z</dcterms:created>
  <dcterms:modified xsi:type="dcterms:W3CDTF">2009-09-09T02:14:22Z</dcterms:modified>
</cp:coreProperties>
</file>