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6" r:id="rId5"/>
    <p:sldId id="264" r:id="rId6"/>
    <p:sldId id="265" r:id="rId7"/>
    <p:sldId id="267" r:id="rId8"/>
    <p:sldId id="274" r:id="rId9"/>
    <p:sldId id="275" r:id="rId10"/>
    <p:sldId id="260" r:id="rId11"/>
    <p:sldId id="268" r:id="rId12"/>
    <p:sldId id="272" r:id="rId13"/>
    <p:sldId id="269" r:id="rId14"/>
    <p:sldId id="270" r:id="rId15"/>
    <p:sldId id="271" r:id="rId16"/>
    <p:sldId id="273" r:id="rId17"/>
    <p:sldId id="257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06B6EA2-EBA3-4198-AC9B-F7B31E914E88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689F0C5-0987-4443-B6FB-72CDF6160A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837" y="152400"/>
            <a:ext cx="5511163" cy="2178423"/>
          </a:xfrm>
        </p:spPr>
        <p:txBody>
          <a:bodyPr>
            <a:noAutofit/>
          </a:bodyPr>
          <a:lstStyle/>
          <a:p>
            <a:r>
              <a:rPr lang="en-US" sz="4000" u="sng" dirty="0" err="1" smtClean="0">
                <a:latin typeface="Trebuchet MS" pitchFamily="34" charset="0"/>
              </a:rPr>
              <a:t>G.tigrina</a:t>
            </a:r>
            <a:r>
              <a:rPr lang="en-US" sz="4000" dirty="0" smtClean="0">
                <a:latin typeface="Trebuchet MS" pitchFamily="34" charset="0"/>
              </a:rPr>
              <a:t> </a:t>
            </a:r>
            <a:r>
              <a:rPr lang="en-US" sz="4000" i="1" dirty="0" err="1" smtClean="0">
                <a:latin typeface="Trebuchet MS" pitchFamily="34" charset="0"/>
              </a:rPr>
              <a:t>Hox</a:t>
            </a:r>
            <a:r>
              <a:rPr lang="en-US" sz="4000" dirty="0" smtClean="0">
                <a:latin typeface="Trebuchet MS" pitchFamily="34" charset="0"/>
              </a:rPr>
              <a:t> gene </a:t>
            </a:r>
            <a:r>
              <a:rPr lang="en-US" sz="4000" dirty="0" err="1" smtClean="0">
                <a:latin typeface="Trebuchet MS" pitchFamily="34" charset="0"/>
              </a:rPr>
              <a:t>DthoxC</a:t>
            </a:r>
            <a:r>
              <a:rPr lang="en-US" sz="4000" dirty="0" smtClean="0">
                <a:latin typeface="Trebuchet MS" pitchFamily="34" charset="0"/>
              </a:rPr>
              <a:t> insertion into prokaryote </a:t>
            </a:r>
            <a:r>
              <a:rPr lang="en-US" sz="4000" u="sng" dirty="0" err="1" smtClean="0">
                <a:latin typeface="Trebuchet MS" pitchFamily="34" charset="0"/>
              </a:rPr>
              <a:t>E.coli</a:t>
            </a:r>
            <a:r>
              <a:rPr lang="en-US" sz="4000" dirty="0" smtClean="0">
                <a:latin typeface="Trebuchet MS" pitchFamily="34" charset="0"/>
              </a:rPr>
              <a:t> </a:t>
            </a:r>
          </a:p>
          <a:p>
            <a:r>
              <a:rPr lang="en-US" sz="2800" dirty="0" smtClean="0"/>
              <a:t>– by </a:t>
            </a:r>
            <a:r>
              <a:rPr lang="en-US" sz="2800" dirty="0" err="1" smtClean="0"/>
              <a:t>UNIamCloning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971800"/>
            <a:ext cx="416127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0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18" y="381000"/>
            <a:ext cx="8820150" cy="1066801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  Remove internal restriction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using site-directed mutagenesis.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524000"/>
            <a:ext cx="8595360" cy="493776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5’ – </a:t>
            </a:r>
            <a:r>
              <a:rPr lang="en-US" sz="1800" dirty="0" err="1" smtClean="0"/>
              <a:t>atgcatgtcg</a:t>
            </a:r>
            <a:r>
              <a:rPr lang="en-US" sz="1800" dirty="0" smtClean="0"/>
              <a:t> </a:t>
            </a:r>
            <a:r>
              <a:rPr lang="en-US" sz="1800" dirty="0" err="1" smtClean="0"/>
              <a:t>atcctaacgt</a:t>
            </a:r>
            <a:r>
              <a:rPr lang="en-US" sz="1800" dirty="0" smtClean="0"/>
              <a:t> </a:t>
            </a:r>
            <a:r>
              <a:rPr lang="en-US" sz="1800" dirty="0" err="1" smtClean="0"/>
              <a:t>tccaaatcca</a:t>
            </a:r>
            <a:r>
              <a:rPr lang="en-US" sz="1800" dirty="0" smtClean="0"/>
              <a:t> </a:t>
            </a:r>
            <a:r>
              <a:rPr lang="en-US" sz="1800" dirty="0" err="1" smtClean="0"/>
              <a:t>ctgcaaaatt</a:t>
            </a:r>
            <a:r>
              <a:rPr lang="en-US" sz="1800" dirty="0" smtClean="0"/>
              <a:t> </a:t>
            </a:r>
            <a:r>
              <a:rPr lang="en-US" sz="1800" dirty="0" err="1" smtClean="0"/>
              <a:t>cccctagtaa</a:t>
            </a:r>
            <a:r>
              <a:rPr lang="en-US" sz="1800" dirty="0" smtClean="0"/>
              <a:t> </a:t>
            </a:r>
            <a:r>
              <a:rPr lang="en-US" sz="1800" dirty="0" err="1" smtClean="0"/>
              <a:t>acttctgtcc</a:t>
            </a:r>
            <a:r>
              <a:rPr lang="en-US" sz="1800" dirty="0" smtClean="0"/>
              <a:t> …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5’ – </a:t>
            </a:r>
            <a:r>
              <a:rPr lang="en-US" sz="1800" dirty="0" err="1" smtClean="0">
                <a:solidFill>
                  <a:srgbClr val="FF0000"/>
                </a:solidFill>
              </a:rPr>
              <a:t>atgcatgtcg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atcctaacgt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</a:p>
          <a:p>
            <a:endParaRPr lang="en-US" sz="1800" dirty="0" smtClean="0"/>
          </a:p>
          <a:p>
            <a:r>
              <a:rPr lang="en-US" sz="1800" dirty="0" smtClean="0"/>
              <a:t>… </a:t>
            </a:r>
            <a:r>
              <a:rPr lang="en-US" sz="1800" dirty="0" err="1" smtClean="0"/>
              <a:t>atcaattaga</a:t>
            </a:r>
            <a:r>
              <a:rPr lang="en-US" sz="1800" dirty="0" smtClean="0"/>
              <a:t> </a:t>
            </a:r>
            <a:r>
              <a:rPr lang="en-US" sz="1800" dirty="0" err="1" smtClean="0"/>
              <a:t>gctagtgaaa</a:t>
            </a:r>
            <a:r>
              <a:rPr lang="en-US" sz="1800" dirty="0" smtClean="0"/>
              <a:t> </a:t>
            </a:r>
            <a:r>
              <a:rPr lang="en-US" sz="1800" dirty="0" err="1" smtClean="0"/>
              <a:t>acctacaata</a:t>
            </a:r>
            <a:r>
              <a:rPr lang="en-US" sz="1800" dirty="0" smtClean="0"/>
              <a:t> </a:t>
            </a:r>
            <a:r>
              <a:rPr lang="en-US" sz="1800" dirty="0" err="1" smtClean="0"/>
              <a:t>tctcgcagca</a:t>
            </a:r>
            <a:r>
              <a:rPr lang="en-US" sz="1800" dirty="0" smtClean="0"/>
              <a:t> </a:t>
            </a:r>
            <a:r>
              <a:rPr lang="en-US" sz="1800" dirty="0" err="1" smtClean="0"/>
              <a:t>gtacaattag</a:t>
            </a:r>
            <a:r>
              <a:rPr lang="en-US" sz="1800" dirty="0" smtClean="0"/>
              <a:t> – 3’ </a:t>
            </a:r>
          </a:p>
          <a:p>
            <a:pPr lvl="8"/>
            <a:r>
              <a:rPr lang="en-US" sz="2000" dirty="0"/>
              <a:t>                                 </a:t>
            </a:r>
            <a:r>
              <a:rPr lang="en-US" sz="2000" dirty="0" smtClean="0"/>
              <a:t>        </a:t>
            </a:r>
            <a:r>
              <a:rPr lang="en-US" sz="2000" b="1" dirty="0" smtClean="0">
                <a:solidFill>
                  <a:srgbClr val="FF0000"/>
                </a:solidFill>
              </a:rPr>
              <a:t>&lt;–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agagcg</a:t>
            </a:r>
            <a:r>
              <a:rPr lang="en-US" sz="18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</a:rPr>
              <a:t>cg</a:t>
            </a:r>
            <a:r>
              <a:rPr lang="en-US" sz="18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dirty="0" err="1" smtClean="0">
                <a:solidFill>
                  <a:srgbClr val="FF0000"/>
                </a:solidFill>
              </a:rPr>
              <a:t>catgttaatc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– 3’ 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8"/>
            <a:endParaRPr lang="en-US" sz="1800" dirty="0">
              <a:solidFill>
                <a:srgbClr val="FF0000"/>
              </a:solidFill>
            </a:endParaRPr>
          </a:p>
          <a:p>
            <a:pPr lvl="8"/>
            <a:r>
              <a:rPr lang="en-US" sz="1800" i="1" dirty="0" smtClean="0">
                <a:solidFill>
                  <a:schemeClr val="tx1"/>
                </a:solidFill>
              </a:rPr>
              <a:t>Ordered as:  </a:t>
            </a:r>
            <a:r>
              <a:rPr lang="en-US" sz="1800" dirty="0" smtClean="0">
                <a:solidFill>
                  <a:srgbClr val="FF0000"/>
                </a:solidFill>
              </a:rPr>
              <a:t>5’ – </a:t>
            </a:r>
            <a:r>
              <a:rPr lang="en-US" sz="1800" dirty="0" err="1" smtClean="0">
                <a:solidFill>
                  <a:srgbClr val="FF0000"/>
                </a:solidFill>
              </a:rPr>
              <a:t>ctaattgtac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tgctgcgaga</a:t>
            </a:r>
            <a:r>
              <a:rPr lang="en-US" sz="1800" dirty="0" smtClean="0">
                <a:solidFill>
                  <a:srgbClr val="FF0000"/>
                </a:solidFill>
              </a:rPr>
              <a:t> – 3’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8"/>
            <a:endParaRPr lang="en-US" sz="1800" dirty="0">
              <a:solidFill>
                <a:srgbClr val="FF0000"/>
              </a:solidFill>
            </a:endParaRPr>
          </a:p>
          <a:p>
            <a:pPr lvl="8"/>
            <a:endParaRPr lang="en-US" sz="1800" dirty="0" smtClean="0">
              <a:solidFill>
                <a:srgbClr val="FF0000"/>
              </a:solidFill>
            </a:endParaRPr>
          </a:p>
          <a:p>
            <a:pPr lvl="8"/>
            <a:r>
              <a:rPr lang="en-US" sz="1800" dirty="0" smtClean="0">
                <a:solidFill>
                  <a:schemeClr val="tx1"/>
                </a:solidFill>
              </a:rPr>
              <a:t>2</a:t>
            </a:r>
            <a:r>
              <a:rPr lang="en-US" sz="1800" baseline="30000" dirty="0" smtClean="0">
                <a:solidFill>
                  <a:schemeClr val="tx1"/>
                </a:solidFill>
              </a:rPr>
              <a:t>nd</a:t>
            </a:r>
            <a:r>
              <a:rPr lang="en-US" sz="1800" dirty="0" smtClean="0">
                <a:solidFill>
                  <a:schemeClr val="tx1"/>
                </a:solidFill>
              </a:rPr>
              <a:t> set of primers with the </a:t>
            </a:r>
            <a:r>
              <a:rPr lang="en-US" sz="1800" dirty="0" err="1" smtClean="0">
                <a:solidFill>
                  <a:schemeClr val="tx1"/>
                </a:solidFill>
              </a:rPr>
              <a:t>BioBrick</a:t>
            </a:r>
            <a:r>
              <a:rPr lang="en-US" sz="1800" dirty="0" smtClean="0">
                <a:solidFill>
                  <a:schemeClr val="tx1"/>
                </a:solidFill>
              </a:rPr>
              <a:t> extensions:</a:t>
            </a:r>
            <a:endParaRPr lang="en-US" sz="1800" dirty="0">
              <a:solidFill>
                <a:schemeClr val="tx1"/>
              </a:solidFill>
            </a:endParaRPr>
          </a:p>
          <a:p>
            <a:pPr lvl="8"/>
            <a:r>
              <a:rPr lang="en-US" sz="1800" dirty="0" err="1" smtClean="0">
                <a:solidFill>
                  <a:srgbClr val="FF0000"/>
                </a:solidFill>
              </a:rPr>
              <a:t>BioBrick</a:t>
            </a:r>
            <a:r>
              <a:rPr lang="en-US" sz="1800" dirty="0" smtClean="0">
                <a:solidFill>
                  <a:srgbClr val="FF0000"/>
                </a:solidFill>
              </a:rPr>
              <a:t> prefix:  </a:t>
            </a:r>
            <a:r>
              <a:rPr lang="en-US" sz="1800" dirty="0" err="1" smtClean="0">
                <a:solidFill>
                  <a:srgbClr val="FF0000"/>
                </a:solidFill>
              </a:rPr>
              <a:t>gaattcgcggccgcttctag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8"/>
            <a:r>
              <a:rPr lang="en-US" sz="1800" dirty="0" err="1" smtClean="0">
                <a:solidFill>
                  <a:srgbClr val="FF0000"/>
                </a:solidFill>
              </a:rPr>
              <a:t>BioBrick</a:t>
            </a:r>
            <a:r>
              <a:rPr lang="en-US" sz="1800" dirty="0" smtClean="0">
                <a:solidFill>
                  <a:srgbClr val="FF0000"/>
                </a:solidFill>
              </a:rPr>
              <a:t> suffix:  </a:t>
            </a:r>
            <a:r>
              <a:rPr lang="en-US" sz="1800" dirty="0" err="1" smtClean="0">
                <a:solidFill>
                  <a:srgbClr val="FF0000"/>
                </a:solidFill>
              </a:rPr>
              <a:t>tactagtagcggccgctgcag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13" y="381000"/>
            <a:ext cx="9124950" cy="1066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 Remove internal restriction sites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using site-directed mutagenesis.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595360" cy="493776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pPr marL="0" indent="0" algn="ctr">
              <a:buNone/>
            </a:pPr>
            <a:r>
              <a:rPr lang="en-US" sz="1800" b="1" dirty="0"/>
              <a:t>“Two of the three sites are only 18 base pairs </a:t>
            </a:r>
            <a:r>
              <a:rPr lang="en-US" sz="1800" b="1" dirty="0" smtClean="0"/>
              <a:t>apart and </a:t>
            </a:r>
          </a:p>
          <a:p>
            <a:pPr marL="0" indent="0" algn="ctr">
              <a:buNone/>
            </a:pPr>
            <a:r>
              <a:rPr lang="en-US" sz="1800" b="1" dirty="0" smtClean="0"/>
              <a:t>will </a:t>
            </a:r>
            <a:r>
              <a:rPr lang="en-US" sz="1800" b="1" dirty="0"/>
              <a:t>be removed with two nucleotide adjustments on </a:t>
            </a:r>
            <a:r>
              <a:rPr lang="en-US" sz="1800" b="1" dirty="0" smtClean="0"/>
              <a:t>one primer.”</a:t>
            </a:r>
            <a:endParaRPr lang="en-US" sz="1800" b="1" dirty="0"/>
          </a:p>
          <a:p>
            <a:endParaRPr lang="en-US" sz="18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563465" cy="13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13" y="381000"/>
            <a:ext cx="9124950" cy="1066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 Remove internal restriction sites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using site-directed mutagenesis.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595360" cy="493776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pPr marL="0" indent="0" algn="ctr">
              <a:buNone/>
            </a:pPr>
            <a:r>
              <a:rPr lang="en-US" sz="1800" b="1" dirty="0" smtClean="0"/>
              <a:t>“…Thus </a:t>
            </a:r>
            <a:r>
              <a:rPr lang="en-US" sz="1800" b="1" dirty="0"/>
              <a:t>the gene will be fragmented into three </a:t>
            </a:r>
            <a:r>
              <a:rPr lang="en-US" sz="1800" b="1" dirty="0" smtClean="0"/>
              <a:t>segments,</a:t>
            </a:r>
          </a:p>
          <a:p>
            <a:pPr marL="0" indent="0" algn="ctr">
              <a:buNone/>
            </a:pPr>
            <a:r>
              <a:rPr lang="en-US" sz="1800" b="1" dirty="0" smtClean="0"/>
              <a:t> each of which must be amplified via PCR.”</a:t>
            </a:r>
          </a:p>
          <a:p>
            <a:endParaRPr lang="en-US" sz="18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886200"/>
            <a:ext cx="7048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6" y="3409950"/>
            <a:ext cx="7048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6" y="3733800"/>
            <a:ext cx="7048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7784" y="6553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http://tools.neb.com/NEBcutter2/showdig.php?name=3e75c6dd-</a:t>
            </a:r>
          </a:p>
        </p:txBody>
      </p:sp>
    </p:spTree>
    <p:extLst>
      <p:ext uri="{BB962C8B-B14F-4D97-AF65-F5344CB8AC3E}">
        <p14:creationId xmlns:p14="http://schemas.microsoft.com/office/powerpoint/2010/main" val="40519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71771" cy="1066801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 The three amplified gene fragments will then be inserted into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pGEM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 vectors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recombined via ligation.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90744"/>
            <a:ext cx="43815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2484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https://www.lablife.org/g?a=seqa&amp;m=draw_circular_map&amp;id=vdb_g2.48w4wHQFn40rkTg94kOG0HueJzk-_sequence_e6f4465c63819993d305510f9ed3878baddb8f37_10&amp;mtime=1271612854</a:t>
            </a:r>
          </a:p>
        </p:txBody>
      </p:sp>
    </p:spTree>
    <p:extLst>
      <p:ext uri="{BB962C8B-B14F-4D97-AF65-F5344CB8AC3E}">
        <p14:creationId xmlns:p14="http://schemas.microsoft.com/office/powerpoint/2010/main" val="7561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The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pGEM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 vectors will be placed into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E.coli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amplified, and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sequenced to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if the gene fragments properly recombined and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restriction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were removed.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0"/>
            <a:ext cx="8564880" cy="39502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4655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96" y="6230059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https://www.lablife.org/g?a=seqa&amp;m=draw_circular_map&amp;id=vdb_g2.48w4wHQFn40rkTg94kOG0HueJzk-_sequence_e6f4465c63819993d305510f9ed3878baddb8f37_10&amp;mtime=1271612854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29" y="3946854"/>
            <a:ext cx="1277272" cy="62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6301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http://www.easterndrafting.ca/includes/imgs/process/arrow.jpg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61" y="2808635"/>
            <a:ext cx="4359547" cy="29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643011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http://upload.wikimedia.org/wikipedia/commons/6/68/Cell_Culture_in_a_tiny_Petri_dish.jpg</a:t>
            </a:r>
          </a:p>
        </p:txBody>
      </p:sp>
    </p:spTree>
    <p:extLst>
      <p:ext uri="{BB962C8B-B14F-4D97-AF65-F5344CB8AC3E}">
        <p14:creationId xmlns:p14="http://schemas.microsoft.com/office/powerpoint/2010/main" val="39086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71" y="609600"/>
            <a:ext cx="8591550" cy="106680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Next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extensions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tagged onto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DthoxC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primers and amplified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placement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-compatible protein expression vectors.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8564880" cy="41026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40849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55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http://www.biopellet.net/sitebuilder/images/good2-312x302.jpg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34269"/>
            <a:ext cx="3810000" cy="37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4886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http://partsregistry.org/wiki/images/thumb/c/c6/BioBrickexpressionvector.png/400px-BioBrickexpressionvector.png</a:t>
            </a:r>
          </a:p>
        </p:txBody>
      </p:sp>
    </p:spTree>
    <p:extLst>
      <p:ext uri="{BB962C8B-B14F-4D97-AF65-F5344CB8AC3E}">
        <p14:creationId xmlns:p14="http://schemas.microsoft.com/office/powerpoint/2010/main" val="29163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71" y="609600"/>
            <a:ext cx="8591550" cy="106680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Next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extensions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tagged onto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DthoxC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primers and amplified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placement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-compatible protein expression vectors.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8107680" cy="4102608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The </a:t>
            </a:r>
            <a:r>
              <a:rPr lang="en-US" sz="2800" u="sng" dirty="0"/>
              <a:t>(Strong) Promoters</a:t>
            </a:r>
            <a:r>
              <a:rPr lang="en-US" sz="2800" dirty="0" smtClean="0"/>
              <a:t>:  </a:t>
            </a:r>
            <a:endParaRPr lang="en-US" sz="2800" dirty="0"/>
          </a:p>
          <a:p>
            <a:r>
              <a:rPr lang="en-US" sz="2800" b="1" dirty="0" smtClean="0"/>
              <a:t>R0011+B0034</a:t>
            </a:r>
          </a:p>
          <a:p>
            <a:r>
              <a:rPr lang="en-US" sz="1800" i="1" dirty="0" smtClean="0"/>
              <a:t>(IPTG-inducible promoter </a:t>
            </a:r>
          </a:p>
          <a:p>
            <a:r>
              <a:rPr lang="en-US" sz="1800" i="1" dirty="0" smtClean="0"/>
              <a:t>R0011 w/ strong RBS B0034)</a:t>
            </a:r>
            <a:endParaRPr lang="en-US" sz="1600" i="1" dirty="0"/>
          </a:p>
          <a:p>
            <a:r>
              <a:rPr lang="en-US" sz="2800" dirty="0" smtClean="0"/>
              <a:t>Part:BBa_K320002</a:t>
            </a:r>
            <a:endParaRPr lang="en-US" sz="2800" dirty="0"/>
          </a:p>
          <a:p>
            <a:r>
              <a:rPr lang="en-US" sz="1800" i="1" dirty="0" smtClean="0"/>
              <a:t>(constitutive)</a:t>
            </a:r>
          </a:p>
          <a:p>
            <a:r>
              <a:rPr lang="en-US" sz="2800" dirty="0" smtClean="0"/>
              <a:t>Part:BBa_K137029 </a:t>
            </a:r>
          </a:p>
          <a:p>
            <a:r>
              <a:rPr lang="en-US" sz="1800" i="1" dirty="0"/>
              <a:t>(constitutive)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42125"/>
            <a:ext cx="3810000" cy="37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4886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http://partsregistry.org/wiki/images/thumb/c/c6/BioBrickexpressionvector.png/400px-BioBrickexpressionvector.png</a:t>
            </a:r>
          </a:p>
        </p:txBody>
      </p:sp>
    </p:spTree>
    <p:extLst>
      <p:ext uri="{BB962C8B-B14F-4D97-AF65-F5344CB8AC3E}">
        <p14:creationId xmlns:p14="http://schemas.microsoft.com/office/powerpoint/2010/main" val="24092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91550" cy="7619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vector will be placed into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E.coli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cloned,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sequenced, and tested via SDS page for expression.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1271811"/>
            <a:ext cx="5410200" cy="5424487"/>
          </a:xfrm>
        </p:spPr>
        <p:txBody>
          <a:bodyPr>
            <a:normAutofit/>
          </a:bodyPr>
          <a:lstStyle/>
          <a:p>
            <a:pPr lvl="8"/>
            <a:endParaRPr lang="en-US" sz="3600" dirty="0" smtClean="0"/>
          </a:p>
          <a:p>
            <a:pPr lvl="8"/>
            <a:r>
              <a:rPr lang="en-US" sz="3600" dirty="0" smtClean="0"/>
              <a:t>       SDS-page</a:t>
            </a:r>
          </a:p>
          <a:p>
            <a:pPr lvl="8"/>
            <a:endParaRPr lang="en-US" sz="3600" dirty="0"/>
          </a:p>
          <a:p>
            <a:pPr lvl="8"/>
            <a:r>
              <a:rPr lang="en-US" sz="2000" dirty="0" smtClean="0"/>
              <a:t>1)  Functionality testing not an 	option for regenerative gene in 	</a:t>
            </a:r>
            <a:r>
              <a:rPr lang="en-US" sz="2000" dirty="0" err="1" smtClean="0"/>
              <a:t>E.coli</a:t>
            </a:r>
            <a:r>
              <a:rPr lang="en-US" sz="2000" dirty="0" smtClean="0"/>
              <a:t>, </a:t>
            </a:r>
            <a:r>
              <a:rPr lang="en-US" sz="2000" dirty="0"/>
              <a:t>so a sodium dodecyl </a:t>
            </a:r>
            <a:r>
              <a:rPr lang="en-US" sz="2000" dirty="0" smtClean="0"/>
              <a:t>	sulfate-polyacrylamide </a:t>
            </a:r>
            <a:r>
              <a:rPr lang="en-US" sz="2000" dirty="0"/>
              <a:t>gel </a:t>
            </a:r>
            <a:r>
              <a:rPr lang="en-US" sz="2000" dirty="0" smtClean="0"/>
              <a:t>	electrophoresis will be 	performed to check 	expression.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1113"/>
            <a:ext cx="4762500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5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81" y="304800"/>
            <a:ext cx="8591550" cy="7619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vector will be placed into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E.coli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cloned,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sequenced, and tested via SDS page for expression.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1271811"/>
            <a:ext cx="5334000" cy="5424487"/>
          </a:xfrm>
        </p:spPr>
        <p:txBody>
          <a:bodyPr>
            <a:normAutofit/>
          </a:bodyPr>
          <a:lstStyle/>
          <a:p>
            <a:pPr lvl="8"/>
            <a:endParaRPr lang="en-US" sz="3600" dirty="0" smtClean="0"/>
          </a:p>
          <a:p>
            <a:pPr lvl="8"/>
            <a:r>
              <a:rPr lang="en-US" sz="3600" dirty="0" smtClean="0"/>
              <a:t>       SDS-page</a:t>
            </a:r>
          </a:p>
          <a:p>
            <a:pPr lvl="8"/>
            <a:endParaRPr lang="en-US" sz="3600" dirty="0"/>
          </a:p>
          <a:p>
            <a:pPr lvl="8"/>
            <a:r>
              <a:rPr lang="en-US" sz="2000" dirty="0" smtClean="0"/>
              <a:t>2) In order for this test to be 	super-effective, especially 	strong promoters were sought 	in the Registry of Standard 	Biological Parts.</a:t>
            </a:r>
          </a:p>
          <a:p>
            <a:pPr lvl="8"/>
            <a:endParaRPr lang="en-US" sz="2000" dirty="0"/>
          </a:p>
          <a:p>
            <a:pPr lvl="8"/>
            <a:r>
              <a:rPr lang="en-US" sz="2000" dirty="0" smtClean="0"/>
              <a:t>The (Strong) Promoters</a:t>
            </a:r>
            <a:r>
              <a:rPr lang="en-US" sz="2000" dirty="0"/>
              <a:t>:  </a:t>
            </a:r>
            <a:endParaRPr lang="en-US" sz="2000" dirty="0" smtClean="0"/>
          </a:p>
          <a:p>
            <a:pPr lvl="8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R0011+B0034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r>
              <a:rPr lang="en-US" sz="2000" b="1" dirty="0" smtClean="0"/>
              <a:t>Part:BBa_K320002</a:t>
            </a:r>
            <a:r>
              <a:rPr lang="en-US" sz="2000" b="1" dirty="0"/>
              <a:t>, </a:t>
            </a:r>
            <a:r>
              <a:rPr lang="en-US" sz="2000" b="1" dirty="0" smtClean="0"/>
              <a:t>Part:BBa_K137029 </a:t>
            </a:r>
          </a:p>
          <a:p>
            <a:pPr lvl="8"/>
            <a:endParaRPr lang="en-US" sz="2000" dirty="0"/>
          </a:p>
          <a:p>
            <a:pPr lvl="8"/>
            <a:endParaRPr lang="en-US" sz="2000" dirty="0"/>
          </a:p>
          <a:p>
            <a:pPr lvl="8"/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1113"/>
            <a:ext cx="4762500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err="1" smtClean="0"/>
              <a:t>G.Tigrina</a:t>
            </a:r>
            <a:r>
              <a:rPr lang="en-US" sz="4800" dirty="0" smtClean="0"/>
              <a:t> &amp; the </a:t>
            </a:r>
            <a:r>
              <a:rPr lang="en-US" sz="4800" i="1" dirty="0" err="1" smtClean="0"/>
              <a:t>Hox</a:t>
            </a:r>
            <a:r>
              <a:rPr lang="en-US" sz="4800" dirty="0" smtClean="0"/>
              <a:t> genes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4614" y="1143000"/>
            <a:ext cx="859536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G. </a:t>
            </a:r>
            <a:r>
              <a:rPr lang="en-US" u="sng" dirty="0" err="1" smtClean="0"/>
              <a:t>tigrina</a:t>
            </a:r>
            <a:r>
              <a:rPr lang="en-US" dirty="0" smtClean="0"/>
              <a:t> – (also known as </a:t>
            </a:r>
            <a:r>
              <a:rPr lang="en-US" u="sng" dirty="0" err="1" smtClean="0"/>
              <a:t>Dugesia</a:t>
            </a:r>
            <a:r>
              <a:rPr lang="en-US" u="sng" dirty="0" smtClean="0"/>
              <a:t> </a:t>
            </a:r>
            <a:r>
              <a:rPr lang="en-US" u="sng" dirty="0" err="1" smtClean="0"/>
              <a:t>tigrina</a:t>
            </a:r>
            <a:r>
              <a:rPr lang="en-US" dirty="0" smtClean="0"/>
              <a:t>) – are free-living flatworms found in still fresh water.  Commonly used in biology teaching labs, these planarians show a profound capability to regenerate </a:t>
            </a:r>
            <a:r>
              <a:rPr lang="en-US" dirty="0" err="1" smtClean="0"/>
              <a:t>bidirectionally</a:t>
            </a:r>
            <a:r>
              <a:rPr lang="en-US" dirty="0" smtClean="0"/>
              <a:t> from cuts made at nearly any point in their bodies.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2" y="3810000"/>
            <a:ext cx="324255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26860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8738" y="66649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http://www.newscientist.com/data/galleries/regeneration/00494937c40.jpg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http://biomessecond09.wikispaces.com/file/view/250px-Dugesia_subtentaculata.jpg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742584" y="444042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http://users.rcn.com/jkimball.ma.ultranet/BiologyPages/D/DugesiaRegeneration004.jpg</a:t>
            </a:r>
          </a:p>
        </p:txBody>
      </p:sp>
    </p:spTree>
    <p:extLst>
      <p:ext uri="{BB962C8B-B14F-4D97-AF65-F5344CB8AC3E}">
        <p14:creationId xmlns:p14="http://schemas.microsoft.com/office/powerpoint/2010/main" val="1923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err="1" smtClean="0"/>
              <a:t>G.Tigrina</a:t>
            </a:r>
            <a:r>
              <a:rPr lang="en-US" sz="4800" dirty="0" smtClean="0"/>
              <a:t> &amp; the </a:t>
            </a:r>
            <a:r>
              <a:rPr lang="en-US" sz="4800" i="1" dirty="0" err="1" smtClean="0"/>
              <a:t>Hox</a:t>
            </a:r>
            <a:r>
              <a:rPr lang="en-US" sz="4800" dirty="0" smtClean="0"/>
              <a:t> genes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err="1" smtClean="0"/>
              <a:t>Hox</a:t>
            </a:r>
            <a:r>
              <a:rPr lang="en-US" dirty="0" smtClean="0"/>
              <a:t> genes comprise a </a:t>
            </a:r>
            <a:r>
              <a:rPr lang="en-US" dirty="0" err="1" smtClean="0"/>
              <a:t>homeobox</a:t>
            </a:r>
            <a:r>
              <a:rPr lang="en-US" dirty="0" smtClean="0"/>
              <a:t> in the homeotic gene complex (HOM-C).  They are involved in the </a:t>
            </a:r>
            <a:r>
              <a:rPr lang="en-US" dirty="0" err="1" smtClean="0"/>
              <a:t>anteroposterior</a:t>
            </a:r>
            <a:r>
              <a:rPr lang="en-US" dirty="0" smtClean="0"/>
              <a:t> axial patterning of animal embryos and relay positional identity along this axis for regeneration in </a:t>
            </a:r>
            <a:r>
              <a:rPr lang="en-US" dirty="0" err="1" smtClean="0"/>
              <a:t>platyhelminthes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i="1" dirty="0" err="1" smtClean="0"/>
              <a:t>Dthox</a:t>
            </a:r>
            <a:r>
              <a:rPr lang="en-US" dirty="0" smtClean="0"/>
              <a:t> genes regulate </a:t>
            </a:r>
          </a:p>
          <a:p>
            <a:r>
              <a:rPr lang="en-US" dirty="0" smtClean="0"/>
              <a:t>the anterior positioning </a:t>
            </a:r>
          </a:p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 err="1" smtClean="0"/>
              <a:t>blastemas</a:t>
            </a:r>
            <a:r>
              <a:rPr lang="en-US" dirty="0" smtClean="0"/>
              <a:t>.  When </a:t>
            </a:r>
          </a:p>
          <a:p>
            <a:r>
              <a:rPr lang="en-US" i="1" dirty="0" err="1" smtClean="0"/>
              <a:t>Dthox</a:t>
            </a:r>
            <a:r>
              <a:rPr lang="en-US" dirty="0" smtClean="0"/>
              <a:t> expression is </a:t>
            </a:r>
          </a:p>
          <a:p>
            <a:r>
              <a:rPr lang="en-US" dirty="0"/>
              <a:t>p</a:t>
            </a:r>
            <a:r>
              <a:rPr lang="en-US" dirty="0" smtClean="0"/>
              <a:t>rematurely terminated,</a:t>
            </a:r>
          </a:p>
          <a:p>
            <a:r>
              <a:rPr lang="en-US" dirty="0"/>
              <a:t>t</a:t>
            </a:r>
            <a:r>
              <a:rPr lang="en-US" dirty="0" smtClean="0"/>
              <a:t>he cells seem to no longer </a:t>
            </a:r>
          </a:p>
          <a:p>
            <a:r>
              <a:rPr lang="en-US" dirty="0" smtClean="0"/>
              <a:t>be able to distinguish </a:t>
            </a:r>
          </a:p>
          <a:p>
            <a:r>
              <a:rPr lang="en-US" dirty="0" smtClean="0"/>
              <a:t>between the head and tail </a:t>
            </a:r>
          </a:p>
          <a:p>
            <a:r>
              <a:rPr lang="en-US" dirty="0"/>
              <a:t>e</a:t>
            </a:r>
            <a:r>
              <a:rPr lang="en-US" dirty="0" smtClean="0"/>
              <a:t>nd of the organism.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867275" cy="29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http://www.nottingham.ac.uk/biology/resources/gonzalez-estevez/images/Figure1.jpg</a:t>
            </a:r>
          </a:p>
        </p:txBody>
      </p:sp>
    </p:spTree>
    <p:extLst>
      <p:ext uri="{BB962C8B-B14F-4D97-AF65-F5344CB8AC3E}">
        <p14:creationId xmlns:p14="http://schemas.microsoft.com/office/powerpoint/2010/main" val="13537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err="1" smtClean="0"/>
              <a:t>G.Tigrina</a:t>
            </a:r>
            <a:r>
              <a:rPr lang="en-US" sz="4800" dirty="0" smtClean="0"/>
              <a:t> &amp; the </a:t>
            </a:r>
            <a:r>
              <a:rPr lang="en-US" sz="4800" i="1" dirty="0" err="1" smtClean="0"/>
              <a:t>Hox</a:t>
            </a:r>
            <a:r>
              <a:rPr lang="en-US" sz="4800" dirty="0" smtClean="0"/>
              <a:t> genes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i="1" dirty="0" smtClean="0"/>
          </a:p>
          <a:p>
            <a:r>
              <a:rPr lang="en-US" sz="2800" i="1" dirty="0" err="1" smtClean="0"/>
              <a:t>DThoxC</a:t>
            </a:r>
            <a:r>
              <a:rPr lang="en-US" sz="2800" i="1" dirty="0" smtClean="0"/>
              <a:t> </a:t>
            </a:r>
            <a:r>
              <a:rPr lang="en-US" sz="2800" dirty="0" smtClean="0"/>
              <a:t>contains 942 base pairs, no introns, and three internal restriction sites.</a:t>
            </a:r>
          </a:p>
          <a:p>
            <a:endParaRPr lang="en-US" sz="2800" dirty="0" smtClean="0"/>
          </a:p>
          <a:p>
            <a:r>
              <a:rPr lang="en-US" sz="2800" dirty="0" smtClean="0"/>
              <a:t>The full sequence can be found at NCBI accession number: X95416</a:t>
            </a:r>
          </a:p>
          <a:p>
            <a:endParaRPr lang="en-US" sz="2800" dirty="0"/>
          </a:p>
          <a:p>
            <a:r>
              <a:rPr lang="en-US" sz="2800" dirty="0" smtClean="0"/>
              <a:t>More information concerning its expression and function in </a:t>
            </a:r>
            <a:r>
              <a:rPr lang="en-US" sz="2800" u="sng" dirty="0" err="1" smtClean="0"/>
              <a:t>G.tigrina</a:t>
            </a:r>
            <a:r>
              <a:rPr lang="en-US" sz="2800" dirty="0" smtClean="0"/>
              <a:t> can be found in “Planarian </a:t>
            </a:r>
            <a:r>
              <a:rPr lang="en-US" sz="2800" dirty="0" err="1" smtClean="0"/>
              <a:t>Hox</a:t>
            </a:r>
            <a:r>
              <a:rPr lang="en-US" sz="2800" dirty="0" smtClean="0"/>
              <a:t> genes: novel patterns of expression during regeneration”, (</a:t>
            </a:r>
            <a:r>
              <a:rPr lang="en-US" sz="2800" dirty="0" err="1" smtClean="0"/>
              <a:t>Bayascas</a:t>
            </a:r>
            <a:r>
              <a:rPr lang="en-US" sz="2800" dirty="0" smtClean="0"/>
              <a:t> et al.)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Cloning Process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1)  Extract DNA using methodology from </a:t>
            </a:r>
            <a:r>
              <a:rPr lang="en-US" dirty="0" err="1" smtClean="0"/>
              <a:t>Balavoine</a:t>
            </a:r>
            <a:r>
              <a:rPr lang="en-US" dirty="0" smtClean="0"/>
              <a:t> et Telford, 1995.</a:t>
            </a:r>
          </a:p>
          <a:p>
            <a:pPr marL="0" indent="0">
              <a:buNone/>
            </a:pPr>
            <a:r>
              <a:rPr lang="en-US" dirty="0" smtClean="0"/>
              <a:t>   2) Amplify entire </a:t>
            </a:r>
            <a:r>
              <a:rPr lang="en-US" i="1" dirty="0" err="1" smtClean="0"/>
              <a:t>DthoxC</a:t>
            </a:r>
            <a:r>
              <a:rPr lang="en-US" i="1" dirty="0" smtClean="0"/>
              <a:t> </a:t>
            </a:r>
            <a:r>
              <a:rPr lang="en-US" dirty="0" smtClean="0"/>
              <a:t>gene using polymerase chain reaction</a:t>
            </a:r>
          </a:p>
          <a:p>
            <a:pPr marL="0" indent="0">
              <a:buNone/>
            </a:pPr>
            <a:r>
              <a:rPr lang="en-US" dirty="0" smtClean="0"/>
              <a:t>       (PCR) and primers without </a:t>
            </a:r>
            <a:r>
              <a:rPr lang="en-US" dirty="0" err="1" smtClean="0"/>
              <a:t>BioBrick</a:t>
            </a:r>
            <a:r>
              <a:rPr lang="en-US" dirty="0" smtClean="0"/>
              <a:t> extensions.  Check nucleotide</a:t>
            </a:r>
          </a:p>
          <a:p>
            <a:pPr marL="0" indent="0">
              <a:buNone/>
            </a:pPr>
            <a:r>
              <a:rPr lang="en-US" dirty="0" smtClean="0"/>
              <a:t>       sequence for matching </a:t>
            </a:r>
            <a:r>
              <a:rPr lang="en-US" i="1" dirty="0" err="1" smtClean="0"/>
              <a:t>DthoxC</a:t>
            </a:r>
            <a:r>
              <a:rPr lang="en-US" dirty="0" smtClean="0"/>
              <a:t> gene.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3)  Remove internal restriction sites (</a:t>
            </a:r>
            <a:r>
              <a:rPr lang="en-US" dirty="0" err="1" smtClean="0"/>
              <a:t>EcoRI</a:t>
            </a:r>
            <a:r>
              <a:rPr lang="en-US" dirty="0" smtClean="0"/>
              <a:t>) using site-directed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mutagenesis.  Two of the three sites are only 18 base pairs apart</a:t>
            </a:r>
          </a:p>
          <a:p>
            <a:pPr marL="0" indent="0">
              <a:buNone/>
            </a:pPr>
            <a:r>
              <a:rPr lang="en-US" dirty="0" smtClean="0"/>
              <a:t>         and will be removed with two nucleotide adjustments on one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primer.  Thus the gene will be fragmented into three segments,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each of which must be amplified via PCR.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4) The three amplified gene fragments will then be inserted into </a:t>
            </a:r>
            <a:r>
              <a:rPr lang="en-US" dirty="0" err="1" smtClean="0"/>
              <a:t>pGEM</a:t>
            </a:r>
            <a:r>
              <a:rPr lang="en-US" dirty="0" smtClean="0"/>
              <a:t>-T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vectors and recombined via ligation.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5)  The </a:t>
            </a:r>
            <a:r>
              <a:rPr lang="en-US" dirty="0" err="1" smtClean="0"/>
              <a:t>pGEM</a:t>
            </a:r>
            <a:r>
              <a:rPr lang="en-US" dirty="0" smtClean="0"/>
              <a:t>-T vectors will be placed into </a:t>
            </a:r>
            <a:r>
              <a:rPr lang="en-US" u="sng" dirty="0" err="1" smtClean="0"/>
              <a:t>E.coli</a:t>
            </a:r>
            <a:r>
              <a:rPr lang="en-US" dirty="0" smtClean="0"/>
              <a:t>, amplified, and sequenced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to determine if the gene fragments properly recombined and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restriction sites were removed.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6)  Enzymatically remove recombined gene from </a:t>
            </a:r>
            <a:r>
              <a:rPr lang="en-US" dirty="0" err="1" smtClean="0"/>
              <a:t>pGEM</a:t>
            </a:r>
            <a:r>
              <a:rPr lang="en-US" dirty="0" smtClean="0"/>
              <a:t>-T vector.  Next, the </a:t>
            </a:r>
            <a:r>
              <a:rPr lang="en-US" dirty="0" err="1" smtClean="0"/>
              <a:t>BioBrick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extensions will be tagged onto the </a:t>
            </a:r>
            <a:r>
              <a:rPr lang="en-US" i="1" dirty="0" err="1" smtClean="0"/>
              <a:t>DthoxC</a:t>
            </a:r>
            <a:r>
              <a:rPr lang="en-US" dirty="0" smtClean="0"/>
              <a:t> gene primers</a:t>
            </a:r>
            <a:r>
              <a:rPr lang="en-US" dirty="0"/>
              <a:t> </a:t>
            </a:r>
            <a:r>
              <a:rPr lang="en-US" dirty="0" smtClean="0"/>
              <a:t>and amplified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placement into </a:t>
            </a:r>
            <a:r>
              <a:rPr lang="en-US" dirty="0" err="1" smtClean="0"/>
              <a:t>BioBrick</a:t>
            </a:r>
            <a:r>
              <a:rPr lang="en-US" dirty="0" smtClean="0"/>
              <a:t>-compatible protein expression vectors.  This will be placed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into </a:t>
            </a:r>
            <a:r>
              <a:rPr lang="en-US" u="sng" dirty="0" err="1" smtClean="0"/>
              <a:t>E.coli</a:t>
            </a:r>
            <a:r>
              <a:rPr lang="en-US" dirty="0" smtClean="0"/>
              <a:t> and cloned, sequenced, and tested via SDS page for expression.</a:t>
            </a:r>
          </a:p>
        </p:txBody>
      </p:sp>
    </p:spTree>
    <p:extLst>
      <p:ext uri="{BB962C8B-B14F-4D97-AF65-F5344CB8AC3E}">
        <p14:creationId xmlns:p14="http://schemas.microsoft.com/office/powerpoint/2010/main" val="28394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9143999" cy="10668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Extract DNA using methodology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from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Balavoine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Telford, 1995.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Planarians will be starved for 1 week (group A) and 2 weeks (group B), cut along the medial-lateral axis, and placed in darkness overnight.</a:t>
            </a:r>
          </a:p>
          <a:p>
            <a:endParaRPr lang="en-US" dirty="0"/>
          </a:p>
          <a:p>
            <a:r>
              <a:rPr lang="en-US" dirty="0" smtClean="0"/>
              <a:t>Buffer and proteinase K will then be added to the tissue samples and allowed to lyse overnight.</a:t>
            </a:r>
          </a:p>
          <a:p>
            <a:endParaRPr lang="en-US" dirty="0"/>
          </a:p>
          <a:p>
            <a:r>
              <a:rPr lang="en-US" dirty="0" smtClean="0"/>
              <a:t>The DNA sample will be purified before PCR.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848599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 Amplify entire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DthoxC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using polymerase chain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(PCR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primers without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extensions.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Primers:</a:t>
            </a:r>
          </a:p>
          <a:p>
            <a:r>
              <a:rPr lang="en-US" dirty="0"/>
              <a:t>5'-ATG CAT GTC GAT CCT AAC GT-3'</a:t>
            </a:r>
          </a:p>
          <a:p>
            <a:r>
              <a:rPr lang="en-US" dirty="0"/>
              <a:t>5'-CTC GCA </a:t>
            </a:r>
            <a:r>
              <a:rPr lang="en-US" dirty="0" err="1"/>
              <a:t>GCA</a:t>
            </a:r>
            <a:r>
              <a:rPr lang="en-US" dirty="0"/>
              <a:t> GTA CAA TTA G-3'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59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4451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604084"/>
            <a:ext cx="19479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http://i53.tinypic.com/rlypi0.jpg</a:t>
            </a:r>
          </a:p>
        </p:txBody>
      </p:sp>
    </p:spTree>
    <p:extLst>
      <p:ext uri="{BB962C8B-B14F-4D97-AF65-F5344CB8AC3E}">
        <p14:creationId xmlns:p14="http://schemas.microsoft.com/office/powerpoint/2010/main" val="25638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848599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 Amplify entire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DthoxC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using polymerase chain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(PCR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primers without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extensions.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Primers:</a:t>
            </a:r>
          </a:p>
          <a:p>
            <a:r>
              <a:rPr lang="en-US" dirty="0"/>
              <a:t>5'-ATG CAT GTC GAT CCT AAC </a:t>
            </a:r>
            <a:r>
              <a:rPr lang="en-US" dirty="0" smtClean="0"/>
              <a:t>GT-3'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^ The forward primer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/>
              <a:t>LENGTH:	</a:t>
            </a:r>
            <a:r>
              <a:rPr lang="en-US" dirty="0" smtClean="0"/>
              <a:t>      20 </a:t>
            </a:r>
            <a:r>
              <a:rPr lang="en-US" dirty="0" err="1" smtClean="0"/>
              <a:t>bp</a:t>
            </a:r>
            <a:endParaRPr lang="en-US" dirty="0"/>
          </a:p>
          <a:p>
            <a:pPr lvl="1"/>
            <a:r>
              <a:rPr lang="en-US" dirty="0" smtClean="0"/>
              <a:t>GC </a:t>
            </a:r>
            <a:r>
              <a:rPr lang="en-US" dirty="0"/>
              <a:t>CONTENT:	</a:t>
            </a:r>
            <a:r>
              <a:rPr lang="en-US" dirty="0" smtClean="0"/>
              <a:t>      45.0 </a:t>
            </a:r>
            <a:r>
              <a:rPr lang="en-US" dirty="0"/>
              <a:t>%</a:t>
            </a:r>
          </a:p>
          <a:p>
            <a:pPr lvl="1"/>
            <a:r>
              <a:rPr lang="en-US" dirty="0"/>
              <a:t>MELT TEMP:	</a:t>
            </a:r>
            <a:r>
              <a:rPr lang="en-US" dirty="0" smtClean="0"/>
              <a:t>      54.0 </a:t>
            </a:r>
            <a:r>
              <a:rPr lang="en-US" dirty="0"/>
              <a:t>ºC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u="sng" dirty="0" smtClean="0"/>
              <a:t>Hairpin</a:t>
            </a:r>
            <a:endParaRPr lang="en-US" u="sng" dirty="0"/>
          </a:p>
          <a:p>
            <a:r>
              <a:rPr lang="en-US" dirty="0" smtClean="0"/>
              <a:t>∆G (kcal.mol-1):    -0.12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609264" cy="48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553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http://www.idtdna.com/Scitools/Applications/UNAFold/Extras.ashx?img=0dkbsv2kwrtqehzj2f4dfq2n_105549P_1/0dkbsv2kwrtqehzj2f4dfq2n_105549P_1_1_thm.jpg&amp;cdnblocker=true</a:t>
            </a:r>
          </a:p>
        </p:txBody>
      </p:sp>
    </p:spTree>
    <p:extLst>
      <p:ext uri="{BB962C8B-B14F-4D97-AF65-F5344CB8AC3E}">
        <p14:creationId xmlns:p14="http://schemas.microsoft.com/office/powerpoint/2010/main" val="28886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848599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 Amplify entire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DthoxC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using polymerase chain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(PCR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primers without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BioBrick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extensions.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Primers:</a:t>
            </a:r>
          </a:p>
          <a:p>
            <a:r>
              <a:rPr lang="en-US" dirty="0" smtClean="0"/>
              <a:t>5</a:t>
            </a:r>
            <a:r>
              <a:rPr lang="en-US" dirty="0" smtClean="0"/>
              <a:t>'-</a:t>
            </a:r>
            <a:r>
              <a:rPr lang="sv-SE" dirty="0"/>
              <a:t>CTA ATT GTA CTG CTG CGA GA</a:t>
            </a:r>
            <a:r>
              <a:rPr lang="en-US" dirty="0" smtClean="0"/>
              <a:t>-3</a:t>
            </a:r>
            <a:r>
              <a:rPr lang="en-US" dirty="0"/>
              <a:t>'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^ The reverse primer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810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LENGTH</a:t>
            </a:r>
            <a:r>
              <a:rPr lang="en-US" dirty="0" smtClean="0"/>
              <a:t>:	</a:t>
            </a:r>
            <a:r>
              <a:rPr lang="en-US" dirty="0"/>
              <a:t>	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err="1" smtClean="0"/>
              <a:t>bp</a:t>
            </a:r>
            <a:endParaRPr lang="en-US" dirty="0"/>
          </a:p>
          <a:p>
            <a:r>
              <a:rPr lang="en-US" dirty="0"/>
              <a:t>GC CONTENT:	</a:t>
            </a:r>
            <a:r>
              <a:rPr lang="en-US" dirty="0" smtClean="0"/>
              <a:t>45.0 </a:t>
            </a:r>
            <a:r>
              <a:rPr lang="en-US" dirty="0"/>
              <a:t>%</a:t>
            </a:r>
          </a:p>
          <a:p>
            <a:r>
              <a:rPr lang="en-US" dirty="0"/>
              <a:t>MELT TEMP:	</a:t>
            </a:r>
            <a:r>
              <a:rPr lang="en-US" dirty="0" smtClean="0"/>
              <a:t>52.1 </a:t>
            </a:r>
            <a:r>
              <a:rPr lang="en-US" dirty="0" smtClean="0"/>
              <a:t>ºC</a:t>
            </a:r>
          </a:p>
          <a:p>
            <a:endParaRPr lang="en-US" dirty="0"/>
          </a:p>
          <a:p>
            <a:r>
              <a:rPr lang="en-US" u="sng" dirty="0" smtClean="0"/>
              <a:t>Hairpins</a:t>
            </a:r>
          </a:p>
          <a:p>
            <a:r>
              <a:rPr lang="en-US" dirty="0" smtClean="0"/>
              <a:t>∆G (kcal.mol-1):	</a:t>
            </a:r>
            <a:r>
              <a:rPr lang="en-US" dirty="0" smtClean="0"/>
              <a:t>0.39	0.77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0.45	0.98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909618"/>
            <a:ext cx="168891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9618"/>
            <a:ext cx="168891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4343399"/>
            <a:ext cx="168891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398"/>
            <a:ext cx="1688912" cy="22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630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http://www.idtdna.com/analyzer/applications/oligoanalyzer/</a:t>
            </a:r>
          </a:p>
        </p:txBody>
      </p:sp>
    </p:spTree>
    <p:extLst>
      <p:ext uri="{BB962C8B-B14F-4D97-AF65-F5344CB8AC3E}">
        <p14:creationId xmlns:p14="http://schemas.microsoft.com/office/powerpoint/2010/main" val="9344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256</TotalTime>
  <Words>954</Words>
  <Application>Microsoft Office PowerPoint</Application>
  <PresentationFormat>On-screen Show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Soho</vt:lpstr>
      <vt:lpstr>PowerPoint Presentation</vt:lpstr>
      <vt:lpstr>G.Tigrina &amp; the Hox genes</vt:lpstr>
      <vt:lpstr>G.Tigrina &amp; the Hox genes</vt:lpstr>
      <vt:lpstr>G.Tigrina &amp; the Hox genes</vt:lpstr>
      <vt:lpstr>Overview of Cloning Process</vt:lpstr>
      <vt:lpstr>1)  Extract DNA using methodology       from Balavoine et Telford, 1995. </vt:lpstr>
      <vt:lpstr> 2) Amplify entire DthoxC gene using polymerase chain reaction (PCR) and primers without BioBrick extensions.  </vt:lpstr>
      <vt:lpstr> 2) Amplify entire DthoxC gene using polymerase chain reaction (PCR) and primers without BioBrick extensions.  </vt:lpstr>
      <vt:lpstr> 2) Amplify entire DthoxC gene using polymerase chain reaction (PCR) and primers without BioBrick extensions.  </vt:lpstr>
      <vt:lpstr> 3)  Remove internal restriction sites (EcoRI)         using site-directed mutagenesis. </vt:lpstr>
      <vt:lpstr> 3)  Remove internal restriction sites (EcoRI)         using site-directed mutagenesis. </vt:lpstr>
      <vt:lpstr> 3)  Remove internal restriction sites (EcoRI)         using site-directed mutagenesis. </vt:lpstr>
      <vt:lpstr> 4) The three amplified gene fragments will then be inserted into pGEM-T vectors and recombined via ligation.</vt:lpstr>
      <vt:lpstr>5)  The pGEM-T vectors will be placed into E.coli, amplified, and sequenced to determine if the gene fragments properly recombined and the restriction sites were removed. </vt:lpstr>
      <vt:lpstr>6) Next, the BioBrick extensions will be tagged onto the DthoxC gene primers and amplified for placement into BioBrick-compatible protein expression vectors. </vt:lpstr>
      <vt:lpstr>6) Next, the BioBrick extensions will be tagged onto the DthoxC gene primers and amplified for placement into BioBrick-compatible protein expression vectors. </vt:lpstr>
      <vt:lpstr>This vector will be placed into E.coli and cloned,  sequenced, and tested via SDS page for expression.</vt:lpstr>
      <vt:lpstr>This vector will be placed into E.coli and cloned,  sequenced, and tested via SDS page for expression.</vt:lpstr>
    </vt:vector>
  </TitlesOfParts>
  <Company>College of Natural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temp</cp:lastModifiedBy>
  <cp:revision>69</cp:revision>
  <dcterms:created xsi:type="dcterms:W3CDTF">2011-09-08T19:43:50Z</dcterms:created>
  <dcterms:modified xsi:type="dcterms:W3CDTF">2011-09-13T21:51:46Z</dcterms:modified>
</cp:coreProperties>
</file>