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0" r:id="rId3"/>
    <p:sldId id="291" r:id="rId4"/>
    <p:sldId id="292" r:id="rId5"/>
    <p:sldId id="299" r:id="rId6"/>
    <p:sldId id="302" r:id="rId7"/>
    <p:sldId id="293" r:id="rId8"/>
    <p:sldId id="297" r:id="rId9"/>
    <p:sldId id="294" r:id="rId10"/>
    <p:sldId id="29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E1B3E-7DBD-E847-A1AD-D5F95184FA66}" type="datetimeFigureOut">
              <a:rPr lang="en-US" smtClean="0"/>
              <a:t>2/7/13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1A733-0956-4E48-ABB3-96CE5BAAF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34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DC006-E56B-D44C-A7C9-2F9AB95A666B}" type="datetimeFigureOut">
              <a:rPr lang="en-US" smtClean="0"/>
              <a:t>2/7/13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ABCDD-81D4-1444-8B60-003EAED57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97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4AD5-80D3-7749-BFE5-5F425909D397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FBE7-DD0E-4342-9BCE-7F4010D3840B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D8F7-AB82-B946-BA3C-06013BCF4004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6A0A-6C1C-B245-A1D3-1159871C91E4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6009B-8AF3-934E-BCA2-B855550487BA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25E6-5435-1B4F-BA15-04FA640BB8CB}" type="datetime1">
              <a:rPr lang="en-US" smtClean="0"/>
              <a:t>2/7/13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B9FA-AE95-764B-9D3B-BB91B8F43B7D}" type="datetime1">
              <a:rPr lang="en-US" smtClean="0"/>
              <a:t>2/7/13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2841-2A73-CB49-80AB-BE3A4EA5F3CF}" type="datetime1">
              <a:rPr lang="en-US" smtClean="0"/>
              <a:t>2/7/13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334A-B0B1-9446-ADBE-CAA7CD824FBB}" type="datetime1">
              <a:rPr lang="en-US" smtClean="0"/>
              <a:t>2/7/13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874A-8DCF-DB49-B4AC-29436984943B}" type="datetime1">
              <a:rPr lang="en-US" smtClean="0"/>
              <a:t>2/7/13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511C-8E06-6441-BF00-1C53107205DD}" type="datetime1">
              <a:rPr lang="en-US" smtClean="0"/>
              <a:t>2/7/13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C2D02-FA1F-AC4F-AB37-F848E164B58D}" type="datetime1">
              <a:rPr lang="en-US" smtClean="0"/>
              <a:t>2/7/13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1B445-DC15-8347-A4DB-A3E56C7339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Introductio</a:t>
            </a:r>
            <a:r>
              <a:rPr lang="en-US" dirty="0" smtClean="0">
                <a:latin typeface="Helvetica"/>
                <a:cs typeface="Helvetica"/>
              </a:rPr>
              <a:t>n to Biomaterials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590B: Lecture </a:t>
            </a:r>
            <a:r>
              <a:rPr lang="en-US" dirty="0">
                <a:latin typeface="Helvetica"/>
                <a:cs typeface="Helvetica"/>
              </a:rPr>
              <a:t>7</a:t>
            </a:r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2/12/13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There’s a biomaterial out there for every need</a:t>
            </a:r>
          </a:p>
          <a:p>
            <a:r>
              <a:rPr lang="en-US" dirty="0" smtClean="0"/>
              <a:t>Establish design criteria from biological purpose</a:t>
            </a:r>
          </a:p>
          <a:p>
            <a:r>
              <a:rPr lang="en-US" dirty="0" smtClean="0"/>
              <a:t>Some are easier than others to modify</a:t>
            </a:r>
          </a:p>
          <a:p>
            <a:r>
              <a:rPr lang="en-US" dirty="0" smtClean="0"/>
              <a:t>Some are cheaper than others</a:t>
            </a:r>
          </a:p>
          <a:p>
            <a:r>
              <a:rPr lang="en-US" dirty="0" smtClean="0"/>
              <a:t>Some, but not many, (PAA) are starting to be used by biologists.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5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78"/>
            <a:ext cx="8229600" cy="901837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History of biomaterials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1" y="1245433"/>
            <a:ext cx="3708400" cy="316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6379" y="1060766"/>
            <a:ext cx="456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Biomaterials range from prosthetics, to stents, to implantable scaffolds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87" y="6504896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Huebesch</a:t>
            </a:r>
            <a:r>
              <a:rPr lang="en-US" sz="1400" dirty="0" smtClean="0">
                <a:latin typeface="Helvetica"/>
                <a:cs typeface="Helvetica"/>
              </a:rPr>
              <a:t> and Mooney, Nature, 2009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87" y="4427200"/>
            <a:ext cx="374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Biomaterials developed, at least initially, for tissue engineering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7" descr="transplant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52" y="2052205"/>
            <a:ext cx="3822430" cy="332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44" y="1820227"/>
            <a:ext cx="4889500" cy="363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4728" y="6517853"/>
            <a:ext cx="3172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Helvetica"/>
                <a:cs typeface="Helvetica"/>
              </a:rPr>
              <a:t>Mikos</a:t>
            </a:r>
            <a:r>
              <a:rPr lang="en-US" sz="1400" dirty="0" smtClean="0">
                <a:latin typeface="Helvetica"/>
                <a:cs typeface="Helvetica"/>
              </a:rPr>
              <a:t> et al., Tissue Engineering 2006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7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852704"/>
          </a:xfrm>
        </p:spPr>
        <p:txBody>
          <a:bodyPr/>
          <a:lstStyle/>
          <a:p>
            <a:r>
              <a:rPr lang="en-US" dirty="0" err="1" smtClean="0"/>
              <a:t>Bioinert</a:t>
            </a:r>
            <a:r>
              <a:rPr lang="en-US" dirty="0" smtClean="0"/>
              <a:t> materials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179174"/>
            <a:ext cx="7008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Purposes: </a:t>
            </a:r>
          </a:p>
          <a:p>
            <a:r>
              <a:rPr lang="en-US" dirty="0" smtClean="0"/>
              <a:t>1) do not entice an immune response once implanted into the body.</a:t>
            </a:r>
          </a:p>
          <a:p>
            <a:r>
              <a:rPr lang="en-US" dirty="0" smtClean="0"/>
              <a:t>2) Have incredible mechanical toughness withstand physiological loading</a:t>
            </a:r>
          </a:p>
          <a:p>
            <a:r>
              <a:rPr lang="en-US" dirty="0" smtClean="0"/>
              <a:t>3) Long lasting in the body (won’t degrade over time)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3680060"/>
            <a:ext cx="8451597" cy="2818505"/>
            <a:chOff x="457200" y="3680060"/>
            <a:chExt cx="8451597" cy="2818505"/>
          </a:xfrm>
        </p:grpSpPr>
        <p:sp>
          <p:nvSpPr>
            <p:cNvPr id="11" name="TextBox 10"/>
            <p:cNvSpPr txBox="1"/>
            <p:nvPr/>
          </p:nvSpPr>
          <p:spPr>
            <a:xfrm>
              <a:off x="457200" y="5058705"/>
              <a:ext cx="53014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Applications: </a:t>
              </a:r>
            </a:p>
            <a:p>
              <a:r>
                <a:rPr lang="en-US" dirty="0" smtClean="0"/>
                <a:t>1) Skeletal tissue prosthesis (hip, knee replacement)</a:t>
              </a:r>
            </a:p>
            <a:p>
              <a:r>
                <a:rPr lang="en-US" dirty="0" smtClean="0"/>
                <a:t>2) Vascular stents, heart valves</a:t>
              </a:r>
            </a:p>
            <a:p>
              <a:r>
                <a:rPr lang="en-US" dirty="0" smtClean="0"/>
                <a:t>3) Tooth caps, replacements, other dental applications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6804" y="3680060"/>
              <a:ext cx="1521993" cy="281850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76" y="2572423"/>
            <a:ext cx="6842400" cy="21442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2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8"/>
            <a:ext cx="8229600" cy="826789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Natural biopolymers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29200" y="2137844"/>
            <a:ext cx="3962400" cy="3429000"/>
            <a:chOff x="5029200" y="2137844"/>
            <a:chExt cx="3962400" cy="34290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137844"/>
              <a:ext cx="1852613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063" y="3411019"/>
              <a:ext cx="2268537" cy="215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8535" y="773984"/>
            <a:ext cx="9363075" cy="133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9276" tIns="49638" rIns="99276" bIns="49638">
            <a:spAutoFit/>
          </a:bodyPr>
          <a:lstStyle>
            <a:lvl1pPr marL="496888" indent="-496888"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92188" indent="-495300"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89075" indent="-496888"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85963" indent="-496888"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81263" indent="-495300" defTabSz="992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938463" indent="-4953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95663" indent="-4953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52863" indent="-4953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10063" indent="-4953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buFont typeface="Times" charset="0"/>
              <a:buNone/>
            </a:pPr>
            <a:r>
              <a:rPr lang="en-US" sz="2000" dirty="0" smtClean="0">
                <a:latin typeface="Helvetica"/>
                <a:cs typeface="Helvetica"/>
              </a:rPr>
              <a:t>Taken straight from body: are native proteins found in the ECM</a:t>
            </a:r>
            <a:endParaRPr lang="en-US" sz="2000" dirty="0">
              <a:latin typeface="Helvetica"/>
              <a:cs typeface="Helvetica"/>
            </a:endParaRPr>
          </a:p>
          <a:p>
            <a:pPr eaLnBrk="0" hangingPunct="0">
              <a:buFont typeface="Times" charset="0"/>
              <a:buNone/>
            </a:pPr>
            <a:r>
              <a:rPr lang="en-US" sz="2000" dirty="0" smtClean="0">
                <a:latin typeface="Helvetica"/>
                <a:cs typeface="Helvetica"/>
              </a:rPr>
              <a:t>Fibrous, instructive, soft (in bulk): the opposite of </a:t>
            </a:r>
            <a:r>
              <a:rPr lang="en-US" sz="2000" dirty="0" err="1" smtClean="0">
                <a:latin typeface="Helvetica"/>
                <a:cs typeface="Helvetica"/>
              </a:rPr>
              <a:t>bioinert</a:t>
            </a:r>
            <a:r>
              <a:rPr lang="en-US" sz="2000" dirty="0" smtClean="0">
                <a:latin typeface="Helvetica"/>
                <a:cs typeface="Helvetica"/>
              </a:rPr>
              <a:t> examples</a:t>
            </a:r>
            <a:endParaRPr lang="en-US" sz="2000" dirty="0">
              <a:latin typeface="Helvetica"/>
              <a:cs typeface="Helvetica"/>
            </a:endParaRPr>
          </a:p>
          <a:p>
            <a:pPr eaLnBrk="0" hangingPunct="0">
              <a:buFont typeface="Times" charset="0"/>
              <a:buNone/>
            </a:pPr>
            <a:r>
              <a:rPr lang="en-US" sz="2000" dirty="0" smtClean="0">
                <a:latin typeface="Helvetica"/>
                <a:cs typeface="Helvetica"/>
              </a:rPr>
              <a:t>Regulate cell function, act as a physical scaffold, can be remodeled by cells</a:t>
            </a:r>
          </a:p>
          <a:p>
            <a:pPr eaLnBrk="0" hangingPunct="0">
              <a:buFont typeface="Times" charset="0"/>
              <a:buNone/>
            </a:pPr>
            <a:r>
              <a:rPr lang="en-US" sz="2000" dirty="0" smtClean="0">
                <a:latin typeface="Helvetica"/>
                <a:cs typeface="Helvetica"/>
              </a:rPr>
              <a:t>Not very controllable (lumped parameters)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56944"/>
            <a:ext cx="46863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029200" y="4119044"/>
            <a:ext cx="1628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Images taken from Molecular Biology of the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16" y="5805166"/>
            <a:ext cx="5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Examples: Type I Collagen, Fibrin, </a:t>
            </a:r>
            <a:r>
              <a:rPr lang="en-US" sz="2000" dirty="0" err="1" smtClean="0">
                <a:latin typeface="Helvetica"/>
                <a:cs typeface="Helvetica"/>
              </a:rPr>
              <a:t>Matrigel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3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/>
                <a:cs typeface="Helvetica"/>
              </a:rPr>
              <a:t>Can Functionalize </a:t>
            </a:r>
            <a:r>
              <a:rPr lang="en-US" dirty="0" smtClean="0">
                <a:latin typeface="Helvetica"/>
                <a:cs typeface="Helvetica"/>
              </a:rPr>
              <a:t>inert surfaces </a:t>
            </a:r>
            <a:r>
              <a:rPr lang="en-US" dirty="0" smtClean="0">
                <a:latin typeface="Helvetica"/>
                <a:cs typeface="Helvetica"/>
              </a:rPr>
              <a:t>with many </a:t>
            </a:r>
            <a:r>
              <a:rPr lang="en-US" dirty="0" smtClean="0">
                <a:latin typeface="Helvetica"/>
                <a:cs typeface="Helvetica"/>
              </a:rPr>
              <a:t>cell-binding </a:t>
            </a:r>
            <a:r>
              <a:rPr lang="en-US" dirty="0" smtClean="0">
                <a:latin typeface="Helvetica"/>
                <a:cs typeface="Helvetica"/>
              </a:rPr>
              <a:t>proteins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63" y="1829435"/>
            <a:ext cx="2476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55838" y="381063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RGDS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63" y="1829435"/>
            <a:ext cx="2476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40938" y="3810635"/>
            <a:ext cx="1785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Type I Collagen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63" y="4229735"/>
            <a:ext cx="2476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975888" y="6179185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Fibronectin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63" y="4229735"/>
            <a:ext cx="2476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997088" y="6180773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KQAGDV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 descr="10-30-11 HASMCs on 20-5 MPC-PEG gel withOUT rhCol3 OR sulfosanpah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120" y="2560796"/>
            <a:ext cx="2476763" cy="1855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1" y="219146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treatment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7041" y="4480560"/>
            <a:ext cx="180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Hydrophilic surface, so no protein will stick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08354" y="1374203"/>
            <a:ext cx="517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Attack amines, </a:t>
            </a:r>
            <a:r>
              <a:rPr lang="en-US" dirty="0" err="1" smtClean="0"/>
              <a:t>thiols</a:t>
            </a:r>
            <a:r>
              <a:rPr lang="en-US" dirty="0"/>
              <a:t> </a:t>
            </a:r>
            <a:r>
              <a:rPr lang="en-US" dirty="0" smtClean="0"/>
              <a:t>on proteins, or </a:t>
            </a:r>
            <a:r>
              <a:rPr lang="en-US" dirty="0" err="1" smtClean="0"/>
              <a:t>biotinylate</a:t>
            </a:r>
            <a:r>
              <a:rPr lang="en-US" dirty="0" smtClean="0"/>
              <a:t>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t="9513"/>
          <a:stretch>
            <a:fillRect/>
          </a:stretch>
        </p:blipFill>
        <p:spPr bwMode="auto">
          <a:xfrm>
            <a:off x="4828446" y="827095"/>
            <a:ext cx="4066633" cy="196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0" descr="schem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61" y="1066800"/>
            <a:ext cx="4409440" cy="140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Patterning surfaces to control cell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alignment, shape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" y="2987040"/>
            <a:ext cx="2714998" cy="3616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176" y="3060701"/>
            <a:ext cx="2552049" cy="17348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45176" y="4795521"/>
            <a:ext cx="1740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Chen Lab, Penn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275149" y="2783702"/>
            <a:ext cx="1619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Crosby, Emrick, Peyton</a:t>
            </a:r>
            <a:endParaRPr lang="en-US" sz="12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t="6400" r="51917"/>
          <a:stretch/>
        </p:blipFill>
        <p:spPr>
          <a:xfrm>
            <a:off x="6142275" y="3531869"/>
            <a:ext cx="2625805" cy="237744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47260" y="5892562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Plos</a:t>
            </a:r>
            <a:r>
              <a:rPr lang="en-US" sz="1200" dirty="0" smtClean="0"/>
              <a:t> One,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506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6368"/>
          </a:xfrm>
        </p:spPr>
        <p:txBody>
          <a:bodyPr>
            <a:normAutofit/>
          </a:bodyPr>
          <a:lstStyle/>
          <a:p>
            <a:r>
              <a:rPr lang="en-US" dirty="0" smtClean="0"/>
              <a:t>Degradable polymers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97400"/>
            <a:ext cx="3810000" cy="214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009" y="894098"/>
            <a:ext cx="89050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Purposes: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Temporary space holder for tissue replacement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Not entirely </a:t>
            </a:r>
            <a:r>
              <a:rPr lang="en-US" dirty="0" err="1" smtClean="0"/>
              <a:t>bioinert</a:t>
            </a:r>
            <a:r>
              <a:rPr lang="en-US" dirty="0" smtClean="0"/>
              <a:t> – meant to degrade away while being replace by native tissue </a:t>
            </a:r>
            <a:r>
              <a:rPr lang="en-US" i="1" dirty="0" smtClean="0"/>
              <a:t>in vivo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Is adhesive to matrix proteins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Tune biodegradation to match body’s kinetics (rate of tissue production/replacement)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Degradation can be either hydrolytic (PLGA), or </a:t>
            </a:r>
            <a:r>
              <a:rPr lang="en-US" dirty="0" err="1" smtClean="0"/>
              <a:t>biospecific</a:t>
            </a:r>
            <a:r>
              <a:rPr lang="en-US" dirty="0" smtClean="0"/>
              <a:t>/enzymatic (via MMPs)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Unstable.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19" y="2621055"/>
            <a:ext cx="2483508" cy="1162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291949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</a:t>
            </a:r>
          </a:p>
          <a:p>
            <a:pPr marL="342900" indent="-342900">
              <a:buAutoNum type="arabicParenR"/>
            </a:pPr>
            <a:r>
              <a:rPr lang="en-US" dirty="0" smtClean="0"/>
              <a:t>Both Hard and Soft tissue repair </a:t>
            </a:r>
          </a:p>
          <a:p>
            <a:pPr marL="342900" indent="-342900">
              <a:buAutoNum type="arabicParenR"/>
            </a:pPr>
            <a:r>
              <a:rPr lang="en-US" dirty="0" smtClean="0"/>
              <a:t>where vascularization is needed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718" y="3783788"/>
            <a:ext cx="4660281" cy="15472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2100"/>
            <a:ext cx="8229600" cy="774957"/>
          </a:xfrm>
        </p:spPr>
        <p:txBody>
          <a:bodyPr>
            <a:normAutofit/>
          </a:bodyPr>
          <a:lstStyle/>
          <a:p>
            <a:r>
              <a:rPr lang="en-US" dirty="0" smtClean="0"/>
              <a:t>Degradable, </a:t>
            </a:r>
            <a:r>
              <a:rPr lang="en-US" dirty="0" err="1" smtClean="0"/>
              <a:t>Bioinstructive</a:t>
            </a:r>
            <a:r>
              <a:rPr lang="en-US" dirty="0" smtClean="0"/>
              <a:t> Polymer</a:t>
            </a:r>
            <a:endParaRPr lang="en-US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3" y="1081306"/>
            <a:ext cx="4133833" cy="180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4373" y="1950696"/>
            <a:ext cx="2420039" cy="668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6" descr="DSC012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55" y="914401"/>
            <a:ext cx="2181003" cy="18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0% Da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05" y="3991148"/>
            <a:ext cx="2227305" cy="222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2133" y="3161742"/>
            <a:ext cx="260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PEG-fibrinogen</a:t>
            </a:r>
          </a:p>
          <a:p>
            <a:r>
              <a:rPr lang="en-US" dirty="0" smtClean="0"/>
              <a:t>For 3D culture, need to make PEG degradable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695"/>
            <a:ext cx="8229600" cy="1143000"/>
          </a:xfrm>
        </p:spPr>
        <p:txBody>
          <a:bodyPr/>
          <a:lstStyle/>
          <a:p>
            <a:r>
              <a:rPr lang="en-US" dirty="0" smtClean="0"/>
              <a:t>Biomaterial Stiffness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26603" y="5378254"/>
            <a:ext cx="4191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000" dirty="0">
                <a:latin typeface="Times" charset="0"/>
              </a:rPr>
              <a:t>Peyton, S.R. and Putnam, A.J. </a:t>
            </a:r>
            <a:r>
              <a:rPr lang="en-US" sz="1000" i="1" dirty="0">
                <a:latin typeface="Times" charset="0"/>
              </a:rPr>
              <a:t>J. Cell. Phys.</a:t>
            </a:r>
            <a:r>
              <a:rPr lang="en-US" sz="1000" dirty="0">
                <a:latin typeface="Times" charset="0"/>
              </a:rPr>
              <a:t> 2005 Jul;204(1):198-209.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023679"/>
            <a:ext cx="3925887" cy="440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7" descr="Acrylamide polyme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1978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MTS with 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1066800"/>
            <a:ext cx="2006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2133" y="1023679"/>
            <a:ext cx="161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Polyacrylamide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B445-DC15-8347-A4DB-A3E56C7339E0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03" y="3726715"/>
            <a:ext cx="2514600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42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</TotalTime>
  <Words>422</Words>
  <Application>Microsoft Macintosh PowerPoint</Application>
  <PresentationFormat>On-screen Show (4:3)</PresentationFormat>
  <Paragraphs>68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Introduction to Biomaterials</vt:lpstr>
      <vt:lpstr>History of biomaterials</vt:lpstr>
      <vt:lpstr>Bioinert materials</vt:lpstr>
      <vt:lpstr>Natural biopolymers</vt:lpstr>
      <vt:lpstr>Can Functionalize inert surfaces with many cell-binding proteins</vt:lpstr>
      <vt:lpstr>PowerPoint Presentation</vt:lpstr>
      <vt:lpstr>Degradable polymers</vt:lpstr>
      <vt:lpstr>Degradable, Bioinstructive Polymer</vt:lpstr>
      <vt:lpstr>Biomaterial Stiffness</vt:lpstr>
      <vt:lpstr>Overview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Shelly Peyton</dc:creator>
  <cp:lastModifiedBy>Shelly Peyton</cp:lastModifiedBy>
  <cp:revision>39</cp:revision>
  <dcterms:created xsi:type="dcterms:W3CDTF">2011-02-04T21:15:01Z</dcterms:created>
  <dcterms:modified xsi:type="dcterms:W3CDTF">2013-02-07T19:28:24Z</dcterms:modified>
</cp:coreProperties>
</file>