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57" r:id="rId4"/>
    <p:sldId id="260" r:id="rId5"/>
    <p:sldId id="264" r:id="rId6"/>
    <p:sldId id="263" r:id="rId7"/>
    <p:sldId id="276" r:id="rId8"/>
    <p:sldId id="259" r:id="rId9"/>
    <p:sldId id="266" r:id="rId10"/>
    <p:sldId id="258" r:id="rId11"/>
    <p:sldId id="267" r:id="rId12"/>
    <p:sldId id="272" r:id="rId13"/>
    <p:sldId id="277" r:id="rId14"/>
    <p:sldId id="262" r:id="rId15"/>
    <p:sldId id="274" r:id="rId16"/>
    <p:sldId id="275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47B1E-B30C-4AE1-9602-4D84A2D48057}" type="datetimeFigureOut">
              <a:rPr lang="en-US" smtClean="0"/>
              <a:t>10/1/2011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D390B-6468-4D46-B822-29ECD92AF5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1"/>
            <a:ext cx="7772400" cy="2000250"/>
          </a:xfrm>
        </p:spPr>
        <p:txBody>
          <a:bodyPr>
            <a:normAutofit fontScale="90000"/>
          </a:bodyPr>
          <a:lstStyle/>
          <a:p>
            <a:r>
              <a:rPr lang="en-US" dirty="0"/>
              <a:t>Examining Subjects of HIV-1 With Possible Predominant Viral Strains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Samantha </a:t>
            </a:r>
            <a:r>
              <a:rPr lang="en-US" dirty="0" err="1" smtClean="0"/>
              <a:t>Hurndon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Isaiah Castaneda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Increased Ratios Show More Diversity</a:t>
            </a:r>
            <a:endParaRPr lang="en-US" sz="32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103500"/>
            <a:ext cx="4343400" cy="56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371600"/>
            <a:ext cx="4191000" cy="5508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200400" y="1828800"/>
            <a:ext cx="2057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Subject 6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Ratio: 0.71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37 Instances of branching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Visits:16  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Moderate-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Progressor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Visit 4 possible predominant strain 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91400" y="2209800"/>
            <a:ext cx="1752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Subject 4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Ratio: 0.69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38 Instances of branching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7 Visits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Rapid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Progressor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229600" cy="1143000"/>
          </a:xfrm>
        </p:spPr>
        <p:txBody>
          <a:bodyPr/>
          <a:lstStyle/>
          <a:p>
            <a:r>
              <a:rPr lang="en-US" dirty="0" smtClean="0"/>
              <a:t>The Highest Ratios of Our Suspects</a:t>
            </a:r>
            <a:endParaRPr lang="en-US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1371600"/>
            <a:ext cx="4161463" cy="4913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47800"/>
            <a:ext cx="3932489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934200" y="3886200"/>
            <a:ext cx="175182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Subject 2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Ratio: 0.75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Visits: 4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Non-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progressor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0" y="2057400"/>
            <a:ext cx="1752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Subject 3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Ratio: 0.78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Visits: 8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Horrendous branching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Rapid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Progressor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Narrowing Down The Results…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Subject 3</a:t>
            </a:r>
          </a:p>
          <a:p>
            <a:pPr lvl="1"/>
            <a:r>
              <a:rPr lang="en-US" dirty="0" smtClean="0"/>
              <a:t>Most diverse</a:t>
            </a:r>
          </a:p>
          <a:p>
            <a:pPr lvl="2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Lots of branching</a:t>
            </a:r>
          </a:p>
          <a:p>
            <a:pPr lvl="2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No evidence of predominance anywhere</a:t>
            </a:r>
          </a:p>
          <a:p>
            <a:pPr lvl="2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Only 1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</a:rPr>
              <a:t>st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visit had a relatively low amount of unique sequences</a:t>
            </a:r>
          </a:p>
          <a:p>
            <a:pPr lvl="2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The rest were quite variant</a:t>
            </a:r>
          </a:p>
          <a:p>
            <a:endParaRPr lang="en-US" dirty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2057400"/>
            <a:ext cx="25431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33600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What Relationships, If Any, Can be Seen Among the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Progressor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Groups of These 5 Subjects?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Relationship Between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</a:rPr>
              <a:t>P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rogressors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and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P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redominance of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V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iral Strain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</a:t>
            </a:r>
            <a:r>
              <a:rPr lang="en-US" dirty="0" err="1" smtClean="0"/>
              <a:t>progressors</a:t>
            </a:r>
            <a:r>
              <a:rPr lang="en-US" dirty="0" smtClean="0"/>
              <a:t> (subjects 2, 12, 13) show clear predominant strain</a:t>
            </a:r>
          </a:p>
          <a:p>
            <a:pPr lvl="1"/>
            <a:r>
              <a:rPr lang="en-US" dirty="0" smtClean="0"/>
              <a:t>Follows model that Markham et. </a:t>
            </a:r>
            <a:r>
              <a:rPr lang="en-US" dirty="0" smtClean="0"/>
              <a:t>a</a:t>
            </a:r>
            <a:r>
              <a:rPr lang="en-US" dirty="0" smtClean="0"/>
              <a:t>l observed</a:t>
            </a:r>
          </a:p>
          <a:p>
            <a:pPr lvl="1"/>
            <a:r>
              <a:rPr lang="en-US" dirty="0" smtClean="0"/>
              <a:t>Subject 2 is worst example of these 3</a:t>
            </a:r>
          </a:p>
          <a:p>
            <a:pPr lvl="2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Could be due to low data content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Subject 6: A Moderate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Progressor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9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362200"/>
            <a:ext cx="8393081" cy="2591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85800" y="1447800"/>
            <a:ext cx="678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/>
              <a:t> </a:t>
            </a:r>
            <a:r>
              <a:rPr lang="en-US" b="1" dirty="0" smtClean="0"/>
              <a:t>Visit four shows possibility of a predominant strain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/>
              <a:t>Of the moderate </a:t>
            </a:r>
            <a:r>
              <a:rPr lang="en-US" b="1" dirty="0" err="1" smtClean="0"/>
              <a:t>progressors</a:t>
            </a:r>
            <a:r>
              <a:rPr lang="en-US" b="1" dirty="0" smtClean="0"/>
              <a:t> and the rapid </a:t>
            </a:r>
            <a:r>
              <a:rPr lang="en-US" b="1" dirty="0" err="1" smtClean="0"/>
              <a:t>progressors</a:t>
            </a:r>
            <a:r>
              <a:rPr lang="en-US" b="1" dirty="0" smtClean="0"/>
              <a:t> subject 6 is the only subject without a negative cell decline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Subject 4: Rapid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Progressor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0.69 ratio of unique sequences to total sequences </a:t>
            </a:r>
          </a:p>
          <a:p>
            <a:r>
              <a:rPr lang="en-US" dirty="0" smtClean="0"/>
              <a:t>Data compared to other rapid </a:t>
            </a:r>
            <a:r>
              <a:rPr lang="en-US" dirty="0" err="1" smtClean="0"/>
              <a:t>progressor</a:t>
            </a:r>
            <a:r>
              <a:rPr lang="en-US" dirty="0" smtClean="0"/>
              <a:t> did not serve as significantly different </a:t>
            </a:r>
          </a:p>
          <a:p>
            <a:r>
              <a:rPr lang="en-US" dirty="0" smtClean="0"/>
              <a:t>The </a:t>
            </a:r>
            <a:r>
              <a:rPr lang="en-US" dirty="0" err="1"/>
              <a:t>p</a:t>
            </a:r>
            <a:r>
              <a:rPr lang="en-US" dirty="0" err="1" smtClean="0"/>
              <a:t>hylogenetic</a:t>
            </a:r>
            <a:r>
              <a:rPr lang="en-US" dirty="0" smtClean="0"/>
              <a:t> tree and data left us inconclusive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Possible Issues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Our method was not fool proof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Worked with the limited data we had</a:t>
            </a:r>
          </a:p>
          <a:p>
            <a:r>
              <a:rPr lang="en-US" dirty="0" smtClean="0"/>
              <a:t>There was not as much data from subjects 2 &amp; 4</a:t>
            </a:r>
          </a:p>
          <a:p>
            <a:r>
              <a:rPr lang="en-US" dirty="0" smtClean="0"/>
              <a:t>Our time was limited to two weeks of work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Markham, Richard B et. al. "Patterns of Hiv-1 Evolution in Individuals with Differing Rates </a:t>
            </a:r>
            <a:r>
              <a:rPr lang="en-US" dirty="0" err="1" smtClean="0"/>
              <a:t>Od</a:t>
            </a:r>
            <a:r>
              <a:rPr lang="en-US" dirty="0" smtClean="0"/>
              <a:t> CD-4 T Cell Decline." </a:t>
            </a:r>
            <a:r>
              <a:rPr lang="en-US" i="1" dirty="0" smtClean="0"/>
              <a:t>Proc. </a:t>
            </a:r>
            <a:r>
              <a:rPr lang="en-US" i="1" dirty="0" err="1" smtClean="0"/>
              <a:t>Natnl</a:t>
            </a:r>
            <a:r>
              <a:rPr lang="en-US" i="1" dirty="0" smtClean="0"/>
              <a:t>. </a:t>
            </a:r>
            <a:r>
              <a:rPr lang="en-US" i="1" dirty="0" err="1" smtClean="0"/>
              <a:t>Acad</a:t>
            </a:r>
            <a:r>
              <a:rPr lang="en-US" i="1" dirty="0" smtClean="0"/>
              <a:t> </a:t>
            </a:r>
            <a:r>
              <a:rPr lang="en-US" i="1" dirty="0" err="1" smtClean="0"/>
              <a:t>Sci</a:t>
            </a:r>
            <a:r>
              <a:rPr lang="en-US" i="1" dirty="0" smtClean="0"/>
              <a:t> USA</a:t>
            </a:r>
            <a:r>
              <a:rPr lang="en-US" dirty="0" smtClean="0"/>
              <a:t> 95 (1998): 12568-2573. Print.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What’s to Come…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HIV-1 Briefing </a:t>
            </a:r>
          </a:p>
          <a:p>
            <a:r>
              <a:rPr lang="en-US" dirty="0" smtClean="0"/>
              <a:t>What provoked our question?</a:t>
            </a:r>
          </a:p>
          <a:p>
            <a:r>
              <a:rPr lang="en-US" dirty="0" smtClean="0"/>
              <a:t>Methodology</a:t>
            </a:r>
          </a:p>
          <a:p>
            <a:r>
              <a:rPr lang="en-US" dirty="0" smtClean="0"/>
              <a:t>Results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Narrowing it down</a:t>
            </a:r>
          </a:p>
          <a:p>
            <a:r>
              <a:rPr lang="en-US" dirty="0" smtClean="0"/>
              <a:t>What does it all mean?!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Hiv-1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Viral disease contracted through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Sexual Intercourse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Intravenous drug usage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Blood transfusions</a:t>
            </a:r>
          </a:p>
          <a:p>
            <a:r>
              <a:rPr lang="en-US" dirty="0" smtClean="0"/>
              <a:t>High mutation and replication rates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Markham’s Findings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Markham &amp; his group studied HIV evolution patterns in 15 subjects</a:t>
            </a:r>
          </a:p>
          <a:p>
            <a:r>
              <a:rPr lang="en-US" dirty="0" smtClean="0"/>
              <a:t>10 of 15 subjects showed no evidence of a predominant viral strain </a:t>
            </a:r>
          </a:p>
          <a:p>
            <a:r>
              <a:rPr lang="en-US" dirty="0" smtClean="0"/>
              <a:t>Higher diversity = more rapid CD4 T cell decline </a:t>
            </a:r>
            <a:r>
              <a:rPr lang="en-US" dirty="0" smtClean="0">
                <a:sym typeface="Wingdings" pitchFamily="2" charset="2"/>
              </a:rPr>
              <a:t>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Markham’s Findings cont.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Observed 3 different types of </a:t>
            </a:r>
            <a:r>
              <a:rPr lang="en-US" dirty="0" err="1" smtClean="0"/>
              <a:t>progressors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Non-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progressor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Moderate</a:t>
            </a:r>
          </a:p>
          <a:p>
            <a:pPr lvl="1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Rapid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Markham’s Findings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57800" y="1447800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 of 15 of Markham’s subjects fit </a:t>
            </a:r>
          </a:p>
          <a:p>
            <a:r>
              <a:rPr lang="en-US" dirty="0" smtClean="0"/>
              <a:t>this pattern</a:t>
            </a:r>
          </a:p>
          <a:p>
            <a:r>
              <a:rPr lang="en-US" dirty="0" smtClean="0"/>
              <a:t>       -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No predominant strain at any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       point in time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838200"/>
            <a:ext cx="4572000" cy="5708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8400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tx2">
                    <a:lumMod val="50000"/>
                  </a:schemeClr>
                </a:solidFill>
              </a:rPr>
              <a:t>Which Five Subjects Didn’t fit Markham’s Pattern?</a:t>
            </a:r>
            <a:endParaRPr lang="en-US" sz="5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Determining Which Five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052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133599"/>
            <a:ext cx="8534400" cy="2209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304800" y="4724400"/>
            <a:ext cx="8534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/>
              <a:t>We took the ratio of the amount of unique sequences to total amount of sequences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The lowest ratios were the ratios of interest</a:t>
            </a:r>
          </a:p>
          <a:p>
            <a:pPr lvl="1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Subjects with the lowest ratios:</a:t>
            </a:r>
          </a:p>
          <a:p>
            <a:pPr lvl="2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Subjects: 2, 3, 4, 6, 12, 13  </a:t>
            </a:r>
          </a:p>
          <a:p>
            <a:pPr lvl="1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A Look at the Subjects with the Lowest Ratios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0" y="1439395"/>
            <a:ext cx="4114800" cy="5037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97205" y="1295400"/>
            <a:ext cx="4446795" cy="511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209800" y="2743200"/>
            <a:ext cx="1178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Subject 13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248400" y="2667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Subject 12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133600" y="3124200"/>
            <a:ext cx="256967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Ratio: 0.52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8 instances of branching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Visits: 11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Non-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progressors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48400" y="3048000"/>
            <a:ext cx="270567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0.65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15 instances on branching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Visits: 19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Non-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</a:rPr>
              <a:t>progressors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4629</TotalTime>
  <Words>505</Words>
  <Application>Microsoft Office PowerPoint</Application>
  <PresentationFormat>On-screen Show (4:3)</PresentationFormat>
  <Paragraphs>103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Examining Subjects of HIV-1 With Possible Predominant Viral Strains  </vt:lpstr>
      <vt:lpstr>What’s to Come…</vt:lpstr>
      <vt:lpstr>Hiv-1</vt:lpstr>
      <vt:lpstr>Markham’s Findings</vt:lpstr>
      <vt:lpstr>Markham’s Findings cont.</vt:lpstr>
      <vt:lpstr>Markham’s Findings  </vt:lpstr>
      <vt:lpstr>Which Five Subjects Didn’t fit Markham’s Pattern?</vt:lpstr>
      <vt:lpstr>Determining Which Five</vt:lpstr>
      <vt:lpstr>A Look at the Subjects with the Lowest Ratios</vt:lpstr>
      <vt:lpstr>Increased Ratios Show More Diversity</vt:lpstr>
      <vt:lpstr>The Highest Ratios of Our Suspects</vt:lpstr>
      <vt:lpstr>Narrowing Down The Results…</vt:lpstr>
      <vt:lpstr>What Relationships, If Any, Can be Seen Among the Progressor Groups of These 5 Subjects?</vt:lpstr>
      <vt:lpstr>Relationship Between Progressors and Predominance of Viral Strain </vt:lpstr>
      <vt:lpstr>Subject 6: A Moderate Progressor</vt:lpstr>
      <vt:lpstr>Subject 4: Rapid Progressor </vt:lpstr>
      <vt:lpstr>Possible Issues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Fabulous Five</dc:title>
  <dc:creator>Shurndon</dc:creator>
  <cp:lastModifiedBy>Shurndon</cp:lastModifiedBy>
  <cp:revision>142</cp:revision>
  <dcterms:created xsi:type="dcterms:W3CDTF">2011-10-02T02:57:38Z</dcterms:created>
  <dcterms:modified xsi:type="dcterms:W3CDTF">2011-10-05T08:07:10Z</dcterms:modified>
</cp:coreProperties>
</file>