
<file path=[Content_Types].xml><?xml version="1.0" encoding="utf-8"?>
<Types xmlns="http://schemas.openxmlformats.org/package/2006/content-types">
  <Default ContentType="application/vnd.openxmlformats-package.relationships+xml" Extension="rels"/>
  <Default ContentType="image/png" Extension="png"/>
  <Default ContentType="application/xml" Extension="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1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6.xml"/>
  <Override ContentType="application/vnd.openxmlformats-officedocument.presentationml.slide+xml" PartName="/ppt/slides/slide21.xml"/>
  <Override ContentType="application/vnd.openxmlformats-officedocument.presentationml.slide+xml" PartName="/ppt/slides/slide2.xml"/>
  <Override ContentType="application/vnd.openxmlformats-officedocument.presentationml.slide+xml" PartName="/ppt/slides/slide26.xml"/>
  <Override ContentType="application/vnd.openxmlformats-officedocument.presentationml.slide+xml" PartName="/ppt/slides/slide25.xml"/>
  <Override ContentType="application/vnd.openxmlformats-officedocument.presentationml.slide+xml" PartName="/ppt/slides/slide6.xml"/>
  <Override ContentType="application/vnd.openxmlformats-officedocument.presentationml.slide+xml" PartName="/ppt/slides/slide3.xml"/>
  <Override ContentType="application/vnd.openxmlformats-officedocument.presentationml.slide+xml" PartName="/ppt/slides/slide17.xml"/>
  <Override ContentType="application/vnd.openxmlformats-officedocument.presentationml.slide+xml" PartName="/ppt/slides/slide24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0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9.xml"/>
  <Override ContentType="application/vnd.openxmlformats-officedocument.presentationml.slide+xml" PartName="/ppt/slides/slide18.xml"/>
  <Override ContentType="application/vnd.openxmlformats-officedocument.presentationml.slide+xml" PartName="/ppt/slides/slide15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27.xml"/>
  <Override ContentType="application/vnd.openxmlformats-officedocument.presentationml.slide+xml" PartName="/ppt/slides/slide19.xml"/>
  <Override ContentType="application/vnd.openxmlformats-officedocument.presentationml.slide+xml" PartName="/ppt/slides/slide4.xml"/>
  <Override ContentType="application/vnd.openxmlformats-officedocument.presentationml.slide+xml" PartName="/ppt/slides/slide14.xml"/>
  <Override ContentType="application/vnd.openxmlformats-officedocument.presentationml.slide+xml" PartName="/ppt/slides/slide5.xml"/>
  <Override ContentType="application/vnd.openxmlformats-officedocument.presentationml.slide+xml" PartName="/ppt/slides/slide22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9" Type="http://schemas.openxmlformats.org/officeDocument/2006/relationships/slide" Target="slides/slide14.xml"/><Relationship Id="rId18" Type="http://schemas.openxmlformats.org/officeDocument/2006/relationships/slide" Target="slides/slide1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30" Type="http://schemas.openxmlformats.org/officeDocument/2006/relationships/slide" Target="slides/slide25.xml"/><Relationship Id="rId12" Type="http://schemas.openxmlformats.org/officeDocument/2006/relationships/slide" Target="slides/slide7.xml"/><Relationship Id="rId31" Type="http://schemas.openxmlformats.org/officeDocument/2006/relationships/slide" Target="slides/slide26.xml"/><Relationship Id="rId13" Type="http://schemas.openxmlformats.org/officeDocument/2006/relationships/slide" Target="slides/slide8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32" Type="http://schemas.openxmlformats.org/officeDocument/2006/relationships/slide" Target="slides/slide27.xml"/><Relationship Id="rId29" Type="http://schemas.openxmlformats.org/officeDocument/2006/relationships/slide" Target="slides/slide2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" Type="http://schemas.openxmlformats.org/officeDocument/2006/relationships/presProps" Target="presProps.xml"/><Relationship Id="rId21" Type="http://schemas.openxmlformats.org/officeDocument/2006/relationships/slide" Target="slides/slide16.xml"/><Relationship Id="rId1" Type="http://schemas.openxmlformats.org/officeDocument/2006/relationships/theme" Target="theme/theme3.xml"/><Relationship Id="rId22" Type="http://schemas.openxmlformats.org/officeDocument/2006/relationships/slide" Target="slides/slide17.xml"/><Relationship Id="rId4" Type="http://schemas.openxmlformats.org/officeDocument/2006/relationships/slideMaster" Target="slideMasters/slideMaster1.xml"/><Relationship Id="rId23" Type="http://schemas.openxmlformats.org/officeDocument/2006/relationships/slide" Target="slides/slide18.xml"/><Relationship Id="rId3" Type="http://schemas.openxmlformats.org/officeDocument/2006/relationships/tableStyles" Target="tableStyles.xml"/><Relationship Id="rId24" Type="http://schemas.openxmlformats.org/officeDocument/2006/relationships/slide" Target="slides/slide19.xml"/><Relationship Id="rId20" Type="http://schemas.openxmlformats.org/officeDocument/2006/relationships/slide" Target="slides/slide15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70" name="Shape 17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76" name="Shape 17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88" name="Shape 18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94" name="Shape 19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00" name="Shape 20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x="685800" y="2840053"/>
            <a:ext cx="7772400" cy="784737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" type="body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457200" y="1200150"/>
            <a:ext cx="3994525" cy="372568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2" type="body"/>
          </p:nvPr>
        </p:nvSpPr>
        <p:spPr>
          <a:xfrm>
            <a:off x="4692273" y="1200150"/>
            <a:ext cx="3994525" cy="372568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idx="1" type="body"/>
          </p:nvPr>
        </p:nvSpPr>
        <p:spPr>
          <a:xfrm>
            <a:off x="457200" y="4406309"/>
            <a:ext cx="8229600" cy="51952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8556791" y="4749850"/>
            <a:ext cx="548699" cy="3935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1.png"/></Relationships>
</file>

<file path=ppt/slides/_rels/slide1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2.png"/></Relationships>
</file>

<file path=ppt/slides/_rels/slide1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7.png"/></Relationships>
</file>

<file path=ppt/slides/_rels/slide1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0.png"/></Relationships>
</file>

<file path=ppt/slides/_rels/slide1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4.png"/></Relationships>
</file>

<file path=ppt/slides/_rels/slide1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5.png"/></Relationships>
</file>

<file path=ppt/slides/_rels/slide1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6.png"/></Relationships>
</file>

<file path=ppt/slides/_rels/slide2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3.png"/></Relationships>
</file>

<file path=ppt/slides/_rels/slide2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8.png"/></Relationships>
</file>

<file path=ppt/slides/_rels/slide2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ctrTitle"/>
          </p:nvPr>
        </p:nvSpPr>
        <p:spPr>
          <a:xfrm>
            <a:off x="779475" y="1413567"/>
            <a:ext cx="7772400" cy="11597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 algn="l">
              <a:lnSpc>
                <a:spcPct val="115000"/>
              </a:lnSpc>
              <a:spcBef>
                <a:spcPts val="80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3500">
              <a:solidFill>
                <a:srgbClr val="40383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en" sz="3500"/>
              <a:t>Acclimation of </a:t>
            </a:r>
            <a:r>
              <a:rPr i="1" lang="en" sz="3500"/>
              <a:t>Sacchoromyces cerevisiae</a:t>
            </a:r>
            <a:r>
              <a:rPr lang="en" sz="3500"/>
              <a:t> to Low Temperature: A Chemostat-based Transcriptome Analysis</a:t>
            </a:r>
          </a:p>
        </p:txBody>
      </p:sp>
      <p:sp>
        <p:nvSpPr>
          <p:cNvPr id="31" name="Shape 31"/>
          <p:cNvSpPr txBox="1"/>
          <p:nvPr>
            <p:ph idx="1" type="subTitle"/>
          </p:nvPr>
        </p:nvSpPr>
        <p:spPr>
          <a:xfrm>
            <a:off x="455175" y="2636428"/>
            <a:ext cx="7772400" cy="784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2000">
                <a:solidFill>
                  <a:srgbClr val="000000"/>
                </a:solidFill>
              </a:rPr>
              <a:t>Siew Leng Tai, Pascale Daran-Lapujade, Michael C. Walsh, Jack T. Pronk, and Jean-Marc Daran</a:t>
            </a:r>
          </a:p>
          <a:p>
            <a:pPr>
              <a:spcBef>
                <a:spcPts val="0"/>
              </a:spcBef>
              <a:buNone/>
            </a:pPr>
            <a:r>
              <a:rPr lang="en" sz="2000">
                <a:solidFill>
                  <a:srgbClr val="000000"/>
                </a:solidFill>
              </a:rPr>
              <a:t>Molecular Biology of the Cell Vol. 18, 5100–5112, December 2007</a:t>
            </a:r>
          </a:p>
        </p:txBody>
      </p:sp>
      <p:sp>
        <p:nvSpPr>
          <p:cNvPr id="32" name="Shape 32"/>
          <p:cNvSpPr txBox="1"/>
          <p:nvPr/>
        </p:nvSpPr>
        <p:spPr>
          <a:xfrm>
            <a:off x="684275" y="3826800"/>
            <a:ext cx="8062200" cy="927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rtl="0" algn="ctr">
              <a:spcBef>
                <a:spcPts val="0"/>
              </a:spcBef>
              <a:buNone/>
            </a:pPr>
            <a:r>
              <a:rPr b="1" lang="en" sz="2400"/>
              <a:t>Presentation by: Lauren Magee, Karina Alvarez, William Gendron and Alyssa Gomes</a:t>
            </a:r>
          </a:p>
          <a:p>
            <a:pPr rtl="0" algn="ctr">
              <a:spcBef>
                <a:spcPts val="0"/>
              </a:spcBef>
              <a:buNone/>
            </a:pPr>
            <a:r>
              <a:rPr b="1" lang="en" sz="2400"/>
              <a:t>Biology 398/S15</a:t>
            </a:r>
          </a:p>
          <a:p>
            <a:pPr algn="ctr">
              <a:spcBef>
                <a:spcPts val="0"/>
              </a:spcBef>
              <a:buNone/>
            </a:pPr>
            <a:r>
              <a:t/>
            </a:r>
            <a:endParaRPr b="1" sz="2400"/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Analytical Methods</a:t>
            </a:r>
          </a:p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Supernatants (soluble liquid part of sample after centrifugation/precipitation) collected with rapid sampling</a:t>
            </a:r>
          </a:p>
          <a:p>
            <a:pPr indent="-3810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Liquid chromatography used to analyze concentrations of glucose and metabolites</a:t>
            </a:r>
          </a:p>
          <a:p>
            <a:pPr indent="-3810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Cuvette tests used to examine ammonium concentrations</a:t>
            </a:r>
          </a:p>
          <a:p>
            <a:pPr indent="-3810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Measured trehalose amounts (3x)</a:t>
            </a:r>
          </a:p>
          <a:p>
            <a:pPr indent="-3810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Roche kit used to examine amount of glucose from breakdown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Microarray Analysis</a:t>
            </a:r>
          </a:p>
        </p:txBody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340450" y="973175"/>
            <a:ext cx="8532599" cy="38849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064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800"/>
              <a:t>Results came from 3 culture replicates</a:t>
            </a:r>
          </a:p>
          <a:p>
            <a:pPr indent="-4064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800"/>
              <a:t>Microsoft Excel used to examine analyses on microarray add-ins</a:t>
            </a:r>
          </a:p>
          <a:p>
            <a:pPr indent="-4064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800"/>
              <a:t>Venn Diagrams used to compare difference in Glucose and Ammonium limiting anaerobic growth</a:t>
            </a:r>
          </a:p>
          <a:p>
            <a:pPr indent="-4064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800"/>
              <a:t>Database for Annotation, Visualization, and Integrated Discovery, and online genome sets used for comparisons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Outline	</a:t>
            </a:r>
          </a:p>
        </p:txBody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Objectives and significance of this experiment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Background Information 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Methods and Procedure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➔"/>
            </a:pPr>
            <a:r>
              <a:rPr lang="en"/>
              <a:t>Transcriptome Responses and Results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Comparisons: Chemostat vs. Batch cultures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Implications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Works Cited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x="457200" y="967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Table 1: Physiological characteristics of </a:t>
            </a:r>
            <a:r>
              <a:rPr i="1" lang="en"/>
              <a:t>S. cerevisiae </a:t>
            </a:r>
            <a:r>
              <a:rPr lang="en"/>
              <a:t>in chemostat cultures</a:t>
            </a:r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457200" y="3116075"/>
            <a:ext cx="8229600" cy="18098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i="1" lang="en" sz="2400"/>
              <a:t>S. cerevisiae </a:t>
            </a:r>
            <a:r>
              <a:rPr lang="en" sz="2400"/>
              <a:t>grew less on ammonium-limiting cultures compared to glucose-limiting cultures. </a:t>
            </a:r>
          </a:p>
          <a:p>
            <a:pPr indent="-3810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There were slight differences in biomass between different temperatures in the same cultures.</a:t>
            </a:r>
          </a:p>
        </p:txBody>
      </p:sp>
      <p:pic>
        <p:nvPicPr>
          <p:cNvPr id="105" name="Shape 10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1787125"/>
            <a:ext cx="8229599" cy="14404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type="title"/>
          </p:nvPr>
        </p:nvSpPr>
        <p:spPr>
          <a:xfrm>
            <a:off x="457200" y="3583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Fig. 1: Different transcription levels in different nutrient-limited cultures</a:t>
            </a:r>
          </a:p>
        </p:txBody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5585400" y="981000"/>
            <a:ext cx="3101400" cy="37391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More differences in transcription levels in ammonia-limited cultures than in glucose-limited cultures</a:t>
            </a:r>
          </a:p>
          <a:p>
            <a:pPr indent="-3810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235 genes showed regulation in both conditions</a:t>
            </a:r>
          </a:p>
        </p:txBody>
      </p:sp>
      <p:pic>
        <p:nvPicPr>
          <p:cNvPr id="112" name="Shape 1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3750" y="1200150"/>
            <a:ext cx="5128150" cy="263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>
            <p:ph type="title"/>
          </p:nvPr>
        </p:nvSpPr>
        <p:spPr>
          <a:xfrm>
            <a:off x="528950" y="282175"/>
            <a:ext cx="7745699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Figure 2: Heat map of transcript level ratios</a:t>
            </a:r>
          </a:p>
        </p:txBody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3951275" y="1341600"/>
            <a:ext cx="47355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The change in transcription levels depended on the temperature of the environment and the limiting conditions.</a:t>
            </a:r>
          </a:p>
          <a:p>
            <a:pPr indent="-3810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Genes have lower transcription rates in lower temperatures in both glucose-limited and ammonium-limited conditions</a:t>
            </a:r>
          </a:p>
        </p:txBody>
      </p:sp>
      <p:pic>
        <p:nvPicPr>
          <p:cNvPr id="119" name="Shape 1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987175"/>
            <a:ext cx="3313523" cy="40801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x="457200" y="967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Table 2: Protein and carbohydrate contents of </a:t>
            </a:r>
            <a:r>
              <a:rPr i="1" lang="en"/>
              <a:t>S. cerevisiae</a:t>
            </a:r>
            <a:r>
              <a:rPr lang="en"/>
              <a:t> in anaerobic cultures</a:t>
            </a:r>
          </a:p>
        </p:txBody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457200" y="3729025"/>
            <a:ext cx="8229600" cy="1196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The cultures had higher biomass dry weights in ammonium-limited cultures compared to glucose-limited cultures.</a:t>
            </a:r>
          </a:p>
        </p:txBody>
      </p:sp>
      <p:pic>
        <p:nvPicPr>
          <p:cNvPr id="126" name="Shape 1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1" y="1757005"/>
            <a:ext cx="8229600" cy="19720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type="title"/>
          </p:nvPr>
        </p:nvSpPr>
        <p:spPr>
          <a:xfrm>
            <a:off x="457200" y="3583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Table 3: Overrepresented binding motifs and promoter elements</a:t>
            </a:r>
          </a:p>
        </p:txBody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4606775" y="1200150"/>
            <a:ext cx="40800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More transcription factors were overrepresented in the different cultures. 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pic>
        <p:nvPicPr>
          <p:cNvPr id="133" name="Shape 133"/>
          <p:cNvPicPr preferRelativeResize="0"/>
          <p:nvPr/>
        </p:nvPicPr>
        <p:blipFill rotWithShape="1">
          <a:blip r:embed="rId3">
            <a:alphaModFix/>
          </a:blip>
          <a:srcRect b="0" l="0" r="0" t="9247"/>
          <a:stretch/>
        </p:blipFill>
        <p:spPr>
          <a:xfrm>
            <a:off x="457200" y="1063375"/>
            <a:ext cx="4149575" cy="3915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>
            <p:ph type="title"/>
          </p:nvPr>
        </p:nvSpPr>
        <p:spPr>
          <a:xfrm>
            <a:off x="457200" y="3583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Figure 3: 259 genes were common to three-batch culture studies</a:t>
            </a:r>
          </a:p>
        </p:txBody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x="4629600" y="1200150"/>
            <a:ext cx="4057199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91 genes were commonly up regulated, while 48 genes were commonly down regulated</a:t>
            </a:r>
          </a:p>
          <a:p>
            <a:pPr indent="-3810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Three different low temperature batch cultures differing in conditions.</a:t>
            </a:r>
          </a:p>
        </p:txBody>
      </p:sp>
      <p:pic>
        <p:nvPicPr>
          <p:cNvPr id="140" name="Shape 1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0950" y="1352546"/>
            <a:ext cx="4391900" cy="2459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Outline	</a:t>
            </a:r>
          </a:p>
        </p:txBody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Objectives and significance of this experiment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Background Information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Methods and Procedure 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Transcriptome Responses and Results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➔"/>
            </a:pPr>
            <a:r>
              <a:rPr lang="en"/>
              <a:t>Comparisons: Chemostat vs. Batch cultures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Implications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Works Cited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Outline</a:t>
            </a:r>
          </a:p>
        </p:txBody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➔"/>
            </a:pPr>
            <a:r>
              <a:rPr lang="en"/>
              <a:t>Objectives and significance of this experiment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➔"/>
            </a:pPr>
            <a:r>
              <a:rPr lang="en"/>
              <a:t>Background Information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➔"/>
            </a:pPr>
            <a:r>
              <a:rPr lang="en"/>
              <a:t>Methods and Procedure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➔"/>
            </a:pPr>
            <a:r>
              <a:rPr lang="en"/>
              <a:t>Transcriptome Responses and Results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➔"/>
            </a:pPr>
            <a:r>
              <a:rPr lang="en"/>
              <a:t>Comparisons: Chemostat vs. Batch cultures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➔"/>
            </a:pPr>
            <a:r>
              <a:rPr lang="en"/>
              <a:t>Implications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➔"/>
            </a:pPr>
            <a:r>
              <a:rPr lang="en"/>
              <a:t>Works Cited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Figure 4: Comparison of Studies </a:t>
            </a:r>
          </a:p>
        </p:txBody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457200" y="1063375"/>
            <a:ext cx="3400499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Shows overlapping genes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Isolates those actually related to shock</a:t>
            </a:r>
          </a:p>
          <a:p>
            <a:pPr indent="-381000" lvl="1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Other genes related to other conditions</a:t>
            </a:r>
          </a:p>
        </p:txBody>
      </p:sp>
      <p:pic>
        <p:nvPicPr>
          <p:cNvPr id="153" name="Shape 1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17212" y="914400"/>
            <a:ext cx="6048375" cy="4229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Figure 5:Finding Growth Rate Genes</a:t>
            </a:r>
          </a:p>
        </p:txBody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457200" y="1200150"/>
            <a:ext cx="4018799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Shows that there are overlaps with growth rate</a:t>
            </a:r>
          </a:p>
          <a:p>
            <a:pPr indent="-4191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Shows other gene changes involved</a:t>
            </a:r>
          </a:p>
        </p:txBody>
      </p:sp>
      <p:pic>
        <p:nvPicPr>
          <p:cNvPr id="160" name="Shape 1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76077" y="1063377"/>
            <a:ext cx="4667925" cy="3062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Figure 6: Identifies ESR Genes</a:t>
            </a:r>
          </a:p>
        </p:txBody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457200" y="1200150"/>
            <a:ext cx="3966599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Eliminates ESR genes</a:t>
            </a:r>
          </a:p>
          <a:p>
            <a:pPr indent="-4191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Specifies which ones are a result from shock</a:t>
            </a:r>
          </a:p>
        </p:txBody>
      </p:sp>
      <p:pic>
        <p:nvPicPr>
          <p:cNvPr id="167" name="Shape 1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97200" y="1324250"/>
            <a:ext cx="5292274" cy="3819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Outline	</a:t>
            </a:r>
          </a:p>
        </p:txBody>
      </p:sp>
      <p:sp>
        <p:nvSpPr>
          <p:cNvPr id="173" name="Shape 173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Objectives and significance of this experiment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Background Information 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Transcriptome Responses and Results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Comparisons: Chemostat vs. Batch cultures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➔"/>
            </a:pPr>
            <a:r>
              <a:rPr lang="en"/>
              <a:t>Implications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Works Cited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Implications</a:t>
            </a:r>
          </a:p>
        </p:txBody>
      </p:sp>
      <p:sp>
        <p:nvSpPr>
          <p:cNvPr id="179" name="Shape 179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Able to find more specific genes by testing the same changes under different conditions</a:t>
            </a:r>
          </a:p>
          <a:p>
            <a:pPr indent="-4191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Changing the system shows the real reason behind certain changes in a complex system</a:t>
            </a: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Answered Questions:</a:t>
            </a:r>
          </a:p>
        </p:txBody>
      </p:sp>
      <p:sp>
        <p:nvSpPr>
          <p:cNvPr id="185" name="Shape 185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175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400"/>
              <a:t>Why did prior studies differ in their answers about growth of expression ribosomal protein genes?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rPr b="1" lang="en" sz="1400"/>
              <a:t>Differences in regulation of batch and chemostat constants and cultures</a:t>
            </a:r>
          </a:p>
          <a:p>
            <a:pPr indent="-3175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400"/>
              <a:t>Why did cold shock bring out reserve carbohydrate while trehalose only arose in near freezing temperature?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rPr b="1" lang="en" sz="1400"/>
              <a:t>Transcription values of trehalose not affected by temperature shocks. Trehalose transcript amounts lower at 12°C while glycogen higher (by 50%) </a:t>
            </a:r>
          </a:p>
          <a:p>
            <a:pPr indent="-3175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400"/>
              <a:t>Is there any way to bring out the Ms2p/Msn4p complex that is previously suggested to be a transcriptional factor in cold temperature?</a:t>
            </a:r>
          </a:p>
          <a:p>
            <a:pPr indent="0" lvl="0" marL="457200" rtl="0">
              <a:spcBef>
                <a:spcPts val="0"/>
              </a:spcBef>
              <a:buNone/>
            </a:pPr>
            <a:r>
              <a:rPr b="1" lang="en" sz="1400"/>
              <a:t>Ms2p/Msn4p both regulate storage carbohydrate synthesis. But results indicated that low temp acclimation does not involve Ms2p/msn4p but based on different regulation method</a:t>
            </a:r>
          </a:p>
          <a:p>
            <a:pPr indent="-3175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1400"/>
              <a:t>How can we study and describe the difference between acclimation and shock responses in </a:t>
            </a:r>
            <a:r>
              <a:rPr i="1" lang="en" sz="1400"/>
              <a:t>S. cerevisiae</a:t>
            </a:r>
            <a:r>
              <a:rPr lang="en" sz="1400"/>
              <a:t>?</a:t>
            </a:r>
          </a:p>
          <a:p>
            <a:pPr lvl="0">
              <a:spcBef>
                <a:spcPts val="0"/>
              </a:spcBef>
              <a:buNone/>
            </a:pPr>
            <a:r>
              <a:rPr lang="en" sz="1400"/>
              <a:t>	</a:t>
            </a:r>
            <a:r>
              <a:rPr b="1" lang="en" sz="1400"/>
              <a:t>Compare chemostat studies with batch studies.</a:t>
            </a:r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Outline	</a:t>
            </a:r>
          </a:p>
        </p:txBody>
      </p:sp>
      <p:sp>
        <p:nvSpPr>
          <p:cNvPr id="191" name="Shape 191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Objectives and significance of this experiment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Background Information 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Transcriptome Responses and Results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Comparisons: Chemostat vs. Batch cultures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Implications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➔"/>
            </a:pPr>
            <a:r>
              <a:rPr lang="en"/>
              <a:t>Works Cited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Works Cited</a:t>
            </a:r>
          </a:p>
        </p:txBody>
      </p:sp>
      <p:sp>
        <p:nvSpPr>
          <p:cNvPr id="197" name="Shape 197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Tai, Siew L., Pascale Daran-Lapujade, Michael C. Walsh, Jack T. Pronk, and Jean-Marc Daran. “Acclimation of Saccharomyces Cerevisiae to Low Temperature: A Chemostat-based Transcriptome Analysis.” </a:t>
            </a:r>
            <a:r>
              <a:rPr i="1" lang="en" sz="2400"/>
              <a:t>Molecular Biology of the Cell </a:t>
            </a:r>
            <a:r>
              <a:rPr lang="en" sz="2400"/>
              <a:t>18 (200): 5100-112. The American Society for Cell Bioloy, 27 Sept. 2007. Web.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Outline</a:t>
            </a:r>
          </a:p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➔"/>
            </a:pPr>
            <a:r>
              <a:rPr lang="en"/>
              <a:t>Objectives and significance of this experiment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Background Information 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Methods and Procedure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Transcriptome Responses and Results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Comparisons: Chemostat vs. Batch cultures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Implications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Works Cited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Objectives and Significance	</a:t>
            </a:r>
          </a:p>
        </p:txBody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b="1" lang="en" sz="2400"/>
              <a:t>Objective:</a:t>
            </a:r>
            <a:r>
              <a:rPr lang="en" sz="2400"/>
              <a:t> Study the steady-state acclimatized growth of </a:t>
            </a:r>
            <a:r>
              <a:rPr i="1" lang="en" sz="2400"/>
              <a:t>Saccharomyces cerevisiae </a:t>
            </a:r>
            <a:r>
              <a:rPr lang="en" sz="2400"/>
              <a:t>cultures and its transcription, under temperatures of 12°C and 30°C and at a growth rate of 0.03 h⁻¹</a:t>
            </a:r>
          </a:p>
          <a:p>
            <a:pPr indent="-3810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b="1" lang="en" sz="2400"/>
              <a:t>Significance:</a:t>
            </a:r>
            <a:r>
              <a:rPr lang="en" sz="2400"/>
              <a:t> All eukaryotes have some similarities on a cellular level so yeast serves as a model organism</a:t>
            </a:r>
          </a:p>
          <a:p>
            <a:pPr indent="-381000" lvl="1" marL="914400" rtl="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Knowing what transcription factors affect what genes can help us predict the effect of temperature on possibly a variety of organisms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Questions to Consider:</a:t>
            </a:r>
          </a:p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457200" y="1141775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2000"/>
              <a:t>Although this has previously been studied by Sahara, Homma, Schade and Murata:</a:t>
            </a:r>
          </a:p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2000"/>
              <a:t>Why did prior studies differ in their answers about growth of expression ribosomal protein genes?</a:t>
            </a:r>
          </a:p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2000"/>
              <a:t>Why did cold shock bring out reserve carbohydrate while trehalose only only arose in near freezing temperature?</a:t>
            </a:r>
          </a:p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2000"/>
              <a:t>Is there any way to bring out the Ms2p/Msn4p complex that is previously suggested to be a transcriptional factor in cold temperature?</a:t>
            </a:r>
          </a:p>
          <a:p>
            <a:pPr indent="-3556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 sz="2000"/>
              <a:t>How can we study and describe the difference between acclimation and shock responses in </a:t>
            </a:r>
            <a:r>
              <a:rPr i="1" lang="en" sz="2000"/>
              <a:t>S. cerevisiae</a:t>
            </a:r>
            <a:r>
              <a:rPr lang="en" sz="2000"/>
              <a:t>?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Outline</a:t>
            </a:r>
          </a:p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Objectives and significance of this experiment</a:t>
            </a:r>
          </a:p>
          <a:p>
            <a:pPr indent="-4191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➔"/>
            </a:pPr>
            <a:r>
              <a:rPr lang="en"/>
              <a:t>Background Information 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Methods and Procedure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Transcriptome Responses and Results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Comparisons: Chemostat vs. Batch cultures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Implications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Works Cited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Background	</a:t>
            </a:r>
          </a:p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i="1" lang="en" sz="2000"/>
              <a:t>Saccharomyces cerevisiae </a:t>
            </a:r>
            <a:r>
              <a:rPr lang="en" sz="2000"/>
              <a:t>is a yeast exposed to many external and environmental changes that may affect chemical processes and structures</a:t>
            </a:r>
          </a:p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000"/>
              <a:t>There is a difference in sudden exposure and gradual exposure because sudden exposure is stress-response and gradual will lead to acclimation</a:t>
            </a:r>
          </a:p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000"/>
              <a:t>Chemostat cultures allow many factors to remain stable in acclimatized environments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Outline</a:t>
            </a:r>
          </a:p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Objectives and significance of this experiment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Background Information </a:t>
            </a:r>
          </a:p>
          <a:p>
            <a:pPr indent="-419100" lvl="0" marL="4572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000000"/>
                </a:solidFill>
              </a:rPr>
              <a:t>Methods and Procedure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Transcriptome Responses and Results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Comparisons: Chemostat vs. Batch cultures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Implications</a:t>
            </a:r>
          </a:p>
          <a:p>
            <a:pPr indent="-419100" lvl="0" marL="457200" rtl="0">
              <a:spcBef>
                <a:spcPts val="0"/>
              </a:spcBef>
              <a:buClr>
                <a:srgbClr val="B7B7B7"/>
              </a:buClr>
              <a:buSzPct val="100000"/>
              <a:buFont typeface="Arial"/>
              <a:buChar char="➔"/>
            </a:pPr>
            <a:r>
              <a:rPr lang="en">
                <a:solidFill>
                  <a:srgbClr val="B7B7B7"/>
                </a:solidFill>
              </a:rPr>
              <a:t>Works Cited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Methods and Procedures</a:t>
            </a:r>
          </a:p>
        </p:txBody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064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800"/>
              <a:t>Strain: </a:t>
            </a:r>
            <a:r>
              <a:rPr i="1" lang="en" sz="2800"/>
              <a:t>Saccharomyces cerevisiae</a:t>
            </a:r>
          </a:p>
          <a:p>
            <a:pPr indent="-4064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800"/>
              <a:t>Growth rate: 0.03 h⁻¹</a:t>
            </a:r>
          </a:p>
          <a:p>
            <a:pPr indent="-4064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800"/>
              <a:t>Volume: 1.0 L</a:t>
            </a:r>
          </a:p>
          <a:p>
            <a:pPr indent="-4064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800"/>
              <a:t>Temperatures: Set to 12°C initially then  30°C</a:t>
            </a:r>
          </a:p>
          <a:p>
            <a:pPr indent="-4064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800"/>
              <a:t>3 culture replicates</a:t>
            </a:r>
          </a:p>
          <a:p>
            <a:pPr indent="-406400" lvl="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800"/>
              <a:t>Anaerobic growth, biomass dry weight, metabolites and steady-state (regulated by growth) set </a:t>
            </a:r>
            <a:r>
              <a:rPr b="1" lang="en" sz="2800"/>
              <a:t>stable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