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48" r:id="rId3"/>
    <p:sldId id="361" r:id="rId4"/>
    <p:sldId id="257" r:id="rId5"/>
    <p:sldId id="320" r:id="rId6"/>
    <p:sldId id="321" r:id="rId7"/>
    <p:sldId id="270" r:id="rId8"/>
    <p:sldId id="259" r:id="rId9"/>
    <p:sldId id="290" r:id="rId10"/>
    <p:sldId id="291" r:id="rId11"/>
    <p:sldId id="260" r:id="rId12"/>
    <p:sldId id="362" r:id="rId13"/>
    <p:sldId id="347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8" autoAdjust="0"/>
    <p:restoredTop sz="56275" autoAdjust="0"/>
  </p:normalViewPr>
  <p:slideViewPr>
    <p:cSldViewPr snapToGrid="0" snapToObjects="1">
      <p:cViewPr varScale="1">
        <p:scale>
          <a:sx n="86" d="100"/>
          <a:sy n="86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12A9F-A648-9443-8671-7D8F860FA7EC}" type="datetimeFigureOut">
              <a:rPr lang="en-US" smtClean="0"/>
              <a:t>3/27/15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CF7DA-C3E4-B741-8B0D-669593E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6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CF7DA-C3E4-B741-8B0D-669593EFD8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26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5. Monitoring blood perfusion in ischemic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hindlimb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fluorescence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imaging.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Fluorescence images obtained 100 s after ICG injection on days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 3, 7, and 28, respectively.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Fluorescence intensity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curves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ankle region (indicated by the boxes in the white light images in Fig. S6; red,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hindlimb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blue, ischemic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hindlimb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Fluorescence intensities were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normalized to the maximal fluorescence intensity in the ankle region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hindlimb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N.F.I., normalized fluorescence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CF7DA-C3E4-B741-8B0D-669593EFD8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9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6. Enhanced expression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angiogenic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factors in ischemic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hindlimbs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 with the 3D injectable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microniches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Immunohistochemical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staining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ischemic muscle tissue sections 28 d after cell therapy for HGF, VEGF, and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bFGF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Images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semiquantitative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analysis of Western blot for expressions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HGF, VEGF,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bFGF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ischemic muscle tissue 28 d after cell therapy. Relative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 of each protein was normalized to GAPDH, and results of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were normalized to the result of the normal group. *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0.05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CF7DA-C3E4-B741-8B0D-669593EFD8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6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CF7DA-C3E4-B741-8B0D-669593EFD8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1. Characterization of 3D injectable cellular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microniches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GMs.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Photographs of harvested GMs.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 of GMs showing interconnected and macroporous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Fluorescence microscopic and 3D reconstructed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confocal images of GMs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autoloaded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hMSCs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stained by live/dead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rhodamine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phalloidin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Quantification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hMSCs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autoloading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proliferation in GMs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initial loading densities.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CF7DA-C3E4-B741-8B0D-669593EFD8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Real-time injection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 measurement curves for triple injections of 1,000 GMs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 mL of 15%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gelatin solution at 1 mL/min injection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(1,000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15%).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Live/dead cell viability assay of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hMSCs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loaded GMs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preinjection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postinjection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Proliferation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hMSCs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loaded in GMs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postinjection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1, 3,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5 d of culture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3).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CF7DA-C3E4-B741-8B0D-669593EFD8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0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2. Cell priming in GMs to constitute the 3D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microniches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Two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schemes for priming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hMSCs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GMs.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SEM images of ECMs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hMSCs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GMs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two scheme conditions.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Gene expression of major ECMs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hMSCs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 under two scheme conditions.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CF7DA-C3E4-B741-8B0D-669593EFD8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65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Protein expression of representative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ECMs and cell adhesion protein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hMSCs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two scheme conditions. *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0.05; **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0.01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3).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CF7DA-C3E4-B741-8B0D-669593EFD8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1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3. Bioluminescence imaging (BLI) for tracking cell retention based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injectable GMs.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Schematic of the primed 3D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microniches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injected into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hindlimb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Measurement of the average radiance in standardized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 of interest from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hindlimb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mice in different experiment groups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 1, 4, 7, and 14. Luminescence signal is presented as photons per second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square centimeter per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steradian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(photons/s/cm2/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BLI of mice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groups for 1, 4, 7, and 14 d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CF7DA-C3E4-B741-8B0D-669593EFD8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8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4. Improved salvage and enhanced angiogenesis in ischemic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hindlimbs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 3D injectable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microniches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Representative photographs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sham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4), blank GMs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4), free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hMSCs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(105)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8),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hMSCs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(105) within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GMs+hMSCs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8), and free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hMSCs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(106)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4) at 0, 3, 7, and 28 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treatment.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Tissue salvage sore of ischemic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hindlimbs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groups.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7CC78-28D7-435D-BCE4-1F40D7784E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Photographs showing new vessel formation across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ligation sites of the ischemic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hindlimbs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28 d after treatment.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H&amp;E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staining and Masson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trichrome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staining of histological ischemic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hindlimb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sections 28 d after surgery. Light blue staining for collagen indicates fibrosis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Masson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trichrome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staining.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7CC78-28D7-435D-BCE4-1F40D7784E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4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6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2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8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7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8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9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3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67FC-6C81-8748-A9A9-13DDC0A7738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3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Tissue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421" y="3886200"/>
            <a:ext cx="7165474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Lecture 13, </a:t>
            </a:r>
            <a:r>
              <a:rPr lang="en-US" dirty="0"/>
              <a:t>3</a:t>
            </a:r>
            <a:r>
              <a:rPr lang="en-US" dirty="0" smtClean="0"/>
              <a:t>/26/15</a:t>
            </a:r>
          </a:p>
          <a:p>
            <a:r>
              <a:rPr lang="en-US" dirty="0" smtClean="0"/>
              <a:t>Paper Review</a:t>
            </a:r>
          </a:p>
          <a:p>
            <a:r>
              <a:rPr lang="en-US" dirty="0" smtClean="0"/>
              <a:t>3D gels for ischemia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912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Figure 4c-d: Ronen </a:t>
            </a:r>
            <a:r>
              <a:rPr lang="en-US" dirty="0" err="1" smtClean="0"/>
              <a:t>Zeidel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092200"/>
            <a:ext cx="8255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61"/>
            <a:ext cx="9143999" cy="1245419"/>
          </a:xfrm>
        </p:spPr>
        <p:txBody>
          <a:bodyPr>
            <a:normAutofit/>
          </a:bodyPr>
          <a:lstStyle/>
          <a:p>
            <a:r>
              <a:rPr lang="en-US" dirty="0" smtClean="0"/>
              <a:t>Figure 5: Matt Tiller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600200"/>
            <a:ext cx="86233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2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supplementary movies 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2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61"/>
            <a:ext cx="9143999" cy="803091"/>
          </a:xfrm>
        </p:spPr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6</a:t>
            </a:r>
            <a:r>
              <a:rPr lang="en-US" dirty="0" smtClean="0"/>
              <a:t>: Christine Davis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109" y="827552"/>
            <a:ext cx="5418546" cy="60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2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6571"/>
          </a:xfrm>
        </p:spPr>
        <p:txBody>
          <a:bodyPr/>
          <a:lstStyle/>
          <a:p>
            <a:r>
              <a:rPr lang="en-US" dirty="0" smtClean="0"/>
              <a:t>Conclusions,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278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By encapsulating cells in 3D </a:t>
            </a:r>
            <a:r>
              <a:rPr lang="en-US" dirty="0" err="1" smtClean="0"/>
              <a:t>microniches</a:t>
            </a:r>
            <a:r>
              <a:rPr lang="en-US" dirty="0" smtClean="0"/>
              <a:t>, they could use a dose more than 10 times lower than previous cell based therapies.</a:t>
            </a:r>
          </a:p>
          <a:p>
            <a:r>
              <a:rPr lang="en-US" dirty="0" smtClean="0"/>
              <a:t>Accumulation of ECM and paracrine signaling in the niches likely provided survival signals to cells.</a:t>
            </a:r>
          </a:p>
          <a:p>
            <a:r>
              <a:rPr lang="en-US" dirty="0" smtClean="0"/>
              <a:t>Priming was a key step to improving MSC differentiation prior to delivery.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93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52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the motivation of this study?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73309"/>
            <a:ext cx="8229600" cy="5536487"/>
          </a:xfrm>
        </p:spPr>
        <p:txBody>
          <a:bodyPr>
            <a:normAutofit/>
          </a:bodyPr>
          <a:lstStyle/>
          <a:p>
            <a:r>
              <a:rPr lang="en-US" dirty="0" smtClean="0"/>
              <a:t>Much of current cell therapy relies on dosing cells at the site – many of which are lost during delivery.</a:t>
            </a:r>
          </a:p>
          <a:p>
            <a:r>
              <a:rPr lang="en-US" dirty="0" smtClean="0"/>
              <a:t>One mechanism to improve cell therapy is to encapsulate cells into a biomaterial – keeping the cells alive during the harsh delivery.</a:t>
            </a:r>
          </a:p>
          <a:p>
            <a:r>
              <a:rPr lang="en-US" dirty="0" smtClean="0"/>
              <a:t>The authors propose to deliver adipose(fat)-derived mesenchymal stem cells in very small injectable gels to protect them during delivery.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1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supplementary video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7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5524"/>
          </a:xfrm>
        </p:spPr>
        <p:txBody>
          <a:bodyPr/>
          <a:lstStyle/>
          <a:p>
            <a:r>
              <a:rPr lang="en-US" dirty="0" smtClean="0"/>
              <a:t>Figure 1a-e: Jemima </a:t>
            </a:r>
            <a:r>
              <a:rPr lang="en-US" dirty="0" err="1" smtClean="0"/>
              <a:t>Lamothe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1130300"/>
            <a:ext cx="66802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8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5524"/>
          </a:xfrm>
        </p:spPr>
        <p:txBody>
          <a:bodyPr>
            <a:normAutofit/>
          </a:bodyPr>
          <a:lstStyle/>
          <a:p>
            <a:r>
              <a:rPr lang="en-US" dirty="0" smtClean="0"/>
              <a:t>Figure 1f-i: Jonathan Hummel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16" y="1161079"/>
            <a:ext cx="38608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4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5524"/>
          </a:xfrm>
        </p:spPr>
        <p:txBody>
          <a:bodyPr>
            <a:normAutofit/>
          </a:bodyPr>
          <a:lstStyle/>
          <a:p>
            <a:r>
              <a:rPr lang="en-US" dirty="0" smtClean="0"/>
              <a:t>Figure 2a-c: Michael </a:t>
            </a:r>
            <a:r>
              <a:rPr lang="en-US" dirty="0" err="1" smtClean="0"/>
              <a:t>Mulroy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041400"/>
            <a:ext cx="83439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8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6726"/>
          </a:xfrm>
        </p:spPr>
        <p:txBody>
          <a:bodyPr>
            <a:normAutofit/>
          </a:bodyPr>
          <a:lstStyle/>
          <a:p>
            <a:r>
              <a:rPr lang="en-US" dirty="0" smtClean="0"/>
              <a:t>Figure 2d: Ezra </a:t>
            </a:r>
            <a:r>
              <a:rPr lang="en-US" dirty="0" err="1" smtClean="0"/>
              <a:t>Aurian-Blajeni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003300"/>
            <a:ext cx="83439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2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095"/>
            <a:ext cx="8229600" cy="912345"/>
          </a:xfrm>
        </p:spPr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3</a:t>
            </a:r>
            <a:r>
              <a:rPr lang="en-US" dirty="0" smtClean="0"/>
              <a:t>: Sarah Johnson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384819"/>
            <a:ext cx="8318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5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912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Figure 4a-b: Kyle </a:t>
            </a:r>
            <a:r>
              <a:rPr lang="en-US" dirty="0" err="1" smtClean="0"/>
              <a:t>Pariseau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44" y="912344"/>
            <a:ext cx="6213305" cy="59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2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963</Words>
  <Application>Microsoft Macintosh PowerPoint</Application>
  <PresentationFormat>On-screen Show (4:3)</PresentationFormat>
  <Paragraphs>88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Tissue Engineering</vt:lpstr>
      <vt:lpstr>What is the motivation of this study?</vt:lpstr>
      <vt:lpstr>PowerPoint Presentation</vt:lpstr>
      <vt:lpstr>Figure 1a-e: Jemima Lamothe</vt:lpstr>
      <vt:lpstr>Figure 1f-i: Jonathan Hummel</vt:lpstr>
      <vt:lpstr>Figure 2a-c: Michael Mulroy</vt:lpstr>
      <vt:lpstr>Figure 2d: Ezra Aurian-Blajeni</vt:lpstr>
      <vt:lpstr>Figure 3: Sarah Johnson</vt:lpstr>
      <vt:lpstr>PowerPoint Presentation</vt:lpstr>
      <vt:lpstr>PowerPoint Presentation</vt:lpstr>
      <vt:lpstr>Figure 5: Matt Tiller</vt:lpstr>
      <vt:lpstr>PowerPoint Presentation</vt:lpstr>
      <vt:lpstr>Figure 6: Christine Davis</vt:lpstr>
      <vt:lpstr>Conclusions, Perspectives</vt:lpstr>
    </vt:vector>
  </TitlesOfParts>
  <Company>University of Massachusetts,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Engineering</dc:title>
  <dc:creator>Shelly Peyton</dc:creator>
  <cp:lastModifiedBy>Shelly Peyton</cp:lastModifiedBy>
  <cp:revision>59</cp:revision>
  <dcterms:created xsi:type="dcterms:W3CDTF">2015-01-25T19:03:39Z</dcterms:created>
  <dcterms:modified xsi:type="dcterms:W3CDTF">2015-03-27T14:37:23Z</dcterms:modified>
</cp:coreProperties>
</file>