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1" r:id="rId17"/>
    <p:sldId id="273" r:id="rId18"/>
    <p:sldId id="275" r:id="rId19"/>
    <p:sldId id="272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5941-C7F0-4EA2-A0E1-B5A497669130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9514-3A2B-4D7C-A60F-C791BF80BC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Biological Preparation of Shotgun DNA Mapping</a:t>
            </a:r>
            <a:endParaRPr lang="en-US" dirty="0"/>
          </a:p>
        </p:txBody>
      </p:sp>
      <p:pic>
        <p:nvPicPr>
          <p:cNvPr id="5" name="Picture 4" descr="just 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984842"/>
            <a:ext cx="1651942" cy="25458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By Anthony</a:t>
            </a:r>
            <a:endParaRPr lang="en-US" dirty="0"/>
          </a:p>
        </p:txBody>
      </p:sp>
      <p:pic>
        <p:nvPicPr>
          <p:cNvPr id="7" name="Picture 394" descr="koch lab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6308"/>
            <a:ext cx="2220913" cy="12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91000" y="9906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Kunstler Script" pitchFamily="66" charset="0"/>
              </a:rPr>
              <a:t>Presents</a:t>
            </a:r>
            <a:r>
              <a:rPr lang="en-US" sz="3200" dirty="0" smtClean="0">
                <a:latin typeface="+mj-lt"/>
              </a:rPr>
              <a:t>: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33400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 made this…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6019800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…and this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Transformation Tries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324600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 whole blown wad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Success?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2218" t="7717" r="3584" b="2643"/>
          <a:stretch>
            <a:fillRect/>
          </a:stretch>
        </p:blipFill>
        <p:spPr bwMode="auto">
          <a:xfrm>
            <a:off x="228600" y="13716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88070" y="541020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This is all Koch’s fault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2098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Coli DNA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9718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Extracted plasmid DNA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724400" y="2438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724400" y="3124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Digest and </a:t>
            </a:r>
            <a:r>
              <a:rPr lang="en-US" dirty="0" err="1" smtClean="0"/>
              <a:t>pBluescript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05856"/>
            <a:ext cx="1905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90600" y="5334000"/>
            <a:ext cx="2226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 was drunk when I took this picture</a:t>
            </a:r>
            <a:endParaRPr lang="en-US" sz="11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347503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486400" y="5486400"/>
            <a:ext cx="2343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 was drunk when I slept with this one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Redoing with </a:t>
            </a:r>
            <a:r>
              <a:rPr lang="en-US" dirty="0" err="1" smtClean="0"/>
              <a:t>pBS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Now that is definitely some random genomic fragments</a:t>
            </a:r>
          </a:p>
          <a:p>
            <a:endParaRPr lang="en-US" dirty="0"/>
          </a:p>
          <a:p>
            <a:r>
              <a:rPr lang="en-US" dirty="0" smtClean="0"/>
              <a:t>Top Image quick extraction</a:t>
            </a:r>
          </a:p>
          <a:p>
            <a:r>
              <a:rPr lang="en-US" dirty="0" smtClean="0"/>
              <a:t>Bottom Image is good extraction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547" t="15540" r="18868" b="8988"/>
          <a:stretch>
            <a:fillRect/>
          </a:stretch>
        </p:blipFill>
        <p:spPr bwMode="auto">
          <a:xfrm>
            <a:off x="228600" y="1143000"/>
            <a:ext cx="3276600" cy="25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3657600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 like pink tape</a:t>
            </a:r>
            <a:endParaRPr lang="en-US" sz="11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62400"/>
            <a:ext cx="3276600" cy="261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Involves some steps I don’t know</a:t>
            </a:r>
          </a:p>
          <a:p>
            <a:r>
              <a:rPr lang="en-US" dirty="0" smtClean="0"/>
              <a:t>Need to sequence so that when we unzip we can know what the correct match is</a:t>
            </a:r>
          </a:p>
          <a:p>
            <a:r>
              <a:rPr lang="en-US" dirty="0" smtClean="0"/>
              <a:t>Larry look away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3689" r="75472" b="10326"/>
          <a:stretch>
            <a:fillRect/>
          </a:stretch>
        </p:blipFill>
        <p:spPr bwMode="auto">
          <a:xfrm>
            <a:off x="4572000" y="1371600"/>
            <a:ext cx="39356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t="14063" r="51250" b="59375"/>
          <a:stretch>
            <a:fillRect/>
          </a:stretch>
        </p:blipFill>
        <p:spPr bwMode="auto">
          <a:xfrm>
            <a:off x="685800" y="5181600"/>
            <a:ext cx="6248400" cy="136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62200" y="6477000"/>
            <a:ext cx="4487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 thought it would be funny if I used a print screen of this slide for this slide.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 rot="19452638">
            <a:off x="2859408" y="4434898"/>
            <a:ext cx="41898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Not for Larry’s Eyes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Tether Construct </a:t>
            </a:r>
            <a:br>
              <a:rPr lang="en-US" dirty="0" smtClean="0"/>
            </a:br>
            <a:r>
              <a:rPr lang="en-US" dirty="0" smtClean="0"/>
              <a:t>Part 1:  PCR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Need:</a:t>
            </a:r>
          </a:p>
          <a:p>
            <a:pPr lvl="1">
              <a:buNone/>
            </a:pPr>
            <a:r>
              <a:rPr lang="en-US" dirty="0" smtClean="0"/>
              <a:t>Template DNA</a:t>
            </a:r>
          </a:p>
          <a:p>
            <a:pPr lvl="1">
              <a:buNone/>
            </a:pPr>
            <a:r>
              <a:rPr lang="en-US" dirty="0" smtClean="0"/>
              <a:t>Forward Primer</a:t>
            </a:r>
          </a:p>
          <a:p>
            <a:pPr lvl="1">
              <a:buNone/>
            </a:pPr>
            <a:r>
              <a:rPr lang="en-US" dirty="0" smtClean="0"/>
              <a:t>Reverse Primer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We use pRL574, F834, and R1985</a:t>
            </a:r>
          </a:p>
          <a:p>
            <a:r>
              <a:rPr lang="en-US" dirty="0" smtClean="0"/>
              <a:t>The F834 primer has DIG (for glass attachment)</a:t>
            </a:r>
          </a:p>
          <a:p>
            <a:r>
              <a:rPr lang="en-US" dirty="0" smtClean="0"/>
              <a:t>There is a </a:t>
            </a:r>
            <a:r>
              <a:rPr lang="en-US" dirty="0" err="1" smtClean="0"/>
              <a:t>BstXI</a:t>
            </a:r>
            <a:r>
              <a:rPr lang="en-US" dirty="0" smtClean="0"/>
              <a:t> site in amplified sequence.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14327"/>
            <a:ext cx="4038600" cy="309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5410200"/>
            <a:ext cx="1827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Works just like rabbit mating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Tether Construction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an </a:t>
            </a:r>
            <a:r>
              <a:rPr lang="en-US" dirty="0" err="1" smtClean="0"/>
              <a:t>oligo</a:t>
            </a:r>
            <a:r>
              <a:rPr lang="en-US" dirty="0" smtClean="0"/>
              <a:t> that has </a:t>
            </a:r>
            <a:r>
              <a:rPr lang="en-US" dirty="0" err="1" smtClean="0"/>
              <a:t>BstXI</a:t>
            </a:r>
            <a:r>
              <a:rPr lang="en-US" dirty="0" smtClean="0"/>
              <a:t> site and is </a:t>
            </a:r>
            <a:r>
              <a:rPr lang="en-US" dirty="0" err="1" smtClean="0"/>
              <a:t>Biotinylated</a:t>
            </a:r>
            <a:endParaRPr lang="en-US" dirty="0" smtClean="0"/>
          </a:p>
          <a:p>
            <a:r>
              <a:rPr lang="en-US" dirty="0" smtClean="0"/>
              <a:t>We made 2:</a:t>
            </a:r>
          </a:p>
          <a:p>
            <a:pPr lvl="1"/>
            <a:r>
              <a:rPr lang="en-US" dirty="0" smtClean="0"/>
              <a:t>One is a hairpin with a </a:t>
            </a:r>
            <a:r>
              <a:rPr lang="en-US" dirty="0" err="1" smtClean="0"/>
              <a:t>NotI</a:t>
            </a:r>
            <a:r>
              <a:rPr lang="en-US" dirty="0" smtClean="0"/>
              <a:t> site</a:t>
            </a:r>
          </a:p>
          <a:p>
            <a:pPr lvl="1"/>
            <a:r>
              <a:rPr lang="en-US" dirty="0" smtClean="0"/>
              <a:t>The other is two single stranded </a:t>
            </a:r>
            <a:r>
              <a:rPr lang="en-US" dirty="0" err="1" smtClean="0"/>
              <a:t>oligos</a:t>
            </a:r>
            <a:r>
              <a:rPr lang="en-US" dirty="0" smtClean="0"/>
              <a:t> with a </a:t>
            </a:r>
            <a:r>
              <a:rPr lang="en-US" dirty="0" err="1" smtClean="0"/>
              <a:t>SapI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Remember our fragments have both </a:t>
            </a:r>
            <a:r>
              <a:rPr lang="en-US" dirty="0" err="1" smtClean="0"/>
              <a:t>NotI</a:t>
            </a:r>
            <a:r>
              <a:rPr lang="en-US" dirty="0" smtClean="0"/>
              <a:t> ends and </a:t>
            </a:r>
            <a:r>
              <a:rPr lang="en-US" dirty="0" err="1" smtClean="0"/>
              <a:t>SapI</a:t>
            </a:r>
            <a:r>
              <a:rPr lang="en-US" dirty="0" smtClean="0"/>
              <a:t> ends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1740932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86400" y="1817132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62600" y="181713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20000" y="1588532"/>
            <a:ext cx="665826" cy="381740"/>
          </a:xfrm>
          <a:custGeom>
            <a:avLst/>
            <a:gdLst>
              <a:gd name="connsiteX0" fmla="*/ 0 w 665826"/>
              <a:gd name="connsiteY0" fmla="*/ 275208 h 381740"/>
              <a:gd name="connsiteX1" fmla="*/ 195309 w 665826"/>
              <a:gd name="connsiteY1" fmla="*/ 0 h 381740"/>
              <a:gd name="connsiteX2" fmla="*/ 506027 w 665826"/>
              <a:gd name="connsiteY2" fmla="*/ 0 h 381740"/>
              <a:gd name="connsiteX3" fmla="*/ 665826 w 665826"/>
              <a:gd name="connsiteY3" fmla="*/ 142043 h 381740"/>
              <a:gd name="connsiteX4" fmla="*/ 568171 w 665826"/>
              <a:gd name="connsiteY4" fmla="*/ 213064 h 381740"/>
              <a:gd name="connsiteX5" fmla="*/ 514905 w 665826"/>
              <a:gd name="connsiteY5" fmla="*/ 150920 h 381740"/>
              <a:gd name="connsiteX6" fmla="*/ 452761 w 665826"/>
              <a:gd name="connsiteY6" fmla="*/ 204186 h 381740"/>
              <a:gd name="connsiteX7" fmla="*/ 408373 w 665826"/>
              <a:gd name="connsiteY7" fmla="*/ 142043 h 381740"/>
              <a:gd name="connsiteX8" fmla="*/ 346229 w 665826"/>
              <a:gd name="connsiteY8" fmla="*/ 301841 h 381740"/>
              <a:gd name="connsiteX9" fmla="*/ 417251 w 665826"/>
              <a:gd name="connsiteY9" fmla="*/ 221942 h 381740"/>
              <a:gd name="connsiteX10" fmla="*/ 479394 w 665826"/>
              <a:gd name="connsiteY10" fmla="*/ 292963 h 381740"/>
              <a:gd name="connsiteX11" fmla="*/ 514905 w 665826"/>
              <a:gd name="connsiteY11" fmla="*/ 221942 h 381740"/>
              <a:gd name="connsiteX12" fmla="*/ 577049 w 665826"/>
              <a:gd name="connsiteY12" fmla="*/ 292963 h 381740"/>
              <a:gd name="connsiteX13" fmla="*/ 656948 w 665826"/>
              <a:gd name="connsiteY13" fmla="*/ 221942 h 381740"/>
              <a:gd name="connsiteX14" fmla="*/ 621437 w 665826"/>
              <a:gd name="connsiteY14" fmla="*/ 346229 h 381740"/>
              <a:gd name="connsiteX15" fmla="*/ 452761 w 665826"/>
              <a:gd name="connsiteY15" fmla="*/ 381740 h 381740"/>
              <a:gd name="connsiteX16" fmla="*/ 221942 w 665826"/>
              <a:gd name="connsiteY16" fmla="*/ 355107 h 381740"/>
              <a:gd name="connsiteX17" fmla="*/ 0 w 665826"/>
              <a:gd name="connsiteY17" fmla="*/ 275208 h 38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826" h="381740">
                <a:moveTo>
                  <a:pt x="0" y="275208"/>
                </a:moveTo>
                <a:lnTo>
                  <a:pt x="195309" y="0"/>
                </a:lnTo>
                <a:lnTo>
                  <a:pt x="506027" y="0"/>
                </a:lnTo>
                <a:lnTo>
                  <a:pt x="665826" y="142043"/>
                </a:lnTo>
                <a:cubicBezTo>
                  <a:pt x="581248" y="226621"/>
                  <a:pt x="619615" y="238786"/>
                  <a:pt x="568171" y="213064"/>
                </a:cubicBezTo>
                <a:lnTo>
                  <a:pt x="514905" y="150920"/>
                </a:lnTo>
                <a:lnTo>
                  <a:pt x="452761" y="204186"/>
                </a:lnTo>
                <a:lnTo>
                  <a:pt x="408373" y="142043"/>
                </a:lnTo>
                <a:lnTo>
                  <a:pt x="346229" y="301841"/>
                </a:lnTo>
                <a:lnTo>
                  <a:pt x="417251" y="221942"/>
                </a:lnTo>
                <a:lnTo>
                  <a:pt x="479394" y="292963"/>
                </a:lnTo>
                <a:lnTo>
                  <a:pt x="514905" y="221942"/>
                </a:lnTo>
                <a:lnTo>
                  <a:pt x="577049" y="292963"/>
                </a:lnTo>
                <a:lnTo>
                  <a:pt x="656948" y="221942"/>
                </a:lnTo>
                <a:lnTo>
                  <a:pt x="621437" y="346229"/>
                </a:lnTo>
                <a:lnTo>
                  <a:pt x="452761" y="381740"/>
                </a:lnTo>
                <a:lnTo>
                  <a:pt x="221942" y="355107"/>
                </a:lnTo>
                <a:lnTo>
                  <a:pt x="0" y="2752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>
            <a:off x="7086600" y="1664732"/>
            <a:ext cx="228600" cy="228600"/>
          </a:xfrm>
          <a:prstGeom prst="plus">
            <a:avLst>
              <a:gd name="adj" fmla="val 36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86400" y="1359932"/>
            <a:ext cx="14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pRL</a:t>
            </a:r>
            <a:r>
              <a:rPr lang="en-US" dirty="0" smtClean="0"/>
              <a:t> fragment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1219200"/>
            <a:ext cx="65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BstXI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0" y="22098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22860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3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24400" y="3722132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3798332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800600" y="379833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6096000" y="3036332"/>
            <a:ext cx="1524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23"/>
          <p:cNvSpPr/>
          <p:nvPr/>
        </p:nvSpPr>
        <p:spPr>
          <a:xfrm>
            <a:off x="5715000" y="3645932"/>
            <a:ext cx="228600" cy="228600"/>
          </a:xfrm>
          <a:prstGeom prst="plus">
            <a:avLst>
              <a:gd name="adj" fmla="val 36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400800" y="3264932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3341132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7304103" y="3101435"/>
            <a:ext cx="250054" cy="292963"/>
          </a:xfrm>
          <a:custGeom>
            <a:avLst/>
            <a:gdLst>
              <a:gd name="connsiteX0" fmla="*/ 0 w 250054"/>
              <a:gd name="connsiteY0" fmla="*/ 161278 h 292963"/>
              <a:gd name="connsiteX1" fmla="*/ 79899 w 250054"/>
              <a:gd name="connsiteY1" fmla="*/ 10357 h 292963"/>
              <a:gd name="connsiteX2" fmla="*/ 230819 w 250054"/>
              <a:gd name="connsiteY2" fmla="*/ 99134 h 292963"/>
              <a:gd name="connsiteX3" fmla="*/ 195309 w 250054"/>
              <a:gd name="connsiteY3" fmla="*/ 267810 h 292963"/>
              <a:gd name="connsiteX4" fmla="*/ 79899 w 250054"/>
              <a:gd name="connsiteY4" fmla="*/ 250054 h 292963"/>
              <a:gd name="connsiteX5" fmla="*/ 17755 w 250054"/>
              <a:gd name="connsiteY5" fmla="*/ 250054 h 292963"/>
              <a:gd name="connsiteX6" fmla="*/ 35511 w 250054"/>
              <a:gd name="connsiteY6" fmla="*/ 241177 h 29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054" h="292963">
                <a:moveTo>
                  <a:pt x="0" y="161278"/>
                </a:moveTo>
                <a:cubicBezTo>
                  <a:pt x="20714" y="90996"/>
                  <a:pt x="41429" y="20714"/>
                  <a:pt x="79899" y="10357"/>
                </a:cubicBezTo>
                <a:cubicBezTo>
                  <a:pt x="118369" y="0"/>
                  <a:pt x="211584" y="56225"/>
                  <a:pt x="230819" y="99134"/>
                </a:cubicBezTo>
                <a:cubicBezTo>
                  <a:pt x="250054" y="142043"/>
                  <a:pt x="220462" y="242657"/>
                  <a:pt x="195309" y="267810"/>
                </a:cubicBezTo>
                <a:cubicBezTo>
                  <a:pt x="170156" y="292963"/>
                  <a:pt x="109491" y="253013"/>
                  <a:pt x="79899" y="250054"/>
                </a:cubicBezTo>
                <a:cubicBezTo>
                  <a:pt x="50307" y="247095"/>
                  <a:pt x="25153" y="251533"/>
                  <a:pt x="17755" y="250054"/>
                </a:cubicBezTo>
                <a:cubicBezTo>
                  <a:pt x="10357" y="248575"/>
                  <a:pt x="22934" y="244876"/>
                  <a:pt x="35511" y="2411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477000" y="3950732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29400" y="4330144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05600" y="356973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</a:t>
            </a:r>
            <a:endParaRPr lang="en-US" sz="1400" dirty="0"/>
          </a:p>
        </p:txBody>
      </p:sp>
      <p:sp>
        <p:nvSpPr>
          <p:cNvPr id="34" name="Cross 33"/>
          <p:cNvSpPr/>
          <p:nvPr/>
        </p:nvSpPr>
        <p:spPr>
          <a:xfrm>
            <a:off x="7772400" y="3188732"/>
            <a:ext cx="228600" cy="228600"/>
          </a:xfrm>
          <a:prstGeom prst="plus">
            <a:avLst>
              <a:gd name="adj" fmla="val 36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>
            <a:off x="7772400" y="4026932"/>
            <a:ext cx="228600" cy="228600"/>
          </a:xfrm>
          <a:prstGeom prst="plus">
            <a:avLst>
              <a:gd name="adj" fmla="val 36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>
            <a:off x="6858000" y="4026932"/>
            <a:ext cx="228600" cy="228600"/>
          </a:xfrm>
          <a:prstGeom prst="plus">
            <a:avLst>
              <a:gd name="adj" fmla="val 36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341132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05600" y="4331732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167456" y="2916483"/>
            <a:ext cx="577049" cy="685409"/>
          </a:xfrm>
          <a:custGeom>
            <a:avLst/>
            <a:gdLst>
              <a:gd name="connsiteX0" fmla="*/ 550416 w 577049"/>
              <a:gd name="connsiteY0" fmla="*/ 319597 h 685409"/>
              <a:gd name="connsiteX1" fmla="*/ 506027 w 577049"/>
              <a:gd name="connsiteY1" fmla="*/ 177554 h 685409"/>
              <a:gd name="connsiteX2" fmla="*/ 470517 w 577049"/>
              <a:gd name="connsiteY2" fmla="*/ 337352 h 685409"/>
              <a:gd name="connsiteX3" fmla="*/ 408373 w 577049"/>
              <a:gd name="connsiteY3" fmla="*/ 195309 h 685409"/>
              <a:gd name="connsiteX4" fmla="*/ 372862 w 577049"/>
              <a:gd name="connsiteY4" fmla="*/ 372863 h 685409"/>
              <a:gd name="connsiteX5" fmla="*/ 292963 w 577049"/>
              <a:gd name="connsiteY5" fmla="*/ 257453 h 685409"/>
              <a:gd name="connsiteX6" fmla="*/ 230820 w 577049"/>
              <a:gd name="connsiteY6" fmla="*/ 381740 h 685409"/>
              <a:gd name="connsiteX7" fmla="*/ 292963 w 577049"/>
              <a:gd name="connsiteY7" fmla="*/ 435006 h 685409"/>
              <a:gd name="connsiteX8" fmla="*/ 292963 w 577049"/>
              <a:gd name="connsiteY8" fmla="*/ 346230 h 685409"/>
              <a:gd name="connsiteX9" fmla="*/ 355107 w 577049"/>
              <a:gd name="connsiteY9" fmla="*/ 443884 h 685409"/>
              <a:gd name="connsiteX10" fmla="*/ 417251 w 577049"/>
              <a:gd name="connsiteY10" fmla="*/ 346230 h 685409"/>
              <a:gd name="connsiteX11" fmla="*/ 443884 w 577049"/>
              <a:gd name="connsiteY11" fmla="*/ 417251 h 685409"/>
              <a:gd name="connsiteX12" fmla="*/ 506027 w 577049"/>
              <a:gd name="connsiteY12" fmla="*/ 346230 h 685409"/>
              <a:gd name="connsiteX13" fmla="*/ 532661 w 577049"/>
              <a:gd name="connsiteY13" fmla="*/ 417251 h 685409"/>
              <a:gd name="connsiteX14" fmla="*/ 390618 w 577049"/>
              <a:gd name="connsiteY14" fmla="*/ 514905 h 685409"/>
              <a:gd name="connsiteX15" fmla="*/ 319596 w 577049"/>
              <a:gd name="connsiteY15" fmla="*/ 559294 h 685409"/>
              <a:gd name="connsiteX16" fmla="*/ 230820 w 577049"/>
              <a:gd name="connsiteY16" fmla="*/ 639193 h 685409"/>
              <a:gd name="connsiteX17" fmla="*/ 142043 w 577049"/>
              <a:gd name="connsiteY17" fmla="*/ 506028 h 685409"/>
              <a:gd name="connsiteX18" fmla="*/ 53266 w 577049"/>
              <a:gd name="connsiteY18" fmla="*/ 523783 h 685409"/>
              <a:gd name="connsiteX19" fmla="*/ 0 w 577049"/>
              <a:gd name="connsiteY19" fmla="*/ 221942 h 685409"/>
              <a:gd name="connsiteX20" fmla="*/ 88777 w 577049"/>
              <a:gd name="connsiteY20" fmla="*/ 195309 h 685409"/>
              <a:gd name="connsiteX21" fmla="*/ 8878 w 577049"/>
              <a:gd name="connsiteY21" fmla="*/ 97655 h 685409"/>
              <a:gd name="connsiteX22" fmla="*/ 221942 w 577049"/>
              <a:gd name="connsiteY22" fmla="*/ 159799 h 685409"/>
              <a:gd name="connsiteX23" fmla="*/ 275208 w 577049"/>
              <a:gd name="connsiteY23" fmla="*/ 71022 h 685409"/>
              <a:gd name="connsiteX24" fmla="*/ 355107 w 577049"/>
              <a:gd name="connsiteY24" fmla="*/ 168676 h 685409"/>
              <a:gd name="connsiteX25" fmla="*/ 443884 w 577049"/>
              <a:gd name="connsiteY25" fmla="*/ 0 h 685409"/>
              <a:gd name="connsiteX26" fmla="*/ 577049 w 577049"/>
              <a:gd name="connsiteY26" fmla="*/ 115410 h 685409"/>
              <a:gd name="connsiteX27" fmla="*/ 550416 w 577049"/>
              <a:gd name="connsiteY27" fmla="*/ 319597 h 68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7049" h="685409">
                <a:moveTo>
                  <a:pt x="550416" y="319597"/>
                </a:moveTo>
                <a:lnTo>
                  <a:pt x="506027" y="177554"/>
                </a:lnTo>
                <a:lnTo>
                  <a:pt x="470517" y="337352"/>
                </a:lnTo>
                <a:lnTo>
                  <a:pt x="408373" y="195309"/>
                </a:lnTo>
                <a:lnTo>
                  <a:pt x="372862" y="372863"/>
                </a:lnTo>
                <a:lnTo>
                  <a:pt x="292963" y="257453"/>
                </a:lnTo>
                <a:lnTo>
                  <a:pt x="230820" y="381740"/>
                </a:lnTo>
                <a:cubicBezTo>
                  <a:pt x="296860" y="457216"/>
                  <a:pt x="292963" y="484219"/>
                  <a:pt x="292963" y="435006"/>
                </a:cubicBezTo>
                <a:lnTo>
                  <a:pt x="292963" y="346230"/>
                </a:lnTo>
                <a:lnTo>
                  <a:pt x="355107" y="443884"/>
                </a:lnTo>
                <a:lnTo>
                  <a:pt x="417251" y="346230"/>
                </a:lnTo>
                <a:lnTo>
                  <a:pt x="443884" y="417251"/>
                </a:lnTo>
                <a:lnTo>
                  <a:pt x="506027" y="346230"/>
                </a:lnTo>
                <a:lnTo>
                  <a:pt x="532661" y="417251"/>
                </a:lnTo>
                <a:lnTo>
                  <a:pt x="390618" y="514905"/>
                </a:lnTo>
                <a:lnTo>
                  <a:pt x="319596" y="559294"/>
                </a:lnTo>
                <a:cubicBezTo>
                  <a:pt x="243652" y="663717"/>
                  <a:pt x="277036" y="685409"/>
                  <a:pt x="230820" y="639193"/>
                </a:cubicBezTo>
                <a:lnTo>
                  <a:pt x="142043" y="506028"/>
                </a:lnTo>
                <a:cubicBezTo>
                  <a:pt x="50431" y="533511"/>
                  <a:pt x="53266" y="563556"/>
                  <a:pt x="53266" y="523783"/>
                </a:cubicBezTo>
                <a:lnTo>
                  <a:pt x="0" y="221942"/>
                </a:lnTo>
                <a:lnTo>
                  <a:pt x="88777" y="195309"/>
                </a:lnTo>
                <a:lnTo>
                  <a:pt x="8878" y="97655"/>
                </a:lnTo>
                <a:lnTo>
                  <a:pt x="221942" y="159799"/>
                </a:lnTo>
                <a:lnTo>
                  <a:pt x="275208" y="71022"/>
                </a:lnTo>
                <a:lnTo>
                  <a:pt x="355107" y="168676"/>
                </a:lnTo>
                <a:lnTo>
                  <a:pt x="443884" y="0"/>
                </a:lnTo>
                <a:lnTo>
                  <a:pt x="577049" y="115410"/>
                </a:lnTo>
                <a:lnTo>
                  <a:pt x="550416" y="31959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8212584" y="3874532"/>
            <a:ext cx="550416" cy="541538"/>
          </a:xfrm>
          <a:custGeom>
            <a:avLst/>
            <a:gdLst>
              <a:gd name="connsiteX0" fmla="*/ 523783 w 550416"/>
              <a:gd name="connsiteY0" fmla="*/ 355107 h 541538"/>
              <a:gd name="connsiteX1" fmla="*/ 452761 w 550416"/>
              <a:gd name="connsiteY1" fmla="*/ 195309 h 541538"/>
              <a:gd name="connsiteX2" fmla="*/ 417251 w 550416"/>
              <a:gd name="connsiteY2" fmla="*/ 292964 h 541538"/>
              <a:gd name="connsiteX3" fmla="*/ 372862 w 550416"/>
              <a:gd name="connsiteY3" fmla="*/ 266331 h 541538"/>
              <a:gd name="connsiteX4" fmla="*/ 355107 w 550416"/>
              <a:gd name="connsiteY4" fmla="*/ 292964 h 541538"/>
              <a:gd name="connsiteX5" fmla="*/ 310719 w 550416"/>
              <a:gd name="connsiteY5" fmla="*/ 266331 h 541538"/>
              <a:gd name="connsiteX6" fmla="*/ 310719 w 550416"/>
              <a:gd name="connsiteY6" fmla="*/ 266331 h 541538"/>
              <a:gd name="connsiteX7" fmla="*/ 275208 w 550416"/>
              <a:gd name="connsiteY7" fmla="*/ 266331 h 541538"/>
              <a:gd name="connsiteX8" fmla="*/ 248575 w 550416"/>
              <a:gd name="connsiteY8" fmla="*/ 301841 h 541538"/>
              <a:gd name="connsiteX9" fmla="*/ 221942 w 550416"/>
              <a:gd name="connsiteY9" fmla="*/ 257453 h 541538"/>
              <a:gd name="connsiteX10" fmla="*/ 195309 w 550416"/>
              <a:gd name="connsiteY10" fmla="*/ 328474 h 541538"/>
              <a:gd name="connsiteX11" fmla="*/ 159798 w 550416"/>
              <a:gd name="connsiteY11" fmla="*/ 292964 h 541538"/>
              <a:gd name="connsiteX12" fmla="*/ 133165 w 550416"/>
              <a:gd name="connsiteY12" fmla="*/ 372863 h 541538"/>
              <a:gd name="connsiteX13" fmla="*/ 168676 w 550416"/>
              <a:gd name="connsiteY13" fmla="*/ 390618 h 541538"/>
              <a:gd name="connsiteX14" fmla="*/ 186431 w 550416"/>
              <a:gd name="connsiteY14" fmla="*/ 372863 h 541538"/>
              <a:gd name="connsiteX15" fmla="*/ 213064 w 550416"/>
              <a:gd name="connsiteY15" fmla="*/ 399496 h 541538"/>
              <a:gd name="connsiteX16" fmla="*/ 239697 w 550416"/>
              <a:gd name="connsiteY16" fmla="*/ 363985 h 541538"/>
              <a:gd name="connsiteX17" fmla="*/ 266330 w 550416"/>
              <a:gd name="connsiteY17" fmla="*/ 381740 h 541538"/>
              <a:gd name="connsiteX18" fmla="*/ 292963 w 550416"/>
              <a:gd name="connsiteY18" fmla="*/ 363985 h 541538"/>
              <a:gd name="connsiteX19" fmla="*/ 319596 w 550416"/>
              <a:gd name="connsiteY19" fmla="*/ 381740 h 541538"/>
              <a:gd name="connsiteX20" fmla="*/ 346229 w 550416"/>
              <a:gd name="connsiteY20" fmla="*/ 355107 h 541538"/>
              <a:gd name="connsiteX21" fmla="*/ 390618 w 550416"/>
              <a:gd name="connsiteY21" fmla="*/ 381740 h 541538"/>
              <a:gd name="connsiteX22" fmla="*/ 426128 w 550416"/>
              <a:gd name="connsiteY22" fmla="*/ 328474 h 541538"/>
              <a:gd name="connsiteX23" fmla="*/ 461639 w 550416"/>
              <a:gd name="connsiteY23" fmla="*/ 372863 h 541538"/>
              <a:gd name="connsiteX24" fmla="*/ 381740 w 550416"/>
              <a:gd name="connsiteY24" fmla="*/ 461639 h 541538"/>
              <a:gd name="connsiteX25" fmla="*/ 372862 w 550416"/>
              <a:gd name="connsiteY25" fmla="*/ 541538 h 541538"/>
              <a:gd name="connsiteX26" fmla="*/ 239697 w 550416"/>
              <a:gd name="connsiteY26" fmla="*/ 541538 h 541538"/>
              <a:gd name="connsiteX27" fmla="*/ 106532 w 550416"/>
              <a:gd name="connsiteY27" fmla="*/ 488272 h 541538"/>
              <a:gd name="connsiteX28" fmla="*/ 0 w 550416"/>
              <a:gd name="connsiteY28" fmla="*/ 337352 h 541538"/>
              <a:gd name="connsiteX29" fmla="*/ 0 w 550416"/>
              <a:gd name="connsiteY29" fmla="*/ 221942 h 541538"/>
              <a:gd name="connsiteX30" fmla="*/ 79899 w 550416"/>
              <a:gd name="connsiteY30" fmla="*/ 97655 h 541538"/>
              <a:gd name="connsiteX31" fmla="*/ 177554 w 550416"/>
              <a:gd name="connsiteY31" fmla="*/ 0 h 541538"/>
              <a:gd name="connsiteX32" fmla="*/ 301841 w 550416"/>
              <a:gd name="connsiteY32" fmla="*/ 0 h 541538"/>
              <a:gd name="connsiteX33" fmla="*/ 452761 w 550416"/>
              <a:gd name="connsiteY33" fmla="*/ 44389 h 541538"/>
              <a:gd name="connsiteX34" fmla="*/ 506027 w 550416"/>
              <a:gd name="connsiteY34" fmla="*/ 115410 h 541538"/>
              <a:gd name="connsiteX35" fmla="*/ 550416 w 550416"/>
              <a:gd name="connsiteY35" fmla="*/ 275208 h 541538"/>
              <a:gd name="connsiteX36" fmla="*/ 523783 w 550416"/>
              <a:gd name="connsiteY36" fmla="*/ 355107 h 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0416" h="541538">
                <a:moveTo>
                  <a:pt x="523783" y="355107"/>
                </a:moveTo>
                <a:lnTo>
                  <a:pt x="452761" y="195309"/>
                </a:lnTo>
                <a:lnTo>
                  <a:pt x="417251" y="292964"/>
                </a:lnTo>
                <a:lnTo>
                  <a:pt x="372862" y="266331"/>
                </a:lnTo>
                <a:lnTo>
                  <a:pt x="355107" y="292964"/>
                </a:lnTo>
                <a:lnTo>
                  <a:pt x="310719" y="266331"/>
                </a:lnTo>
                <a:lnTo>
                  <a:pt x="310719" y="266331"/>
                </a:lnTo>
                <a:lnTo>
                  <a:pt x="275208" y="266331"/>
                </a:lnTo>
                <a:lnTo>
                  <a:pt x="248575" y="301841"/>
                </a:lnTo>
                <a:lnTo>
                  <a:pt x="221942" y="257453"/>
                </a:lnTo>
                <a:lnTo>
                  <a:pt x="195309" y="328474"/>
                </a:lnTo>
                <a:lnTo>
                  <a:pt x="159798" y="292964"/>
                </a:lnTo>
                <a:lnTo>
                  <a:pt x="133165" y="372863"/>
                </a:lnTo>
                <a:lnTo>
                  <a:pt x="168676" y="390618"/>
                </a:lnTo>
                <a:lnTo>
                  <a:pt x="186431" y="372863"/>
                </a:lnTo>
                <a:lnTo>
                  <a:pt x="213064" y="399496"/>
                </a:lnTo>
                <a:lnTo>
                  <a:pt x="239697" y="363985"/>
                </a:lnTo>
                <a:lnTo>
                  <a:pt x="266330" y="381740"/>
                </a:lnTo>
                <a:lnTo>
                  <a:pt x="292963" y="363985"/>
                </a:lnTo>
                <a:lnTo>
                  <a:pt x="319596" y="381740"/>
                </a:lnTo>
                <a:lnTo>
                  <a:pt x="346229" y="355107"/>
                </a:lnTo>
                <a:lnTo>
                  <a:pt x="390618" y="381740"/>
                </a:lnTo>
                <a:lnTo>
                  <a:pt x="426128" y="328474"/>
                </a:lnTo>
                <a:lnTo>
                  <a:pt x="461639" y="372863"/>
                </a:lnTo>
                <a:lnTo>
                  <a:pt x="381740" y="461639"/>
                </a:lnTo>
                <a:lnTo>
                  <a:pt x="372862" y="541538"/>
                </a:lnTo>
                <a:lnTo>
                  <a:pt x="239697" y="541538"/>
                </a:lnTo>
                <a:lnTo>
                  <a:pt x="106532" y="488272"/>
                </a:lnTo>
                <a:lnTo>
                  <a:pt x="0" y="337352"/>
                </a:lnTo>
                <a:lnTo>
                  <a:pt x="0" y="221942"/>
                </a:lnTo>
                <a:lnTo>
                  <a:pt x="79899" y="97655"/>
                </a:lnTo>
                <a:lnTo>
                  <a:pt x="177554" y="0"/>
                </a:lnTo>
                <a:lnTo>
                  <a:pt x="301841" y="0"/>
                </a:lnTo>
                <a:lnTo>
                  <a:pt x="452761" y="44389"/>
                </a:lnTo>
                <a:lnTo>
                  <a:pt x="506027" y="115410"/>
                </a:lnTo>
                <a:lnTo>
                  <a:pt x="550416" y="275208"/>
                </a:lnTo>
                <a:lnTo>
                  <a:pt x="523783" y="3551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96574" y="265533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NotI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153400" y="433173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24600" y="2807732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NotI</a:t>
            </a:r>
            <a:r>
              <a:rPr lang="en-US" sz="1600" dirty="0" smtClean="0"/>
              <a:t> hairpin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324600" y="4484132"/>
            <a:ext cx="1509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 and bottom</a:t>
            </a:r>
          </a:p>
          <a:p>
            <a:r>
              <a:rPr lang="en-US" sz="1600" dirty="0" smtClean="0"/>
              <a:t>Annealed </a:t>
            </a:r>
            <a:r>
              <a:rPr lang="en-US" sz="1600" dirty="0" err="1" smtClean="0"/>
              <a:t>oligos</a:t>
            </a:r>
            <a:endParaRPr lang="en-US" sz="1600" dirty="0"/>
          </a:p>
        </p:txBody>
      </p:sp>
      <p:sp>
        <p:nvSpPr>
          <p:cNvPr id="45" name="Right Arrow 44"/>
          <p:cNvSpPr/>
          <p:nvPr/>
        </p:nvSpPr>
        <p:spPr>
          <a:xfrm>
            <a:off x="4724400" y="5627132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6477000" y="6008132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477000" y="6084332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553200" y="608433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7162800" y="6008132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91400" y="6084332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467600" y="6085920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6477000" y="5473144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77000" y="5549344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553200" y="554934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162800" y="5473144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91400" y="5549344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467600" y="5550932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Brace 60"/>
          <p:cNvSpPr/>
          <p:nvPr/>
        </p:nvSpPr>
        <p:spPr>
          <a:xfrm>
            <a:off x="6096000" y="5398532"/>
            <a:ext cx="152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229600" y="5322332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NotI</a:t>
            </a:r>
            <a:r>
              <a:rPr lang="en-US" sz="1400" dirty="0" smtClean="0"/>
              <a:t> end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8229600" y="585573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SapI</a:t>
            </a:r>
            <a:r>
              <a:rPr lang="en-US" sz="1400" dirty="0" smtClean="0"/>
              <a:t> end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562600" y="6324600"/>
            <a:ext cx="2159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The sequel to Michael Bay’s movie</a:t>
            </a:r>
          </a:p>
          <a:p>
            <a:pPr algn="ctr"/>
            <a:r>
              <a:rPr lang="en-US" sz="1100" dirty="0" smtClean="0"/>
              <a:t>Rights also already sold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it’s all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on next slide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3124200"/>
            <a:ext cx="685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3200400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76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86200" y="3124200"/>
            <a:ext cx="8382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800" y="3200400"/>
            <a:ext cx="7620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91000" y="3201988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24400" y="3124200"/>
            <a:ext cx="685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800" y="3200400"/>
            <a:ext cx="685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10200" y="3124200"/>
            <a:ext cx="762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3200400"/>
            <a:ext cx="762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2895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696200" y="3200400"/>
            <a:ext cx="685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43800" y="3125788"/>
            <a:ext cx="685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34200" y="3200400"/>
            <a:ext cx="762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781800" y="3125788"/>
            <a:ext cx="762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1984177"/>
            <a:ext cx="6096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10200" y="2212777"/>
            <a:ext cx="609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0200" y="2438400"/>
            <a:ext cx="60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10200" y="2667000"/>
            <a:ext cx="609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0" y="182880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gDNA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0" y="2060377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plasmid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0" y="2286000"/>
            <a:ext cx="1775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Biotinylated</a:t>
            </a:r>
            <a:r>
              <a:rPr lang="en-US" sz="1400" dirty="0" smtClean="0"/>
              <a:t> fragment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0" y="2514600"/>
            <a:ext cx="1671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Digitylated</a:t>
            </a:r>
            <a:r>
              <a:rPr lang="en-US" sz="1400" dirty="0" smtClean="0"/>
              <a:t> fragment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834919" y="3352800"/>
            <a:ext cx="23278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This is what skittles does to your DNA</a:t>
            </a:r>
            <a:endParaRPr lang="en-US" sz="11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6250" t="17487" r="67813" b="40365"/>
          <a:stretch>
            <a:fillRect/>
          </a:stretch>
        </p:blipFill>
        <p:spPr bwMode="auto">
          <a:xfrm>
            <a:off x="0" y="35814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/>
          <a:srcRect l="6250" t="60716" r="89427" b="4688"/>
          <a:stretch>
            <a:fillRect/>
          </a:stretch>
        </p:blipFill>
        <p:spPr bwMode="auto">
          <a:xfrm>
            <a:off x="3505200" y="3870868"/>
            <a:ext cx="838200" cy="2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76200" y="3276600"/>
            <a:ext cx="26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Gel of Digested Fragments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6553200"/>
            <a:ext cx="39998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 quality of this image is a direct result of a computer from 1991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have now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086100" cy="343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5105400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1991 strikes again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5029200" y="1600200"/>
            <a:ext cx="28956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1752600"/>
            <a:ext cx="381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752600"/>
            <a:ext cx="381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1752600"/>
            <a:ext cx="381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800" y="1752600"/>
            <a:ext cx="381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000" y="1752600"/>
            <a:ext cx="381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4191000"/>
            <a:ext cx="3810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81800" y="4191000"/>
            <a:ext cx="3810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3276600"/>
            <a:ext cx="3810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67400" y="2892623"/>
            <a:ext cx="3810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81800" y="3276600"/>
            <a:ext cx="3810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81800" y="2892623"/>
            <a:ext cx="3810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403860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anchor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3124200"/>
            <a:ext cx="855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fragment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2816423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both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1295400"/>
            <a:ext cx="238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it should look like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1295400"/>
            <a:ext cx="179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it looks like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5257800"/>
            <a:ext cx="1359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2009 artist rendition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with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Ligate</a:t>
            </a:r>
            <a:r>
              <a:rPr lang="en-US" dirty="0" smtClean="0"/>
              <a:t> the plasmid random fragments to the tethering construct</a:t>
            </a:r>
          </a:p>
          <a:p>
            <a:r>
              <a:rPr lang="en-US" dirty="0" smtClean="0"/>
              <a:t>Use flow chamber fluidics to prepare sample for tweezing</a:t>
            </a:r>
          </a:p>
          <a:p>
            <a:r>
              <a:rPr lang="en-US" dirty="0" smtClean="0"/>
              <a:t>Wait 3 years for </a:t>
            </a:r>
            <a:r>
              <a:rPr lang="en-US" dirty="0" err="1" smtClean="0"/>
              <a:t>tweezer</a:t>
            </a:r>
            <a:endParaRPr lang="en-US" dirty="0" smtClean="0"/>
          </a:p>
          <a:p>
            <a:r>
              <a:rPr lang="en-US" dirty="0" smtClean="0"/>
              <a:t>Tweeze</a:t>
            </a:r>
          </a:p>
          <a:p>
            <a:endParaRPr lang="en-US" dirty="0"/>
          </a:p>
        </p:txBody>
      </p:sp>
      <p:pic>
        <p:nvPicPr>
          <p:cNvPr id="5" name="Picture 361" descr="Ant's middle SDM set u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242960" cy="300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5181600"/>
            <a:ext cx="2403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 bastard child of a </a:t>
            </a:r>
            <a:r>
              <a:rPr lang="en-US" sz="1100" dirty="0" err="1" smtClean="0"/>
              <a:t>koch</a:t>
            </a:r>
            <a:r>
              <a:rPr lang="en-US" sz="1100" dirty="0" smtClean="0"/>
              <a:t> and a </a:t>
            </a:r>
            <a:r>
              <a:rPr lang="en-US" sz="1100" dirty="0" err="1" smtClean="0"/>
              <a:t>wang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562600"/>
            <a:ext cx="10422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Pronounced incorrectly</a:t>
            </a:r>
            <a:endParaRPr lang="en-US" sz="7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6934994" y="5486400"/>
            <a:ext cx="151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Shotgun DNA Mapping in a Nutshell</a:t>
            </a:r>
            <a:endParaRPr lang="en-US" dirty="0"/>
          </a:p>
        </p:txBody>
      </p:sp>
      <p:grpSp>
        <p:nvGrpSpPr>
          <p:cNvPr id="25" name="Group 43"/>
          <p:cNvGrpSpPr/>
          <p:nvPr/>
        </p:nvGrpSpPr>
        <p:grpSpPr>
          <a:xfrm>
            <a:off x="152400" y="1271561"/>
            <a:ext cx="8847349" cy="2813878"/>
            <a:chOff x="609600" y="11944355"/>
            <a:chExt cx="14020799" cy="4459283"/>
          </a:xfrm>
        </p:grpSpPr>
        <p:sp>
          <p:nvSpPr>
            <p:cNvPr id="26" name="TextBox 376"/>
            <p:cNvSpPr txBox="1">
              <a:spLocks noChangeArrowheads="1"/>
            </p:cNvSpPr>
            <p:nvPr/>
          </p:nvSpPr>
          <p:spPr bwMode="auto">
            <a:xfrm>
              <a:off x="685799" y="11944355"/>
              <a:ext cx="13944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u="sng" dirty="0">
                  <a:latin typeface="Arial" charset="0"/>
                  <a:cs typeface="Arial" charset="0"/>
                </a:rPr>
                <a:t>Procedure</a:t>
              </a:r>
            </a:p>
          </p:txBody>
        </p:sp>
        <p:sp>
          <p:nvSpPr>
            <p:cNvPr id="27" name="TextBox 377"/>
            <p:cNvSpPr txBox="1">
              <a:spLocks noChangeArrowheads="1"/>
            </p:cNvSpPr>
            <p:nvPr/>
          </p:nvSpPr>
          <p:spPr bwMode="auto">
            <a:xfrm>
              <a:off x="609600" y="15849600"/>
              <a:ext cx="44196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 dirty="0">
                  <a:latin typeface="Arial" charset="0"/>
                  <a:cs typeface="Arial" charset="0"/>
                </a:rPr>
                <a:t>Step 1:</a:t>
              </a:r>
              <a:r>
                <a:rPr lang="en-US" sz="1500" dirty="0">
                  <a:latin typeface="Arial" charset="0"/>
                  <a:cs typeface="Arial" charset="0"/>
                </a:rPr>
                <a:t>  Digest genome into fragments</a:t>
              </a:r>
            </a:p>
          </p:txBody>
        </p:sp>
        <p:sp>
          <p:nvSpPr>
            <p:cNvPr id="28" name="TextBox 378"/>
            <p:cNvSpPr txBox="1">
              <a:spLocks noChangeArrowheads="1"/>
            </p:cNvSpPr>
            <p:nvPr/>
          </p:nvSpPr>
          <p:spPr bwMode="auto">
            <a:xfrm>
              <a:off x="5943600" y="15849600"/>
              <a:ext cx="41148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latin typeface="Arial" charset="0"/>
                  <a:cs typeface="Arial" charset="0"/>
                </a:rPr>
                <a:t>Step 2:</a:t>
              </a:r>
              <a:r>
                <a:rPr lang="en-US" sz="1500">
                  <a:latin typeface="Arial" charset="0"/>
                  <a:cs typeface="Arial" charset="0"/>
                </a:rPr>
                <a:t>  Unzip fragment and record forces</a:t>
              </a:r>
            </a:p>
          </p:txBody>
        </p:sp>
        <p:sp>
          <p:nvSpPr>
            <p:cNvPr id="29" name="TextBox 379"/>
            <p:cNvSpPr txBox="1">
              <a:spLocks noChangeArrowheads="1"/>
            </p:cNvSpPr>
            <p:nvPr/>
          </p:nvSpPr>
          <p:spPr bwMode="auto">
            <a:xfrm>
              <a:off x="10744200" y="15849600"/>
              <a:ext cx="35052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1500" b="1">
                  <a:latin typeface="Arial" charset="0"/>
                  <a:cs typeface="Arial" charset="0"/>
                </a:rPr>
                <a:t>Step 3: </a:t>
              </a:r>
              <a:r>
                <a:rPr lang="en-US" sz="1500">
                  <a:latin typeface="Arial" charset="0"/>
                  <a:cs typeface="Arial" charset="0"/>
                </a:rPr>
                <a:t> Compare  experimental forces to a library of simulated curves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334000" y="13944600"/>
              <a:ext cx="5334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0134600" y="13944600"/>
              <a:ext cx="5334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" name="Group 406"/>
            <p:cNvGrpSpPr>
              <a:grpSpLocks/>
            </p:cNvGrpSpPr>
            <p:nvPr/>
          </p:nvGrpSpPr>
          <p:grpSpPr bwMode="auto">
            <a:xfrm>
              <a:off x="685800" y="12923838"/>
              <a:ext cx="4433888" cy="2849562"/>
              <a:chOff x="685800" y="12954000"/>
              <a:chExt cx="4433445" cy="2849880"/>
            </a:xfrm>
          </p:grpSpPr>
          <p:pic>
            <p:nvPicPr>
              <p:cNvPr id="42" name="Picture 373" descr="ant's endnuclease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" y="12954000"/>
                <a:ext cx="4433445" cy="28498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3" name="TextBox 382"/>
              <p:cNvSpPr txBox="1">
                <a:spLocks noChangeArrowheads="1"/>
              </p:cNvSpPr>
              <p:nvPr/>
            </p:nvSpPr>
            <p:spPr bwMode="auto">
              <a:xfrm>
                <a:off x="971845" y="13340667"/>
                <a:ext cx="1371600" cy="634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Arial" charset="0"/>
                    <a:cs typeface="Arial" charset="0"/>
                  </a:rPr>
                  <a:t>Genomic DNA</a:t>
                </a:r>
              </a:p>
            </p:txBody>
          </p:sp>
          <p:sp>
            <p:nvSpPr>
              <p:cNvPr id="44" name="TextBox 383"/>
              <p:cNvSpPr txBox="1">
                <a:spLocks noChangeArrowheads="1"/>
              </p:cNvSpPr>
              <p:nvPr/>
            </p:nvSpPr>
            <p:spPr bwMode="auto">
              <a:xfrm>
                <a:off x="2783029" y="13106403"/>
                <a:ext cx="1560372" cy="390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dirty="0" err="1">
                    <a:latin typeface="Arial" charset="0"/>
                    <a:cs typeface="Arial" charset="0"/>
                  </a:rPr>
                  <a:t>Endonuclease</a:t>
                </a:r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3" name="Group 405"/>
            <p:cNvGrpSpPr>
              <a:grpSpLocks/>
            </p:cNvGrpSpPr>
            <p:nvPr/>
          </p:nvGrpSpPr>
          <p:grpSpPr bwMode="auto">
            <a:xfrm>
              <a:off x="5922936" y="12920663"/>
              <a:ext cx="4049739" cy="2852737"/>
              <a:chOff x="5922935" y="12801600"/>
              <a:chExt cx="4049959" cy="2852928"/>
            </a:xfrm>
          </p:grpSpPr>
          <p:pic>
            <p:nvPicPr>
              <p:cNvPr id="39" name="Picture 361" descr="Ant's middle SDM set up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12801600"/>
                <a:ext cx="4029294" cy="28529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0" name="TextBox 384"/>
              <p:cNvSpPr txBox="1">
                <a:spLocks noChangeArrowheads="1"/>
              </p:cNvSpPr>
              <p:nvPr/>
            </p:nvSpPr>
            <p:spPr bwMode="auto">
              <a:xfrm>
                <a:off x="5922935" y="14519847"/>
                <a:ext cx="1371601" cy="634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dirty="0" err="1">
                    <a:latin typeface="Arial" charset="0"/>
                    <a:cs typeface="Arial" charset="0"/>
                  </a:rPr>
                  <a:t>dsDNA</a:t>
                </a:r>
                <a:r>
                  <a:rPr lang="en-US" sz="1000" dirty="0">
                    <a:latin typeface="Arial" charset="0"/>
                    <a:cs typeface="Arial" charset="0"/>
                  </a:rPr>
                  <a:t> anchor</a:t>
                </a:r>
              </a:p>
            </p:txBody>
          </p:sp>
          <p:sp>
            <p:nvSpPr>
              <p:cNvPr id="41" name="TextBox 385"/>
              <p:cNvSpPr txBox="1">
                <a:spLocks noChangeArrowheads="1"/>
              </p:cNvSpPr>
              <p:nvPr/>
            </p:nvSpPr>
            <p:spPr bwMode="auto">
              <a:xfrm>
                <a:off x="7855162" y="12949893"/>
                <a:ext cx="1371601" cy="634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Arial" charset="0"/>
                    <a:cs typeface="Arial" charset="0"/>
                  </a:rPr>
                  <a:t>Random fragment</a:t>
                </a:r>
              </a:p>
            </p:txBody>
          </p:sp>
        </p:grpSp>
        <p:grpSp>
          <p:nvGrpSpPr>
            <p:cNvPr id="34" name="Group 404"/>
            <p:cNvGrpSpPr>
              <a:grpSpLocks/>
            </p:cNvGrpSpPr>
            <p:nvPr/>
          </p:nvGrpSpPr>
          <p:grpSpPr bwMode="auto">
            <a:xfrm>
              <a:off x="10744198" y="11982129"/>
              <a:ext cx="3581402" cy="3791272"/>
              <a:chOff x="10744198" y="12015403"/>
              <a:chExt cx="3581402" cy="3791525"/>
            </a:xfrm>
          </p:grpSpPr>
          <p:pic>
            <p:nvPicPr>
              <p:cNvPr id="35" name="Picture 374" descr="price is right matching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1211" y="12954000"/>
                <a:ext cx="3574389" cy="28529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6" name="TextBox 386"/>
              <p:cNvSpPr txBox="1">
                <a:spLocks noChangeArrowheads="1"/>
              </p:cNvSpPr>
              <p:nvPr/>
            </p:nvSpPr>
            <p:spPr bwMode="auto">
              <a:xfrm>
                <a:off x="10744198" y="13097603"/>
                <a:ext cx="1699648" cy="634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Arial" charset="0"/>
                    <a:cs typeface="Arial" charset="0"/>
                  </a:rPr>
                  <a:t>Experimental Force</a:t>
                </a:r>
              </a:p>
            </p:txBody>
          </p:sp>
          <p:sp>
            <p:nvSpPr>
              <p:cNvPr id="37" name="TextBox 387"/>
              <p:cNvSpPr txBox="1">
                <a:spLocks noChangeArrowheads="1"/>
              </p:cNvSpPr>
              <p:nvPr/>
            </p:nvSpPr>
            <p:spPr bwMode="auto">
              <a:xfrm>
                <a:off x="12926878" y="12015403"/>
                <a:ext cx="1328334" cy="8780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Arial" charset="0"/>
                    <a:cs typeface="Arial" charset="0"/>
                  </a:rPr>
                  <a:t>Library of Simulated Curves</a:t>
                </a:r>
              </a:p>
            </p:txBody>
          </p:sp>
          <p:sp>
            <p:nvSpPr>
              <p:cNvPr id="38" name="TextBox 388"/>
              <p:cNvSpPr txBox="1">
                <a:spLocks noChangeArrowheads="1"/>
              </p:cNvSpPr>
              <p:nvPr/>
            </p:nvSpPr>
            <p:spPr bwMode="auto">
              <a:xfrm>
                <a:off x="13023096" y="13585356"/>
                <a:ext cx="990601" cy="634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Arial" charset="0"/>
                    <a:cs typeface="Arial" charset="0"/>
                  </a:rPr>
                  <a:t>Correct Match</a:t>
                </a:r>
              </a:p>
            </p:txBody>
          </p:sp>
        </p:grp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 l="3333" t="1020" r="5556" b="15306"/>
          <a:stretch>
            <a:fillRect/>
          </a:stretch>
        </p:blipFill>
        <p:spPr bwMode="auto">
          <a:xfrm>
            <a:off x="3962400" y="5257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Freeform 47"/>
          <p:cNvSpPr/>
          <p:nvPr/>
        </p:nvSpPr>
        <p:spPr>
          <a:xfrm>
            <a:off x="4616388" y="4483223"/>
            <a:ext cx="1118587" cy="710214"/>
          </a:xfrm>
          <a:custGeom>
            <a:avLst/>
            <a:gdLst>
              <a:gd name="connsiteX0" fmla="*/ 0 w 1118587"/>
              <a:gd name="connsiteY0" fmla="*/ 710214 h 710214"/>
              <a:gd name="connsiteX1" fmla="*/ 399495 w 1118587"/>
              <a:gd name="connsiteY1" fmla="*/ 230820 h 710214"/>
              <a:gd name="connsiteX2" fmla="*/ 1118587 w 1118587"/>
              <a:gd name="connsiteY2" fmla="*/ 0 h 710214"/>
              <a:gd name="connsiteX3" fmla="*/ 1118587 w 1118587"/>
              <a:gd name="connsiteY3" fmla="*/ 0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587" h="710214">
                <a:moveTo>
                  <a:pt x="0" y="710214"/>
                </a:moveTo>
                <a:cubicBezTo>
                  <a:pt x="106532" y="529701"/>
                  <a:pt x="213064" y="349189"/>
                  <a:pt x="399495" y="230820"/>
                </a:cubicBezTo>
                <a:cubicBezTo>
                  <a:pt x="585926" y="112451"/>
                  <a:pt x="1118587" y="0"/>
                  <a:pt x="1118587" y="0"/>
                </a:cubicBezTo>
                <a:lnTo>
                  <a:pt x="111858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flipH="1">
            <a:off x="3429000" y="4495800"/>
            <a:ext cx="1118587" cy="710214"/>
          </a:xfrm>
          <a:custGeom>
            <a:avLst/>
            <a:gdLst>
              <a:gd name="connsiteX0" fmla="*/ 0 w 1118587"/>
              <a:gd name="connsiteY0" fmla="*/ 710214 h 710214"/>
              <a:gd name="connsiteX1" fmla="*/ 399495 w 1118587"/>
              <a:gd name="connsiteY1" fmla="*/ 230820 h 710214"/>
              <a:gd name="connsiteX2" fmla="*/ 1118587 w 1118587"/>
              <a:gd name="connsiteY2" fmla="*/ 0 h 710214"/>
              <a:gd name="connsiteX3" fmla="*/ 1118587 w 1118587"/>
              <a:gd name="connsiteY3" fmla="*/ 0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587" h="710214">
                <a:moveTo>
                  <a:pt x="0" y="710214"/>
                </a:moveTo>
                <a:cubicBezTo>
                  <a:pt x="106532" y="529701"/>
                  <a:pt x="213064" y="349189"/>
                  <a:pt x="399495" y="230820"/>
                </a:cubicBezTo>
                <a:cubicBezTo>
                  <a:pt x="585926" y="112451"/>
                  <a:pt x="1118587" y="0"/>
                  <a:pt x="1118587" y="0"/>
                </a:cubicBezTo>
                <a:lnTo>
                  <a:pt x="111858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86200" y="6400800"/>
            <a:ext cx="1372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Austin is in there too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55522" y="4812268"/>
            <a:ext cx="228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this talk is about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0" y="1752600"/>
            <a:ext cx="3124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53" idx="2"/>
            <a:endCxn id="52" idx="0"/>
          </p:cNvCxnSpPr>
          <p:nvPr/>
        </p:nvCxnSpPr>
        <p:spPr>
          <a:xfrm rot="16200000" flipH="1">
            <a:off x="1308196" y="4521103"/>
            <a:ext cx="545068" cy="3726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oach.jpg"/>
          <p:cNvPicPr>
            <a:picLocks noChangeAspect="1"/>
          </p:cNvPicPr>
          <p:nvPr/>
        </p:nvPicPr>
        <p:blipFill>
          <a:blip r:embed="rId2"/>
          <a:srcRect l="20833" t="25555" r="30000" b="27779"/>
          <a:stretch>
            <a:fillRect/>
          </a:stretch>
        </p:blipFill>
        <p:spPr bwMode="auto">
          <a:xfrm>
            <a:off x="2438400" y="20574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5334000"/>
            <a:ext cx="22573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None of you better look like this guy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 rot="1839764">
            <a:off x="7137643" y="522182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 </a:t>
            </a:r>
            <a:r>
              <a:rPr lang="en-US" sz="3600" dirty="0" err="1" smtClean="0"/>
              <a:t>Mas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start?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Need genomic DNA from yeast</a:t>
            </a:r>
          </a:p>
          <a:p>
            <a:r>
              <a:rPr lang="en-US" dirty="0" smtClean="0"/>
              <a:t>Grow some yeast</a:t>
            </a:r>
          </a:p>
          <a:p>
            <a:r>
              <a:rPr lang="en-US" dirty="0" smtClean="0"/>
              <a:t>Extract the DNA</a:t>
            </a:r>
          </a:p>
          <a:p>
            <a:r>
              <a:rPr lang="en-US" dirty="0" smtClean="0"/>
              <a:t>Now we’re </a:t>
            </a:r>
            <a:r>
              <a:rPr lang="en-US" dirty="0" err="1" smtClean="0"/>
              <a:t>Koching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57734" y="5334000"/>
            <a:ext cx="1786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 blurry image of yeast cells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Spheroplasting</a:t>
            </a:r>
            <a:endParaRPr lang="en-US" dirty="0" smtClean="0"/>
          </a:p>
          <a:p>
            <a:r>
              <a:rPr lang="en-US" dirty="0" err="1" smtClean="0"/>
              <a:t>RNaseA-ing</a:t>
            </a:r>
            <a:endParaRPr lang="en-US" dirty="0" smtClean="0"/>
          </a:p>
          <a:p>
            <a:r>
              <a:rPr lang="en-US" dirty="0" smtClean="0"/>
              <a:t>Phenol/Chloroform Extraction and Ethanol Precipitation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09800"/>
            <a:ext cx="40671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0" y="5257800"/>
            <a:ext cx="18966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It’s foreign so it’s </a:t>
            </a:r>
            <a:r>
              <a:rPr lang="en-US" sz="1100" dirty="0" err="1" smtClean="0"/>
              <a:t>gotta</a:t>
            </a:r>
            <a:r>
              <a:rPr lang="en-US" sz="1100" dirty="0" smtClean="0"/>
              <a:t> be evil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pic>
        <p:nvPicPr>
          <p:cNvPr id="10" name="Content Placeholder 9" descr="plasmid and DNA fragment creatio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286000"/>
            <a:ext cx="5031513" cy="263447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Need digested plasmid DNA and digested genomic DNA</a:t>
            </a:r>
          </a:p>
          <a:p>
            <a:r>
              <a:rPr lang="en-US" dirty="0" smtClean="0"/>
              <a:t>Want to clone fragments</a:t>
            </a:r>
          </a:p>
          <a:p>
            <a:pPr lvl="1"/>
            <a:r>
              <a:rPr lang="en-US" dirty="0" smtClean="0"/>
              <a:t>For sequencing</a:t>
            </a:r>
          </a:p>
          <a:p>
            <a:pPr lvl="1"/>
            <a:r>
              <a:rPr lang="en-US" dirty="0" smtClean="0"/>
              <a:t>So we can unzip a lot of fragments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3445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Michael Bay’s next film… too late I already sold the rights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of many gels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Lanes:</a:t>
            </a:r>
          </a:p>
          <a:p>
            <a:pPr lvl="1">
              <a:buNone/>
            </a:pPr>
            <a:r>
              <a:rPr lang="en-US" dirty="0" smtClean="0"/>
              <a:t>1: pRS413 uncut</a:t>
            </a:r>
          </a:p>
          <a:p>
            <a:pPr lvl="1">
              <a:buNone/>
            </a:pPr>
            <a:r>
              <a:rPr lang="en-US" dirty="0" smtClean="0"/>
              <a:t>2: </a:t>
            </a:r>
            <a:r>
              <a:rPr lang="en-US" dirty="0" err="1" smtClean="0"/>
              <a:t>pRS</a:t>
            </a:r>
            <a:r>
              <a:rPr lang="en-US" dirty="0" smtClean="0"/>
              <a:t> cut with </a:t>
            </a:r>
            <a:r>
              <a:rPr lang="en-US" dirty="0" err="1" smtClean="0"/>
              <a:t>XhoI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3: </a:t>
            </a:r>
            <a:r>
              <a:rPr lang="en-US" dirty="0" err="1" smtClean="0"/>
              <a:t>pRS</a:t>
            </a:r>
            <a:r>
              <a:rPr lang="en-US" dirty="0" smtClean="0"/>
              <a:t> cut with </a:t>
            </a:r>
            <a:r>
              <a:rPr lang="en-US" dirty="0" err="1" smtClean="0"/>
              <a:t>NotI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4: </a:t>
            </a:r>
            <a:r>
              <a:rPr lang="en-US" dirty="0" err="1" smtClean="0"/>
              <a:t>pRS</a:t>
            </a:r>
            <a:r>
              <a:rPr lang="en-US" dirty="0" smtClean="0"/>
              <a:t> cut with </a:t>
            </a:r>
            <a:r>
              <a:rPr lang="en-US" dirty="0" err="1" smtClean="0"/>
              <a:t>BstXI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5: genomic uncut DNA (</a:t>
            </a:r>
            <a:r>
              <a:rPr lang="en-US" dirty="0" err="1" smtClean="0"/>
              <a:t>gDNA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6: </a:t>
            </a:r>
            <a:r>
              <a:rPr lang="en-US" dirty="0" err="1" smtClean="0"/>
              <a:t>gDNA</a:t>
            </a:r>
            <a:r>
              <a:rPr lang="en-US" dirty="0" smtClean="0"/>
              <a:t> cut with </a:t>
            </a:r>
            <a:r>
              <a:rPr lang="en-US" dirty="0" err="1" smtClean="0"/>
              <a:t>XhoI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600" r="13600"/>
          <a:stretch>
            <a:fillRect/>
          </a:stretch>
        </p:blipFill>
        <p:spPr bwMode="auto">
          <a:xfrm>
            <a:off x="1295400" y="2057400"/>
            <a:ext cx="3276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3581400"/>
            <a:ext cx="10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10kb 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9783" y="5638800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My </a:t>
            </a:r>
            <a:r>
              <a:rPr lang="en-US" sz="1100" dirty="0" err="1" smtClean="0"/>
              <a:t>archnemesis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Digested </a:t>
            </a:r>
            <a:r>
              <a:rPr lang="en-US" dirty="0" err="1" smtClean="0"/>
              <a:t>gDNA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Lanes: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1:  Uncut </a:t>
            </a:r>
            <a:r>
              <a:rPr lang="en-US" sz="2400" dirty="0" err="1" smtClean="0"/>
              <a:t>gDNA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2:  </a:t>
            </a:r>
            <a:r>
              <a:rPr lang="en-US" sz="2400" dirty="0" err="1" smtClean="0"/>
              <a:t>gDNA</a:t>
            </a:r>
            <a:r>
              <a:rPr lang="en-US" sz="2400" dirty="0" smtClean="0"/>
              <a:t> cut with </a:t>
            </a:r>
            <a:r>
              <a:rPr lang="en-US" sz="2400" dirty="0" err="1" smtClean="0"/>
              <a:t>XhoI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3:  </a:t>
            </a:r>
            <a:r>
              <a:rPr lang="en-US" sz="2400" dirty="0" err="1" smtClean="0"/>
              <a:t>gDNA</a:t>
            </a:r>
            <a:r>
              <a:rPr lang="en-US" sz="2400" dirty="0" smtClean="0"/>
              <a:t> cut with </a:t>
            </a:r>
            <a:r>
              <a:rPr lang="en-US" sz="2400" dirty="0" err="1" smtClean="0"/>
              <a:t>XhoI</a:t>
            </a:r>
            <a:r>
              <a:rPr lang="en-US" sz="2400" dirty="0" smtClean="0"/>
              <a:t> (for redundancy)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6000" r="12000"/>
          <a:stretch>
            <a:fillRect/>
          </a:stretch>
        </p:blipFill>
        <p:spPr bwMode="auto">
          <a:xfrm>
            <a:off x="5392032" y="1676399"/>
            <a:ext cx="2761367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85692"/>
            <a:ext cx="3600450" cy="24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6248400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Making this was really annoying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498506" y="4572000"/>
            <a:ext cx="26548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Get used to this, there is a lot more coming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CIP – Calf Intestinal </a:t>
            </a:r>
            <a:r>
              <a:rPr lang="en-US" sz="2400" dirty="0" err="1" smtClean="0"/>
              <a:t>Phosphatase</a:t>
            </a:r>
            <a:endParaRPr lang="en-US" sz="2400" dirty="0" smtClean="0"/>
          </a:p>
          <a:p>
            <a:r>
              <a:rPr lang="en-US" sz="2400" dirty="0" smtClean="0"/>
              <a:t>T4 DNA </a:t>
            </a:r>
            <a:r>
              <a:rPr lang="en-US" sz="2400" dirty="0" err="1" smtClean="0"/>
              <a:t>Ligase</a:t>
            </a:r>
            <a:r>
              <a:rPr lang="en-US" sz="2400" dirty="0" smtClean="0"/>
              <a:t> - ??? DNA </a:t>
            </a:r>
            <a:r>
              <a:rPr lang="en-US" sz="2400" dirty="0" err="1" smtClean="0"/>
              <a:t>Ligase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Content Placeholder 4" descr="plasmid inserti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28540"/>
            <a:ext cx="4038600" cy="4069283"/>
          </a:xfrm>
        </p:spPr>
      </p:pic>
      <p:sp>
        <p:nvSpPr>
          <p:cNvPr id="6" name="TextBox 5"/>
          <p:cNvSpPr txBox="1"/>
          <p:nvPr/>
        </p:nvSpPr>
        <p:spPr>
          <a:xfrm>
            <a:off x="5791200" y="5986790"/>
            <a:ext cx="2066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Terminators can’t self terminate.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Clones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Mix Competent E. coli cells with plasmid DNA</a:t>
            </a:r>
          </a:p>
          <a:p>
            <a:r>
              <a:rPr lang="en-US" dirty="0" smtClean="0"/>
              <a:t>E. coli readily replicates plasmid</a:t>
            </a:r>
          </a:p>
          <a:p>
            <a:r>
              <a:rPr lang="en-US" dirty="0" smtClean="0"/>
              <a:t>Grow cells on </a:t>
            </a:r>
            <a:r>
              <a:rPr lang="en-US" dirty="0" err="1" smtClean="0"/>
              <a:t>petri</a:t>
            </a:r>
            <a:r>
              <a:rPr lang="en-US" dirty="0" smtClean="0"/>
              <a:t> dish</a:t>
            </a:r>
          </a:p>
          <a:p>
            <a:r>
              <a:rPr lang="en-US" dirty="0" smtClean="0"/>
              <a:t>Cells grow into individual colonies</a:t>
            </a:r>
          </a:p>
          <a:p>
            <a:r>
              <a:rPr lang="en-US" dirty="0" smtClean="0"/>
              <a:t>If plasmid has inserts then each colony is a separate insert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8898" t="71152"/>
          <a:stretch>
            <a:fillRect/>
          </a:stretch>
        </p:blipFill>
        <p:spPr bwMode="auto">
          <a:xfrm>
            <a:off x="228600" y="2590800"/>
            <a:ext cx="3951522" cy="192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4191000"/>
            <a:ext cx="1508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One of them likes pizza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630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Biological Preparation of Shotgun DNA Mapping</vt:lpstr>
      <vt:lpstr>Shotgun DNA Mapping in a Nutshell</vt:lpstr>
      <vt:lpstr>Where do you start?</vt:lpstr>
      <vt:lpstr>Yeast Cell</vt:lpstr>
      <vt:lpstr>Next Step</vt:lpstr>
      <vt:lpstr>The first of many gels</vt:lpstr>
      <vt:lpstr>Digested gDNA </vt:lpstr>
      <vt:lpstr>Inserting DNA</vt:lpstr>
      <vt:lpstr>Making Clones</vt:lpstr>
      <vt:lpstr>1st and 2nd Transformation Tries</vt:lpstr>
      <vt:lpstr>Transformation Success?</vt:lpstr>
      <vt:lpstr>Double Digest and pBluescript</vt:lpstr>
      <vt:lpstr>Redoing with pBS</vt:lpstr>
      <vt:lpstr>Sequencing</vt:lpstr>
      <vt:lpstr>Development of Tether Construct  Part 1:  PCR</vt:lpstr>
      <vt:lpstr>Tether Construction Part 2</vt:lpstr>
      <vt:lpstr>When it’s all done</vt:lpstr>
      <vt:lpstr>What I have now</vt:lpstr>
      <vt:lpstr>Combine with Fragments</vt:lpstr>
      <vt:lpstr>Slide 20</vt:lpstr>
    </vt:vector>
  </TitlesOfParts>
  <Company>Koch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Biological Preparation of Shotgun DNA Mapping</dc:title>
  <dc:creator>Anthony Salvagno</dc:creator>
  <cp:lastModifiedBy>Anthony Salvagno</cp:lastModifiedBy>
  <cp:revision>40</cp:revision>
  <dcterms:created xsi:type="dcterms:W3CDTF">2009-05-13T19:51:10Z</dcterms:created>
  <dcterms:modified xsi:type="dcterms:W3CDTF">2009-05-14T19:57:22Z</dcterms:modified>
</cp:coreProperties>
</file>