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7" r:id="rId2"/>
    <p:sldId id="256" r:id="rId3"/>
    <p:sldId id="258" r:id="rId4"/>
    <p:sldId id="263" r:id="rId5"/>
    <p:sldId id="259" r:id="rId6"/>
    <p:sldId id="261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>
        <p:scale>
          <a:sx n="78" d="100"/>
          <a:sy n="78" d="100"/>
        </p:scale>
        <p:origin x="-1616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7E28B-9E6E-416A-8E66-5BF5BD02C0CB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CE8C6-3C14-494C-82AD-2D0962C17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24876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3AC01-D9E1-4C98-A87B-1A7A16FE0DCF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09C02-8209-4F37-845E-B738A208C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74225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815C4-1A92-4C86-B262-657D3B84FA5D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BEBD8-75DC-4035-8615-4015CFB2C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6827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7EAA8-2F34-45DC-AE13-57DC8F9162F8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C9EF7-7C7B-47A4-BADB-64AD2F2FD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73577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3778E-5CD9-4F27-88A4-B54658E884E9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C6C13-194F-4031-B660-42709A389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070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C9EED-59EA-4A9D-8545-2E270810A207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5362B-E843-4CB1-987F-03D9D74C0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2922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4D1E7-689A-440B-8336-1FEF0A3E9364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C9F3E-34DD-4D24-B964-3CAD8DCF6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66711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02686-8085-4170-AB2D-BD36640DD5A0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67C30-6930-45A4-8E22-2A9068869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6290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966BB-0CE8-47D8-A1DE-DBC5E7DD0716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FB9C9-C2C3-4246-9822-7326E0A6B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01373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1B135-4064-4AFE-831D-3F0FDD55634D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1DF51-0312-4604-B27C-31CE73051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7027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6B17F-5BB5-4588-BFB7-ADE0F1E40F64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0F04E-644F-4389-8B43-61177E44C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1660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fld id="{E463643C-50CC-4814-A139-7D827A9D6403}" type="datetime1">
              <a:rPr lang="en-US"/>
              <a:pPr>
                <a:defRPr/>
              </a:pPr>
              <a:t>9/22/10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fld id="{B5344716-D758-439E-BA92-726E5143D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0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sz="2400" smtClean="0"/>
              <a:t>Symbols to Know for Crosses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 smtClean="0"/>
              <a:t>a//a – a is the allele and // represents the chromatids – there are two for a diploid     organism – sometimes written as /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a  b//a  b – two different genes on the same chromosome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a//a ;  b//b – two different genes on different chromosomes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; designates the separate chromosomes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X – symbolizes mating between two different individuals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X    - symbolizes a self cross – when the hermaphrodite worms fertilize their own  eggs</a:t>
            </a:r>
          </a:p>
          <a:p>
            <a:pPr eaLnBrk="1" hangingPunct="1"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(+) after a gene name signifies the wild type form of the gene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1800" dirty="0" smtClean="0"/>
          </a:p>
        </p:txBody>
      </p:sp>
      <p:sp>
        <p:nvSpPr>
          <p:cNvPr id="4" name="Oval 3"/>
          <p:cNvSpPr/>
          <p:nvPr/>
        </p:nvSpPr>
        <p:spPr>
          <a:xfrm>
            <a:off x="762000" y="4267200"/>
            <a:ext cx="381000" cy="266700"/>
          </a:xfrm>
          <a:prstGeom prst="ellipse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1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sz="2400" smtClean="0"/>
              <a:t>Creating a heterozygous male</a:t>
            </a:r>
          </a:p>
        </p:txBody>
      </p:sp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22895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 Parent</a:t>
            </a:r>
          </a:p>
          <a:p>
            <a:pPr eaLnBrk="1" hangingPunct="1"/>
            <a:r>
              <a:rPr lang="en-US" dirty="0">
                <a:latin typeface="Calibri" pitchFamily="-110" charset="0"/>
              </a:rPr>
              <a:t>    genotype</a:t>
            </a:r>
          </a:p>
        </p:txBody>
      </p:sp>
      <p:sp>
        <p:nvSpPr>
          <p:cNvPr id="2052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781800" y="4484688"/>
            <a:ext cx="19367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genotype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64" name="TextBox 20"/>
          <p:cNvSpPr txBox="1">
            <a:spLocks noChangeArrowheads="1"/>
          </p:cNvSpPr>
          <p:nvPr/>
        </p:nvSpPr>
        <p:spPr bwMode="auto">
          <a:xfrm>
            <a:off x="381000" y="6088063"/>
            <a:ext cx="505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/>
              <a:t>Which progeny are you continuing with?   Why?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5600" y="5257800"/>
            <a:ext cx="21097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phenotypes</a:t>
            </a:r>
          </a:p>
          <a:p>
            <a:pPr>
              <a:defRPr/>
            </a:pPr>
            <a:r>
              <a:rPr lang="en-US" dirty="0">
                <a:latin typeface="+mn-lt"/>
              </a:rPr>
              <a:t>and ratios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7408863" y="1295401"/>
            <a:ext cx="173297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 </a:t>
            </a:r>
          </a:p>
          <a:p>
            <a:pPr eaLnBrk="1" hangingPunct="1"/>
            <a:r>
              <a:rPr lang="en-US" dirty="0" smtClean="0">
                <a:latin typeface="Calibri" pitchFamily="-110" charset="0"/>
              </a:rPr>
              <a:t>Parent genotype</a:t>
            </a:r>
            <a:endParaRPr lang="en-US" dirty="0">
              <a:latin typeface="Calibri" pitchFamily="-110" charset="0"/>
            </a:endParaRP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1800" y="4332288"/>
            <a:ext cx="21590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F1 Progeny genotype</a:t>
            </a:r>
          </a:p>
          <a:p>
            <a:pPr>
              <a:defRPr/>
            </a:pPr>
            <a:r>
              <a:rPr lang="en-US" dirty="0">
                <a:latin typeface="+mn-lt"/>
              </a:rPr>
              <a:t>    and ratios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05600" y="5410200"/>
            <a:ext cx="23860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F1 Progeny phenotypes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89" name="Title 1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400" smtClean="0"/>
              <a:t>Linkage 1:  Cross with Unlinked </a:t>
            </a:r>
            <a:r>
              <a:rPr lang="en-US" sz="2400" i="1" smtClean="0"/>
              <a:t>unc</a:t>
            </a:r>
            <a:endParaRPr lang="en-US" sz="2400" smtClean="0"/>
          </a:p>
        </p:txBody>
      </p:sp>
      <p:sp>
        <p:nvSpPr>
          <p:cNvPr id="3090" name="TextBox 18"/>
          <p:cNvSpPr txBox="1">
            <a:spLocks noChangeArrowheads="1"/>
          </p:cNvSpPr>
          <p:nvPr/>
        </p:nvSpPr>
        <p:spPr bwMode="auto">
          <a:xfrm>
            <a:off x="4876800" y="1307068"/>
            <a:ext cx="15301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i="1" dirty="0" smtClean="0"/>
              <a:t>+/+</a:t>
            </a:r>
            <a:r>
              <a:rPr lang="en-US" dirty="0" smtClean="0"/>
              <a:t>;  </a:t>
            </a:r>
            <a:r>
              <a:rPr lang="en-US" i="1" dirty="0" err="1"/>
              <a:t>unc/unc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 smtClean="0"/>
              <a:t>Linkage 2:  Selfing of hermaphrodite from unlinked cross</a:t>
            </a:r>
          </a:p>
        </p:txBody>
      </p:sp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6781800" y="1377950"/>
            <a:ext cx="160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hermaphrodite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743200" y="1741488"/>
            <a:ext cx="3276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101" name="Group 10"/>
          <p:cNvGrpSpPr>
            <a:grpSpLocks/>
          </p:cNvGrpSpPr>
          <p:nvPr/>
        </p:nvGrpSpPr>
        <p:grpSpPr bwMode="auto">
          <a:xfrm>
            <a:off x="4171950" y="2057400"/>
            <a:ext cx="419100" cy="381000"/>
            <a:chOff x="3962400" y="2667000"/>
            <a:chExt cx="419100" cy="381000"/>
          </a:xfrm>
        </p:grpSpPr>
        <p:sp>
          <p:nvSpPr>
            <p:cNvPr id="9" name="Oval 8"/>
            <p:cNvSpPr/>
            <p:nvPr/>
          </p:nvSpPr>
          <p:spPr>
            <a:xfrm>
              <a:off x="3962400" y="2667000"/>
              <a:ext cx="4191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11" name="TextBox 9"/>
            <p:cNvSpPr txBox="1">
              <a:spLocks noChangeArrowheads="1"/>
            </p:cNvSpPr>
            <p:nvPr/>
          </p:nvSpPr>
          <p:spPr bwMode="auto">
            <a:xfrm>
              <a:off x="4019504" y="26670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9pPr>
            </a:lstStyle>
            <a:p>
              <a:pPr eaLnBrk="1" hangingPunct="1"/>
              <a:r>
                <a:rPr lang="en-US">
                  <a:latin typeface="Calibri" pitchFamily="-110" charset="0"/>
                </a:rPr>
                <a:t>X</a:t>
              </a:r>
            </a:p>
          </p:txBody>
        </p:sp>
      </p:grpSp>
      <p:sp>
        <p:nvSpPr>
          <p:cNvPr id="4102" name="TextBox 11"/>
          <p:cNvSpPr txBox="1">
            <a:spLocks noChangeArrowheads="1"/>
          </p:cNvSpPr>
          <p:nvPr/>
        </p:nvSpPr>
        <p:spPr bwMode="auto">
          <a:xfrm>
            <a:off x="4737100" y="20574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self cross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905000" y="3200400"/>
            <a:ext cx="4724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4" name="TextBox 15"/>
          <p:cNvSpPr txBox="1">
            <a:spLocks noChangeArrowheads="1"/>
          </p:cNvSpPr>
          <p:nvPr/>
        </p:nvSpPr>
        <p:spPr bwMode="auto">
          <a:xfrm>
            <a:off x="6781800" y="28956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gametes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6" name="TextBox 19"/>
          <p:cNvSpPr txBox="1">
            <a:spLocks noChangeArrowheads="1"/>
          </p:cNvSpPr>
          <p:nvPr/>
        </p:nvSpPr>
        <p:spPr bwMode="auto">
          <a:xfrm>
            <a:off x="6818313" y="4495800"/>
            <a:ext cx="1936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Progeny genotype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685800" y="4938713"/>
            <a:ext cx="594042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8" name="TextBox 21"/>
          <p:cNvSpPr txBox="1">
            <a:spLocks noChangeArrowheads="1"/>
          </p:cNvSpPr>
          <p:nvPr/>
        </p:nvSpPr>
        <p:spPr bwMode="auto">
          <a:xfrm>
            <a:off x="6705600" y="5410200"/>
            <a:ext cx="216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Progeny phenotypes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  and ratios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685800" y="5791200"/>
            <a:ext cx="5943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7283451" y="1124744"/>
            <a:ext cx="183734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</a:t>
            </a:r>
          </a:p>
          <a:p>
            <a:pPr eaLnBrk="1" hangingPunct="1"/>
            <a:r>
              <a:rPr lang="en-US" dirty="0" smtClean="0">
                <a:latin typeface="Calibri" pitchFamily="-110" charset="0"/>
              </a:rPr>
              <a:t>Parent  </a:t>
            </a:r>
            <a:r>
              <a:rPr lang="en-US" dirty="0">
                <a:latin typeface="Calibri" pitchFamily="-110" charset="0"/>
              </a:rPr>
              <a:t>genotype</a:t>
            </a: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1800" y="4506913"/>
            <a:ext cx="18827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genotype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05600" y="5257800"/>
            <a:ext cx="21097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phenotypes</a:t>
            </a:r>
          </a:p>
          <a:p>
            <a:pPr>
              <a:defRPr/>
            </a:pPr>
            <a:r>
              <a:rPr lang="en-US" dirty="0">
                <a:latin typeface="+mn-lt"/>
              </a:rPr>
              <a:t>and ratios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37" name="Title 1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400" smtClean="0"/>
              <a:t>Linkage 1:  Crossing with Linked </a:t>
            </a:r>
            <a:r>
              <a:rPr lang="en-US" sz="2400" i="1" smtClean="0"/>
              <a:t>unc</a:t>
            </a:r>
            <a:endParaRPr lang="en-US" sz="2400" smtClean="0"/>
          </a:p>
        </p:txBody>
      </p:sp>
      <p:sp>
        <p:nvSpPr>
          <p:cNvPr id="5138" name="TextBox 20"/>
          <p:cNvSpPr txBox="1">
            <a:spLocks noChangeArrowheads="1"/>
          </p:cNvSpPr>
          <p:nvPr/>
        </p:nvSpPr>
        <p:spPr bwMode="auto">
          <a:xfrm>
            <a:off x="381000" y="6259513"/>
            <a:ext cx="505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/>
              <a:t>Which progeny are you continuing with?   Why?</a:t>
            </a:r>
          </a:p>
        </p:txBody>
      </p:sp>
      <p:sp>
        <p:nvSpPr>
          <p:cNvPr id="5139" name="TextBox 18"/>
          <p:cNvSpPr txBox="1">
            <a:spLocks noChangeArrowheads="1"/>
          </p:cNvSpPr>
          <p:nvPr/>
        </p:nvSpPr>
        <p:spPr bwMode="auto">
          <a:xfrm>
            <a:off x="4876800" y="1401743"/>
            <a:ext cx="15301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i="1" dirty="0" smtClean="0"/>
              <a:t>+</a:t>
            </a:r>
            <a:r>
              <a:rPr lang="en-US" dirty="0" smtClean="0"/>
              <a:t>  </a:t>
            </a:r>
            <a:r>
              <a:rPr lang="en-US" i="1" dirty="0" err="1"/>
              <a:t>unc</a:t>
            </a:r>
            <a:r>
              <a:rPr lang="en-US" i="1" dirty="0" smtClean="0"/>
              <a:t>/ +</a:t>
            </a:r>
            <a:r>
              <a:rPr lang="en-US" dirty="0" smtClean="0"/>
              <a:t> </a:t>
            </a:r>
            <a:r>
              <a:rPr lang="en-US" i="1" dirty="0" err="1"/>
              <a:t>unc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 smtClean="0"/>
              <a:t>Linkage 2:  Selfing of hermaphrodite from linked cross</a:t>
            </a: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6781800" y="1377950"/>
            <a:ext cx="160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hermaphrodite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743200" y="1741488"/>
            <a:ext cx="3276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149" name="Group 10"/>
          <p:cNvGrpSpPr>
            <a:grpSpLocks/>
          </p:cNvGrpSpPr>
          <p:nvPr/>
        </p:nvGrpSpPr>
        <p:grpSpPr bwMode="auto">
          <a:xfrm>
            <a:off x="4171950" y="2057400"/>
            <a:ext cx="419100" cy="381000"/>
            <a:chOff x="3962400" y="2667000"/>
            <a:chExt cx="419100" cy="381000"/>
          </a:xfrm>
        </p:grpSpPr>
        <p:sp>
          <p:nvSpPr>
            <p:cNvPr id="9" name="Oval 8"/>
            <p:cNvSpPr/>
            <p:nvPr/>
          </p:nvSpPr>
          <p:spPr>
            <a:xfrm>
              <a:off x="3962400" y="2667000"/>
              <a:ext cx="4191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159" name="TextBox 9"/>
            <p:cNvSpPr txBox="1">
              <a:spLocks noChangeArrowheads="1"/>
            </p:cNvSpPr>
            <p:nvPr/>
          </p:nvSpPr>
          <p:spPr bwMode="auto">
            <a:xfrm>
              <a:off x="4019504" y="26670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9pPr>
            </a:lstStyle>
            <a:p>
              <a:pPr eaLnBrk="1" hangingPunct="1"/>
              <a:r>
                <a:rPr lang="en-US">
                  <a:latin typeface="Calibri" pitchFamily="-110" charset="0"/>
                </a:rPr>
                <a:t>X</a:t>
              </a:r>
            </a:p>
          </p:txBody>
        </p:sp>
      </p:grpSp>
      <p:sp>
        <p:nvSpPr>
          <p:cNvPr id="6150" name="TextBox 11"/>
          <p:cNvSpPr txBox="1">
            <a:spLocks noChangeArrowheads="1"/>
          </p:cNvSpPr>
          <p:nvPr/>
        </p:nvSpPr>
        <p:spPr bwMode="auto">
          <a:xfrm>
            <a:off x="4737100" y="20574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self cross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905000" y="3200400"/>
            <a:ext cx="4724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52" name="TextBox 15"/>
          <p:cNvSpPr txBox="1">
            <a:spLocks noChangeArrowheads="1"/>
          </p:cNvSpPr>
          <p:nvPr/>
        </p:nvSpPr>
        <p:spPr bwMode="auto">
          <a:xfrm>
            <a:off x="6781800" y="28956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gametes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54" name="TextBox 19"/>
          <p:cNvSpPr txBox="1">
            <a:spLocks noChangeArrowheads="1"/>
          </p:cNvSpPr>
          <p:nvPr/>
        </p:nvSpPr>
        <p:spPr bwMode="auto">
          <a:xfrm>
            <a:off x="6818313" y="4495800"/>
            <a:ext cx="1936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Progeny genotype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685800" y="4938713"/>
            <a:ext cx="594042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56" name="TextBox 21"/>
          <p:cNvSpPr txBox="1">
            <a:spLocks noChangeArrowheads="1"/>
          </p:cNvSpPr>
          <p:nvPr/>
        </p:nvSpPr>
        <p:spPr bwMode="auto">
          <a:xfrm>
            <a:off x="6705600" y="5410200"/>
            <a:ext cx="216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Progeny phenotypes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  and ratios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685800" y="5791200"/>
            <a:ext cx="5943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 smtClean="0"/>
              <a:t>Mapping 1:  Making the double mutant</a:t>
            </a:r>
          </a:p>
        </p:txBody>
      </p:sp>
      <p:sp>
        <p:nvSpPr>
          <p:cNvPr id="7171" name="TextBox 4"/>
          <p:cNvSpPr txBox="1">
            <a:spLocks noChangeArrowheads="1"/>
          </p:cNvSpPr>
          <p:nvPr/>
        </p:nvSpPr>
        <p:spPr bwMode="auto">
          <a:xfrm>
            <a:off x="6781800" y="1377950"/>
            <a:ext cx="160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hermaphrodite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743200" y="1741488"/>
            <a:ext cx="3276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173" name="Group 10"/>
          <p:cNvGrpSpPr>
            <a:grpSpLocks/>
          </p:cNvGrpSpPr>
          <p:nvPr/>
        </p:nvGrpSpPr>
        <p:grpSpPr bwMode="auto">
          <a:xfrm>
            <a:off x="4171950" y="2057400"/>
            <a:ext cx="419100" cy="381000"/>
            <a:chOff x="3962400" y="2667000"/>
            <a:chExt cx="419100" cy="381000"/>
          </a:xfrm>
        </p:grpSpPr>
        <p:sp>
          <p:nvSpPr>
            <p:cNvPr id="9" name="Oval 8"/>
            <p:cNvSpPr/>
            <p:nvPr/>
          </p:nvSpPr>
          <p:spPr>
            <a:xfrm>
              <a:off x="3962400" y="2667000"/>
              <a:ext cx="4191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183" name="TextBox 9"/>
            <p:cNvSpPr txBox="1">
              <a:spLocks noChangeArrowheads="1"/>
            </p:cNvSpPr>
            <p:nvPr/>
          </p:nvSpPr>
          <p:spPr bwMode="auto">
            <a:xfrm>
              <a:off x="4019504" y="26670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-110" charset="-128"/>
                </a:defRPr>
              </a:lvl9pPr>
            </a:lstStyle>
            <a:p>
              <a:pPr eaLnBrk="1" hangingPunct="1"/>
              <a:r>
                <a:rPr lang="en-US">
                  <a:latin typeface="Calibri" pitchFamily="-110" charset="0"/>
                </a:rPr>
                <a:t>X</a:t>
              </a:r>
            </a:p>
          </p:txBody>
        </p:sp>
      </p:grpSp>
      <p:sp>
        <p:nvSpPr>
          <p:cNvPr id="7174" name="TextBox 11"/>
          <p:cNvSpPr txBox="1">
            <a:spLocks noChangeArrowheads="1"/>
          </p:cNvSpPr>
          <p:nvPr/>
        </p:nvSpPr>
        <p:spPr bwMode="auto">
          <a:xfrm>
            <a:off x="4737100" y="20574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self cross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905000" y="3200400"/>
            <a:ext cx="4724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76" name="TextBox 15"/>
          <p:cNvSpPr txBox="1">
            <a:spLocks noChangeArrowheads="1"/>
          </p:cNvSpPr>
          <p:nvPr/>
        </p:nvSpPr>
        <p:spPr bwMode="auto">
          <a:xfrm>
            <a:off x="6781800" y="28956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gametes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78" name="TextBox 19"/>
          <p:cNvSpPr txBox="1">
            <a:spLocks noChangeArrowheads="1"/>
          </p:cNvSpPr>
          <p:nvPr/>
        </p:nvSpPr>
        <p:spPr bwMode="auto">
          <a:xfrm>
            <a:off x="6818313" y="4495800"/>
            <a:ext cx="1936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 Progeny genotype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685800" y="4938713"/>
            <a:ext cx="594042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80" name="TextBox 21"/>
          <p:cNvSpPr txBox="1">
            <a:spLocks noChangeArrowheads="1"/>
          </p:cNvSpPr>
          <p:nvPr/>
        </p:nvSpPr>
        <p:spPr bwMode="auto">
          <a:xfrm>
            <a:off x="6705600" y="5410200"/>
            <a:ext cx="216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Progeny phenotypes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   and ratios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685800" y="5791200"/>
            <a:ext cx="5943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57200" y="6056313"/>
            <a:ext cx="5532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if the genotype of the parent was </a:t>
            </a:r>
            <a:r>
              <a:rPr lang="en-US" i="1" dirty="0" smtClean="0"/>
              <a:t>+ </a:t>
            </a:r>
            <a:r>
              <a:rPr lang="en-US" i="1" dirty="0" err="1" smtClean="0"/>
              <a:t>unc</a:t>
            </a:r>
            <a:r>
              <a:rPr lang="en-US" i="1" dirty="0" smtClean="0"/>
              <a:t>/+ </a:t>
            </a:r>
            <a:r>
              <a:rPr lang="en-US" i="1" dirty="0" err="1" smtClean="0"/>
              <a:t>unc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00761" y="253048"/>
            <a:ext cx="8229600" cy="813752"/>
          </a:xfrm>
        </p:spPr>
        <p:txBody>
          <a:bodyPr/>
          <a:lstStyle/>
          <a:p>
            <a:r>
              <a:rPr lang="en-US" sz="2400" dirty="0" smtClean="0"/>
              <a:t>Mapping 2:  Making heterozygotes for mapping</a:t>
            </a:r>
          </a:p>
        </p:txBody>
      </p: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22895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 Parent</a:t>
            </a:r>
            <a:endParaRPr lang="en-US" dirty="0">
              <a:latin typeface="Calibri" pitchFamily="-110" charset="0"/>
            </a:endParaRPr>
          </a:p>
          <a:p>
            <a:pPr eaLnBrk="1" hangingPunct="1"/>
            <a:r>
              <a:rPr lang="en-US" dirty="0">
                <a:latin typeface="Calibri" pitchFamily="-110" charset="0"/>
              </a:rPr>
              <a:t>    genotype</a:t>
            </a:r>
          </a:p>
        </p:txBody>
      </p:sp>
      <p:sp>
        <p:nvSpPr>
          <p:cNvPr id="8196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81800" y="4506913"/>
            <a:ext cx="18827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genotype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05600" y="5257800"/>
            <a:ext cx="21097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phenotypes</a:t>
            </a:r>
          </a:p>
          <a:p>
            <a:pPr>
              <a:defRPr/>
            </a:pPr>
            <a:r>
              <a:rPr lang="en-US" dirty="0">
                <a:latin typeface="+mn-lt"/>
              </a:rPr>
              <a:t>and ratios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1000" y="6324600"/>
            <a:ext cx="4121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might you see </a:t>
            </a:r>
            <a:r>
              <a:rPr lang="en-US" dirty="0" err="1" smtClean="0"/>
              <a:t>Dpy</a:t>
            </a:r>
            <a:r>
              <a:rPr lang="en-US" dirty="0" smtClean="0"/>
              <a:t> </a:t>
            </a:r>
            <a:r>
              <a:rPr lang="en-US" dirty="0" err="1" smtClean="0"/>
              <a:t>Unc</a:t>
            </a:r>
            <a:r>
              <a:rPr lang="en-US" dirty="0" smtClean="0"/>
              <a:t> progeny?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 dirty="0" smtClean="0"/>
              <a:t>Mapping 3:  Test Cross</a:t>
            </a: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22895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 dirty="0" smtClean="0">
                <a:latin typeface="Calibri" pitchFamily="-110" charset="0"/>
              </a:rPr>
              <a:t>Hermaphrodite Parent</a:t>
            </a:r>
            <a:endParaRPr lang="en-US" dirty="0">
              <a:latin typeface="Calibri" pitchFamily="-110" charset="0"/>
            </a:endParaRPr>
          </a:p>
          <a:p>
            <a:pPr eaLnBrk="1" hangingPunct="1"/>
            <a:r>
              <a:rPr lang="en-US" dirty="0">
                <a:latin typeface="Calibri" pitchFamily="-110" charset="0"/>
              </a:rPr>
              <a:t>    genotype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Male Parent</a:t>
            </a:r>
          </a:p>
          <a:p>
            <a:pPr eaLnBrk="1" hangingPunct="1"/>
            <a:r>
              <a:rPr lang="en-US">
                <a:latin typeface="Calibri" pitchFamily="-110" charset="0"/>
              </a:rPr>
              <a:t>   genotype</a:t>
            </a:r>
          </a:p>
        </p:txBody>
      </p:sp>
      <p:sp>
        <p:nvSpPr>
          <p:cNvPr id="18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/>
            <a:r>
              <a:rPr lang="en-US">
                <a:latin typeface="Calibri" pitchFamily="-110" charset="0"/>
              </a:rPr>
              <a:t>X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22860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76800" y="1941513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495800" y="24003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95313" y="3048000"/>
            <a:ext cx="1506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Male gametes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81800" y="289560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Female gametes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2286000" y="3265488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76800" y="32321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495800" y="3505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781800" y="4506913"/>
            <a:ext cx="18827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genotype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2101850" y="49387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5257800"/>
            <a:ext cx="21097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Progeny phenotypes</a:t>
            </a:r>
          </a:p>
          <a:p>
            <a:pPr>
              <a:defRPr/>
            </a:pPr>
            <a:r>
              <a:rPr lang="en-US" dirty="0">
                <a:latin typeface="+mn-lt"/>
              </a:rPr>
              <a:t>and ratios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2105025" y="5776913"/>
            <a:ext cx="4524375" cy="142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533188" y="2450068"/>
            <a:ext cx="2494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Recombinant gametes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356</Words>
  <Application>Microsoft Office PowerPoint</Application>
  <PresentationFormat>On-screen Show (4:3)</PresentationFormat>
  <Paragraphs>103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Symbols to Know for Crosses</vt:lpstr>
      <vt:lpstr>Creating a heterozygous male</vt:lpstr>
      <vt:lpstr>Linkage 1:  Cross with Unlinked unc</vt:lpstr>
      <vt:lpstr>Linkage 2:  Selfing of hermaphrodite from unlinked cross</vt:lpstr>
      <vt:lpstr>Linkage 1:  Crossing with Linked unc</vt:lpstr>
      <vt:lpstr>Linkage 2:  Selfing of hermaphrodite from linked cross</vt:lpstr>
      <vt:lpstr>Mapping 1:  Making the double mutant</vt:lpstr>
      <vt:lpstr>Mapping 2:  Making heterozygotes for mapping</vt:lpstr>
      <vt:lpstr>Mapping 3:  Test Cross</vt:lpstr>
    </vt:vector>
  </TitlesOfParts>
  <Company>Wellesley College</Company>
  <LinksUpToDate>false</LinksUpToDate>
  <SharedDoc>false</SharedDoc>
  <HyperlinksChanged>false</HyperlinksChanged>
  <AppVersion>12.0001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for Crosses</dc:title>
  <dc:creator>Melissa Beers</dc:creator>
  <cp:lastModifiedBy>Melissa Beers</cp:lastModifiedBy>
  <cp:revision>10</cp:revision>
  <dcterms:created xsi:type="dcterms:W3CDTF">2010-09-22T14:35:46Z</dcterms:created>
  <dcterms:modified xsi:type="dcterms:W3CDTF">2010-09-22T14:36:44Z</dcterms:modified>
</cp:coreProperties>
</file>