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wdp" ContentType="image/vnd.ms-photo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7" r:id="rId1"/>
  </p:sldMasterIdLst>
  <p:notesMasterIdLst>
    <p:notesMasterId r:id="rId26"/>
  </p:notesMasterIdLst>
  <p:sldIdLst>
    <p:sldId id="256" r:id="rId2"/>
    <p:sldId id="259" r:id="rId3"/>
    <p:sldId id="289" r:id="rId4"/>
    <p:sldId id="260" r:id="rId5"/>
    <p:sldId id="277" r:id="rId6"/>
    <p:sldId id="276" r:id="rId7"/>
    <p:sldId id="290" r:id="rId8"/>
    <p:sldId id="271" r:id="rId9"/>
    <p:sldId id="261" r:id="rId10"/>
    <p:sldId id="262" r:id="rId11"/>
    <p:sldId id="291" r:id="rId12"/>
    <p:sldId id="281" r:id="rId13"/>
    <p:sldId id="279" r:id="rId14"/>
    <p:sldId id="294" r:id="rId15"/>
    <p:sldId id="280" r:id="rId16"/>
    <p:sldId id="292" r:id="rId17"/>
    <p:sldId id="282" r:id="rId18"/>
    <p:sldId id="286" r:id="rId19"/>
    <p:sldId id="293" r:id="rId20"/>
    <p:sldId id="283" r:id="rId21"/>
    <p:sldId id="284" r:id="rId22"/>
    <p:sldId id="288" r:id="rId23"/>
    <p:sldId id="258" r:id="rId24"/>
    <p:sldId id="287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545" autoAdjust="0"/>
  </p:normalViewPr>
  <p:slideViewPr>
    <p:cSldViewPr snapToGrid="0" snapToObjects="1">
      <p:cViewPr>
        <p:scale>
          <a:sx n="85" d="100"/>
          <a:sy n="85" d="100"/>
        </p:scale>
        <p:origin x="-1848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952FDC-FB00-9046-9965-701FA5BC04BC}" type="datetimeFigureOut">
              <a:rPr lang="en-US" smtClean="0"/>
              <a:t>12/9/14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A9452D-E28B-154F-B807-AAB970221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648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Brings the total of .0001</a:t>
            </a:r>
            <a:r>
              <a:rPr lang="en-US" baseline="0" dirty="0" smtClean="0"/>
              <a:t> p value significant genes to 40 that may be included in </a:t>
            </a:r>
            <a:r>
              <a:rPr lang="en-US" baseline="0" dirty="0" err="1" smtClean="0"/>
              <a:t>regulon</a:t>
            </a:r>
            <a:r>
              <a:rPr lang="en-US" baseline="0" dirty="0" smtClean="0"/>
              <a:t> – at least 8 genes must be missing </a:t>
            </a:r>
          </a:p>
          <a:p>
            <a:r>
              <a:rPr lang="en-US" baseline="0" dirty="0" smtClean="0"/>
              <a:t>Looking at induction and repression pathways can gain a better sense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A9452D-E28B-154F-B807-AAB970221C3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2923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 smtClean="0"/>
              <a:t>Path</a:t>
            </a:r>
            <a:r>
              <a:rPr lang="en-US" baseline="0" dirty="0" smtClean="0"/>
              <a:t>way used to mitigate the nitric oxide stress – attempts to reduce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 smtClean="0"/>
              <a:t>Induces cell stress responses as expected</a:t>
            </a:r>
          </a:p>
          <a:p>
            <a:pPr marL="628650" lvl="1" indent="-171450">
              <a:buFont typeface="Arial"/>
              <a:buChar char="•"/>
            </a:pPr>
            <a:r>
              <a:rPr lang="en-US" baseline="0" dirty="0" smtClean="0"/>
              <a:t>Hypoxia response – consistent with dormancy 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A9452D-E28B-154F-B807-AAB970221C3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2313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* All found </a:t>
            </a:r>
            <a:r>
              <a:rPr lang="en-US" dirty="0" err="1" smtClean="0"/>
              <a:t>closeby</a:t>
            </a:r>
            <a:r>
              <a:rPr lang="en-US" dirty="0" smtClean="0"/>
              <a:t>,</a:t>
            </a:r>
            <a:r>
              <a:rPr lang="en-US" baseline="0" dirty="0" smtClean="0"/>
              <a:t> able to initiate quick response times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A9452D-E28B-154F-B807-AAB970221C3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6460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dormancy, </a:t>
            </a:r>
            <a:r>
              <a:rPr lang="en-US" dirty="0" err="1" smtClean="0"/>
              <a:t>dod</a:t>
            </a:r>
            <a:r>
              <a:rPr lang="en-US" dirty="0" smtClean="0"/>
              <a:t> not need tolerance</a:t>
            </a:r>
            <a:r>
              <a:rPr lang="en-US" baseline="0" dirty="0" smtClean="0"/>
              <a:t> for host immune responses</a:t>
            </a:r>
          </a:p>
          <a:p>
            <a:r>
              <a:rPr lang="en-US" baseline="0" dirty="0" smtClean="0"/>
              <a:t>Consistent with a stress response pathway, as well as dormancy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A9452D-E28B-154F-B807-AAB970221C3C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318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- Experimental methods description poor</a:t>
            </a:r>
            <a:r>
              <a:rPr lang="en-US" baseline="0" dirty="0" smtClean="0"/>
              <a:t> – </a:t>
            </a:r>
            <a:r>
              <a:rPr lang="en-US" baseline="0" dirty="0" err="1" smtClean="0"/>
              <a:t>hwo</a:t>
            </a:r>
            <a:r>
              <a:rPr lang="en-US" baseline="0" dirty="0" smtClean="0"/>
              <a:t> did they determine which genes were significant enough across all three stimulus to be included in the </a:t>
            </a:r>
            <a:r>
              <a:rPr lang="en-US" baseline="0" dirty="0" err="1" smtClean="0"/>
              <a:t>regulon</a:t>
            </a:r>
            <a:r>
              <a:rPr lang="en-US" baseline="0" dirty="0" smtClean="0"/>
              <a:t>?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Despite this,</a:t>
            </a:r>
            <a:r>
              <a:rPr lang="en-US" baseline="0" dirty="0" smtClean="0"/>
              <a:t> and the incomplete data set, it was surprising to find that secondary analysis supported the data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Certainly, greater stringency methods in sharing bioinformatics would have made this process much arduous. Better/more conclusions would have been able to be drawn if data was consistent and stored in a more meaningful manner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A9452D-E28B-154F-B807-AAB970221C3C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159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5678-EE20-4FA5-88E2-6E0BD67A2E26}" type="datetime1">
              <a:rPr lang="en-US" smtClean="0"/>
              <a:t>12/9/14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51B39-B140-43FE-96DB-472A2B59CE7C}" type="datetime1">
              <a:rPr lang="en-US" smtClean="0"/>
              <a:t>12/9/14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00BB2-27C5-458B-ABCE-839C88CF47CE}" type="datetime1">
              <a:rPr lang="en-US" smtClean="0"/>
              <a:t>12/9/14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738E-8962-435F-8C43-147B8DD7E819}" type="datetime1">
              <a:rPr lang="en-US" smtClean="0"/>
              <a:t>12/9/14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AEA93-55E7-4DA9-90C2-089A26EEFEC4}" type="datetime1">
              <a:rPr lang="en-US" smtClean="0"/>
              <a:t>12/9/14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F3C7-6809-4F39-BD67-A75817BDDE0A}" type="datetime1">
              <a:rPr lang="en-US" smtClean="0"/>
              <a:t>12/9/14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AEB24-CE78-465C-A726-91D0868FA48F}" type="datetime1">
              <a:rPr lang="en-US" smtClean="0"/>
              <a:t>12/9/14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AADF0-1749-4E8B-9691-B44A5F8C0895}" type="datetime1">
              <a:rPr lang="en-US" smtClean="0"/>
              <a:t>12/9/14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F628A-A867-4937-BBE5-207DB6F9C51A}" type="datetime1">
              <a:rPr lang="en-US" smtClean="0"/>
              <a:t>12/9/14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BBB94-68E6-4675-A946-F1C5994EDBD7}" type="datetime1">
              <a:rPr lang="en-US" smtClean="0"/>
              <a:t>12/9/14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8377-21E3-4835-B75D-4E2847E2750F}" type="datetime1">
              <a:rPr lang="en-US" smtClean="0"/>
              <a:t>12/9/14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0C4986D-6BE9-4264-908F-02DB36FD8D6C}" type="datetime1">
              <a:rPr lang="en-US" smtClean="0"/>
              <a:t>12/9/14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microsoft.com/office/2007/relationships/hdphoto" Target="../media/hdphoto1.wdp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8824" y="544516"/>
            <a:ext cx="8621058" cy="2686095"/>
          </a:xfrm>
        </p:spPr>
        <p:txBody>
          <a:bodyPr>
            <a:noAutofit/>
          </a:bodyPr>
          <a:lstStyle/>
          <a:p>
            <a:pPr algn="ctr"/>
            <a:r>
              <a:rPr lang="en-US" sz="4800" cap="none" dirty="0" smtClean="0">
                <a:latin typeface="Cambria"/>
                <a:cs typeface="Cambria"/>
              </a:rPr>
              <a:t>Nitric oxide induces </a:t>
            </a:r>
            <a:r>
              <a:rPr lang="en-US" sz="4800" i="1" cap="none" dirty="0" smtClean="0">
                <a:latin typeface="Cambria"/>
                <a:cs typeface="Cambria"/>
              </a:rPr>
              <a:t>Mycobacterium </a:t>
            </a:r>
            <a:r>
              <a:rPr lang="en-US" sz="4800" i="1" cap="none" dirty="0" smtClean="0">
                <a:latin typeface="Cambria"/>
                <a:cs typeface="Cambria"/>
              </a:rPr>
              <a:t>tuberculosis</a:t>
            </a:r>
            <a:r>
              <a:rPr lang="en-US" sz="4800" cap="none" dirty="0" smtClean="0">
                <a:latin typeface="Cambria"/>
                <a:cs typeface="Cambria"/>
              </a:rPr>
              <a:t> </a:t>
            </a:r>
            <a:r>
              <a:rPr lang="en-US" sz="4800" cap="none" dirty="0" smtClean="0">
                <a:latin typeface="Cambria"/>
                <a:cs typeface="Cambria"/>
              </a:rPr>
              <a:t/>
            </a:r>
            <a:br>
              <a:rPr lang="en-US" sz="4800" cap="none" dirty="0" smtClean="0">
                <a:latin typeface="Cambria"/>
                <a:cs typeface="Cambria"/>
              </a:rPr>
            </a:br>
            <a:r>
              <a:rPr lang="en-US" sz="4800" cap="none" dirty="0" smtClean="0">
                <a:latin typeface="Cambria"/>
                <a:cs typeface="Cambria"/>
              </a:rPr>
              <a:t>stres</a:t>
            </a:r>
            <a:r>
              <a:rPr lang="en-US" sz="4800" cap="none" dirty="0" smtClean="0">
                <a:latin typeface="Cambria"/>
                <a:cs typeface="Cambria"/>
              </a:rPr>
              <a:t>s response beyond dormancy </a:t>
            </a:r>
            <a:r>
              <a:rPr lang="en-US" sz="4800" cap="none" dirty="0" err="1" smtClean="0">
                <a:latin typeface="Cambria"/>
                <a:cs typeface="Cambria"/>
              </a:rPr>
              <a:t>regulon</a:t>
            </a:r>
            <a:r>
              <a:rPr lang="en-US" sz="4800" cap="none" dirty="0" smtClean="0">
                <a:latin typeface="Cambria"/>
                <a:cs typeface="Cambria"/>
              </a:rPr>
              <a:t> </a:t>
            </a:r>
            <a:endParaRPr lang="en-US" sz="4800" cap="none" dirty="0">
              <a:latin typeface="Cambria"/>
              <a:cs typeface="Cambri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0273" y="3446537"/>
            <a:ext cx="7406640" cy="3411463"/>
          </a:xfrm>
        </p:spPr>
        <p:txBody>
          <a:bodyPr>
            <a:normAutofit/>
          </a:bodyPr>
          <a:lstStyle/>
          <a:p>
            <a:pPr algn="ctr"/>
            <a:r>
              <a:rPr lang="hr-HR" dirty="0" smtClean="0">
                <a:solidFill>
                  <a:schemeClr val="tx1"/>
                </a:solidFill>
                <a:latin typeface="Cambria"/>
                <a:cs typeface="Cambria"/>
              </a:rPr>
              <a:t>Isabel </a:t>
            </a:r>
            <a:r>
              <a:rPr lang="hr-HR" dirty="0" smtClean="0">
                <a:solidFill>
                  <a:schemeClr val="tx1"/>
                </a:solidFill>
                <a:latin typeface="Cambria"/>
                <a:cs typeface="Cambria"/>
              </a:rPr>
              <a:t>Gonzaga</a:t>
            </a:r>
          </a:p>
          <a:p>
            <a:pPr algn="ctr"/>
            <a:r>
              <a:rPr lang="hr-HR" dirty="0" smtClean="0">
                <a:solidFill>
                  <a:schemeClr val="tx1"/>
                </a:solidFill>
                <a:latin typeface="Cambria"/>
                <a:cs typeface="Cambria"/>
              </a:rPr>
              <a:t>BIOL </a:t>
            </a:r>
            <a:r>
              <a:rPr lang="hr-HR" dirty="0" smtClean="0">
                <a:solidFill>
                  <a:schemeClr val="tx1"/>
                </a:solidFill>
                <a:latin typeface="Cambria"/>
                <a:cs typeface="Cambria"/>
              </a:rPr>
              <a:t>368</a:t>
            </a:r>
            <a:r>
              <a:rPr lang="hr-HR" dirty="0" smtClean="0">
                <a:solidFill>
                  <a:schemeClr val="tx1"/>
                </a:solidFill>
                <a:latin typeface="Cambria"/>
                <a:cs typeface="Cambria"/>
              </a:rPr>
              <a:t>: Bioinformatics Laboratory</a:t>
            </a:r>
          </a:p>
          <a:p>
            <a:pPr algn="ctr"/>
            <a:r>
              <a:rPr lang="hr-HR" dirty="0" smtClean="0">
                <a:solidFill>
                  <a:schemeClr val="tx1"/>
                </a:solidFill>
                <a:latin typeface="Cambria"/>
                <a:cs typeface="Cambria"/>
              </a:rPr>
              <a:t>December 10, 2014</a:t>
            </a:r>
            <a:endParaRPr lang="en-US" dirty="0">
              <a:solidFill>
                <a:schemeClr val="tx1"/>
              </a:solidFill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4017454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553" y="443753"/>
            <a:ext cx="8895976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Control of the dormancy </a:t>
            </a:r>
            <a:r>
              <a:rPr lang="en-US" dirty="0" err="1" smtClean="0"/>
              <a:t>regulon</a:t>
            </a:r>
            <a:r>
              <a:rPr lang="en-US" dirty="0" smtClean="0"/>
              <a:t> important for </a:t>
            </a:r>
            <a:r>
              <a:rPr lang="en-US" i="1" dirty="0" smtClean="0"/>
              <a:t>M. tuberculosis</a:t>
            </a:r>
            <a:r>
              <a:rPr lang="en-US" dirty="0" smtClean="0"/>
              <a:t> survival in latent periods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3177"/>
            <a:ext cx="8229600" cy="4713941"/>
          </a:xfrm>
        </p:spPr>
        <p:txBody>
          <a:bodyPr>
            <a:normAutofit/>
          </a:bodyPr>
          <a:lstStyle/>
          <a:p>
            <a:r>
              <a:rPr lang="en-US" dirty="0" smtClean="0"/>
              <a:t>Dormancy </a:t>
            </a:r>
            <a:r>
              <a:rPr lang="en-US" dirty="0" err="1" smtClean="0"/>
              <a:t>regulon</a:t>
            </a:r>
            <a:r>
              <a:rPr lang="en-US" dirty="0" smtClean="0"/>
              <a:t> induction inhibits </a:t>
            </a:r>
            <a:r>
              <a:rPr lang="en-US" dirty="0"/>
              <a:t>aerobic respiration and slows </a:t>
            </a:r>
            <a:r>
              <a:rPr lang="en-US" dirty="0" smtClean="0"/>
              <a:t>replication – crucial for bacteria to survive</a:t>
            </a:r>
          </a:p>
          <a:p>
            <a:pPr lvl="1"/>
            <a:r>
              <a:rPr lang="en-US" dirty="0" smtClean="0"/>
              <a:t>Predicted gene roles have been supported by previous research of physiological properties in dormant state</a:t>
            </a:r>
          </a:p>
          <a:p>
            <a:r>
              <a:rPr lang="en-US" dirty="0"/>
              <a:t>Low NO concentrations induce 48 gene </a:t>
            </a:r>
            <a:r>
              <a:rPr lang="en-US" dirty="0" err="1"/>
              <a:t>regulon</a:t>
            </a:r>
            <a:r>
              <a:rPr lang="en-US" dirty="0"/>
              <a:t> using the </a:t>
            </a:r>
            <a:r>
              <a:rPr lang="en-US" dirty="0" err="1"/>
              <a:t>DosR</a:t>
            </a:r>
            <a:r>
              <a:rPr lang="en-US" dirty="0"/>
              <a:t> </a:t>
            </a:r>
            <a:r>
              <a:rPr lang="en-US" dirty="0" smtClean="0"/>
              <a:t>regulator</a:t>
            </a:r>
            <a:endParaRPr lang="en-US" dirty="0"/>
          </a:p>
          <a:p>
            <a:r>
              <a:rPr lang="en-US" dirty="0" smtClean="0"/>
              <a:t>Dormancy </a:t>
            </a:r>
            <a:r>
              <a:rPr lang="en-US" dirty="0" err="1" smtClean="0"/>
              <a:t>regulon</a:t>
            </a:r>
            <a:r>
              <a:rPr lang="en-US" dirty="0" smtClean="0"/>
              <a:t> induction increases in vivo fitness in latency</a:t>
            </a:r>
          </a:p>
          <a:p>
            <a:r>
              <a:rPr lang="en-US" dirty="0" smtClean="0"/>
              <a:t>NO and low O</a:t>
            </a:r>
            <a:r>
              <a:rPr lang="en-US" baseline="-25000" dirty="0" smtClean="0"/>
              <a:t>2</a:t>
            </a:r>
            <a:r>
              <a:rPr lang="en-US" dirty="0" smtClean="0"/>
              <a:t> induce dormancy </a:t>
            </a:r>
            <a:r>
              <a:rPr lang="en-US" dirty="0" err="1" smtClean="0"/>
              <a:t>regulon</a:t>
            </a:r>
            <a:r>
              <a:rPr lang="en-US" dirty="0" smtClean="0"/>
              <a:t> expression</a:t>
            </a:r>
          </a:p>
          <a:p>
            <a:pPr lvl="1"/>
            <a:r>
              <a:rPr lang="en-US" dirty="0" smtClean="0"/>
              <a:t>Both reversible by removal of NO or provision of O</a:t>
            </a:r>
            <a:r>
              <a:rPr lang="en-US" baseline="-25000" dirty="0" smtClean="0"/>
              <a:t>2</a:t>
            </a:r>
            <a:endParaRPr lang="en-US" baseline="-25000" dirty="0"/>
          </a:p>
          <a:p>
            <a:r>
              <a:rPr lang="da-DK" dirty="0" err="1" smtClean="0"/>
              <a:t>Molecular</a:t>
            </a:r>
            <a:r>
              <a:rPr lang="da-DK" dirty="0" smtClean="0"/>
              <a:t> sensor for O</a:t>
            </a:r>
            <a:r>
              <a:rPr lang="da-DK" baseline="-25000" dirty="0" smtClean="0"/>
              <a:t>2</a:t>
            </a:r>
            <a:r>
              <a:rPr lang="da-DK" dirty="0" smtClean="0"/>
              <a:t> and NO </a:t>
            </a:r>
            <a:r>
              <a:rPr lang="da-DK" dirty="0" err="1" smtClean="0"/>
              <a:t>levels</a:t>
            </a:r>
            <a:r>
              <a:rPr lang="da-DK" dirty="0" smtClean="0"/>
              <a:t> </a:t>
            </a:r>
            <a:r>
              <a:rPr lang="da-DK" dirty="0" err="1" smtClean="0"/>
              <a:t>likely</a:t>
            </a:r>
            <a:r>
              <a:rPr lang="da-DK" dirty="0" smtClean="0"/>
              <a:t> to </a:t>
            </a:r>
            <a:r>
              <a:rPr lang="da-DK" dirty="0" err="1" smtClean="0"/>
              <a:t>be</a:t>
            </a:r>
            <a:r>
              <a:rPr lang="da-DK" dirty="0" smtClean="0"/>
              <a:t> </a:t>
            </a:r>
            <a:r>
              <a:rPr lang="da-DK" dirty="0" err="1" smtClean="0"/>
              <a:t>heme</a:t>
            </a:r>
            <a:r>
              <a:rPr lang="da-DK" dirty="0" err="1"/>
              <a:t>-</a:t>
            </a:r>
            <a:r>
              <a:rPr lang="da-DK" dirty="0" err="1" smtClean="0"/>
              <a:t>containing</a:t>
            </a:r>
            <a:r>
              <a:rPr lang="da-DK" dirty="0" smtClean="0"/>
              <a:t> </a:t>
            </a:r>
            <a:r>
              <a:rPr lang="da-DK" dirty="0" err="1" smtClean="0"/>
              <a:t>molecule</a:t>
            </a:r>
            <a:r>
              <a:rPr lang="da-DK" dirty="0" smtClean="0"/>
              <a:t> (</a:t>
            </a:r>
            <a:r>
              <a:rPr lang="da-DK" dirty="0" err="1" smtClean="0"/>
              <a:t>ie</a:t>
            </a:r>
            <a:r>
              <a:rPr lang="da-DK" dirty="0" smtClean="0"/>
              <a:t>. </a:t>
            </a:r>
            <a:r>
              <a:rPr lang="da-DK" dirty="0" err="1" smtClean="0"/>
              <a:t>Cytochrome</a:t>
            </a:r>
            <a:r>
              <a:rPr lang="da-DK" dirty="0" smtClean="0"/>
              <a:t> oxidase)</a:t>
            </a:r>
          </a:p>
        </p:txBody>
      </p:sp>
    </p:spTree>
    <p:extLst>
      <p:ext uri="{BB962C8B-B14F-4D97-AF65-F5344CB8AC3E}">
        <p14:creationId xmlns:p14="http://schemas.microsoft.com/office/powerpoint/2010/main" val="3971042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5"/>
                </a:solidFill>
              </a:rPr>
              <a:t>Tuberculosis latency period is crucial for disease control</a:t>
            </a:r>
          </a:p>
          <a:p>
            <a:r>
              <a:rPr lang="en-US" dirty="0" smtClean="0">
                <a:solidFill>
                  <a:schemeClr val="accent5"/>
                </a:solidFill>
              </a:rPr>
              <a:t>Dormancy </a:t>
            </a:r>
            <a:r>
              <a:rPr lang="en-US" dirty="0" err="1">
                <a:solidFill>
                  <a:schemeClr val="accent5"/>
                </a:solidFill>
              </a:rPr>
              <a:t>regulon</a:t>
            </a:r>
            <a:r>
              <a:rPr lang="en-US" dirty="0">
                <a:solidFill>
                  <a:schemeClr val="accent5"/>
                </a:solidFill>
              </a:rPr>
              <a:t> determined by NO, dormancy and hypoxia response</a:t>
            </a:r>
          </a:p>
          <a:p>
            <a:r>
              <a:rPr lang="en-US" dirty="0" smtClean="0">
                <a:solidFill>
                  <a:srgbClr val="292934"/>
                </a:solidFill>
              </a:rPr>
              <a:t>Additional analyses conducted to verify dormancy </a:t>
            </a:r>
            <a:r>
              <a:rPr lang="en-US" dirty="0" err="1" smtClean="0">
                <a:solidFill>
                  <a:srgbClr val="292934"/>
                </a:solidFill>
              </a:rPr>
              <a:t>regulon</a:t>
            </a:r>
            <a:r>
              <a:rPr lang="en-US" dirty="0" smtClean="0">
                <a:solidFill>
                  <a:srgbClr val="292934"/>
                </a:solidFill>
              </a:rPr>
              <a:t> in its response to NO</a:t>
            </a:r>
          </a:p>
          <a:p>
            <a:r>
              <a:rPr lang="en-US" dirty="0" smtClean="0">
                <a:solidFill>
                  <a:schemeClr val="accent5"/>
                </a:solidFill>
              </a:rPr>
              <a:t>NO exposure induces stress response pathways</a:t>
            </a:r>
          </a:p>
          <a:p>
            <a:r>
              <a:rPr lang="en-US" dirty="0" err="1" smtClean="0">
                <a:solidFill>
                  <a:schemeClr val="accent5"/>
                </a:solidFill>
              </a:rPr>
              <a:t>Voskuil</a:t>
            </a:r>
            <a:r>
              <a:rPr lang="en-US" dirty="0" smtClean="0">
                <a:solidFill>
                  <a:schemeClr val="accent5"/>
                </a:solidFill>
              </a:rPr>
              <a:t> et al (2003)’s dormancy </a:t>
            </a:r>
            <a:r>
              <a:rPr lang="en-US" dirty="0" err="1" smtClean="0">
                <a:solidFill>
                  <a:schemeClr val="accent5"/>
                </a:solidFill>
              </a:rPr>
              <a:t>regulon</a:t>
            </a:r>
            <a:r>
              <a:rPr lang="en-US" dirty="0" smtClean="0">
                <a:solidFill>
                  <a:schemeClr val="accent5"/>
                </a:solidFill>
              </a:rPr>
              <a:t> findings were incomplete, but mechanism is supported</a:t>
            </a:r>
            <a:endParaRPr lang="en-US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7375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Data analysis was used to corroborate </a:t>
            </a:r>
            <a:r>
              <a:rPr lang="en-US" dirty="0" err="1" smtClean="0"/>
              <a:t>Voskuil</a:t>
            </a:r>
            <a:r>
              <a:rPr lang="en-US" dirty="0" smtClean="0"/>
              <a:t> et al. (2003) findings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err="1" smtClean="0"/>
              <a:t>Voskuil</a:t>
            </a:r>
            <a:r>
              <a:rPr lang="en-US" b="1" dirty="0" smtClean="0"/>
              <a:t> et al. (2003) methodology</a:t>
            </a:r>
          </a:p>
          <a:p>
            <a:r>
              <a:rPr lang="en-US" sz="2000" dirty="0" smtClean="0"/>
              <a:t>Cy3 and Cy5 normalization (Excluding top and bottom 5%)</a:t>
            </a:r>
          </a:p>
          <a:p>
            <a:r>
              <a:rPr lang="en-US" sz="2000" dirty="0" smtClean="0"/>
              <a:t>Accounted for noise</a:t>
            </a:r>
          </a:p>
          <a:p>
            <a:pPr lvl="1"/>
            <a:r>
              <a:rPr lang="en-US" sz="2000" dirty="0"/>
              <a:t>Calculated average intensity for lowest 20%</a:t>
            </a:r>
          </a:p>
          <a:p>
            <a:pPr lvl="1"/>
            <a:r>
              <a:rPr lang="en-US" sz="2000" dirty="0"/>
              <a:t>Raised values below this to average </a:t>
            </a:r>
            <a:r>
              <a:rPr lang="en-US" sz="2000" dirty="0" smtClean="0"/>
              <a:t>value</a:t>
            </a:r>
          </a:p>
          <a:p>
            <a:r>
              <a:rPr lang="en-US" sz="2000" dirty="0" smtClean="0"/>
              <a:t>No mention of log based calculations or statistical analysis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smtClean="0"/>
              <a:t>Present analysis methodology</a:t>
            </a:r>
            <a:endParaRPr lang="en-US" dirty="0" smtClean="0"/>
          </a:p>
          <a:p>
            <a:r>
              <a:rPr lang="en-US" sz="2000" dirty="0" smtClean="0"/>
              <a:t>Scaled and centered data </a:t>
            </a:r>
          </a:p>
          <a:p>
            <a:r>
              <a:rPr lang="en-US" sz="2000" dirty="0" smtClean="0"/>
              <a:t>Log fold change ratios were normalized </a:t>
            </a:r>
          </a:p>
          <a:p>
            <a:r>
              <a:rPr lang="en-US" sz="2000" dirty="0" smtClean="0"/>
              <a:t>P-value, Bon p-value and BH p-value were used to determine significance in results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114553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Sanity check of significant values validates calculation methodology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10564" y="4971038"/>
            <a:ext cx="854635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200" dirty="0" smtClean="0"/>
              <a:t>Increasing significance stringency reduces number of significant gene response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 smtClean="0"/>
              <a:t>Hypoxia: less significance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 smtClean="0"/>
              <a:t>NO: P&lt;.0001 in 44 genes, not 48</a:t>
            </a:r>
          </a:p>
        </p:txBody>
      </p:sp>
      <p:pic>
        <p:nvPicPr>
          <p:cNvPr id="7" name="Content Placeholder 6" descr="Screen Shot 2014-12-09 at 7.05.55 PM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4913" r="-10094" b="-1138"/>
          <a:stretch/>
        </p:blipFill>
        <p:spPr>
          <a:xfrm>
            <a:off x="457201" y="1688353"/>
            <a:ext cx="7700682" cy="3113847"/>
          </a:xfrm>
        </p:spPr>
      </p:pic>
    </p:spTree>
    <p:extLst>
      <p:ext uri="{BB962C8B-B14F-4D97-AF65-F5344CB8AC3E}">
        <p14:creationId xmlns:p14="http://schemas.microsoft.com/office/powerpoint/2010/main" val="18928905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906" y="533400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Dormancy </a:t>
            </a:r>
            <a:r>
              <a:rPr lang="en-US" dirty="0" err="1" smtClean="0"/>
              <a:t>regulon</a:t>
            </a:r>
            <a:r>
              <a:rPr lang="en-US" dirty="0" smtClean="0"/>
              <a:t> calculation comparisons showed consistency, despite lacking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37765"/>
            <a:ext cx="8229600" cy="4624294"/>
          </a:xfrm>
        </p:spPr>
        <p:txBody>
          <a:bodyPr/>
          <a:lstStyle/>
          <a:p>
            <a:r>
              <a:rPr lang="en-US" dirty="0" smtClean="0"/>
              <a:t>All 48 genes from dormancy </a:t>
            </a:r>
            <a:r>
              <a:rPr lang="en-US" dirty="0" err="1" smtClean="0"/>
              <a:t>regulon</a:t>
            </a:r>
            <a:r>
              <a:rPr lang="en-US" dirty="0" smtClean="0"/>
              <a:t> were compared to calculated fold induction and significance for NO and HYP conditions</a:t>
            </a:r>
          </a:p>
          <a:p>
            <a:r>
              <a:rPr lang="en-US" dirty="0" smtClean="0"/>
              <a:t>Consistencies</a:t>
            </a:r>
          </a:p>
          <a:p>
            <a:pPr lvl="1"/>
            <a:r>
              <a:rPr lang="en-US" dirty="0" smtClean="0"/>
              <a:t>All genes included in dataset were induced</a:t>
            </a:r>
          </a:p>
          <a:p>
            <a:pPr lvl="1"/>
            <a:r>
              <a:rPr lang="en-US" dirty="0" smtClean="0"/>
              <a:t>Normalized fold values relatively consistent</a:t>
            </a:r>
          </a:p>
          <a:p>
            <a:r>
              <a:rPr lang="en-US" dirty="0" smtClean="0"/>
              <a:t>Discrepancies</a:t>
            </a:r>
          </a:p>
          <a:p>
            <a:pPr lvl="1"/>
            <a:r>
              <a:rPr lang="en-US" dirty="0" smtClean="0"/>
              <a:t>10/48 genes missing from dataset</a:t>
            </a:r>
          </a:p>
          <a:p>
            <a:pPr lvl="1"/>
            <a:r>
              <a:rPr lang="en-US" dirty="0" smtClean="0"/>
              <a:t>5 induced HYP genes insignificant at p &lt; .05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3152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94" y="189753"/>
            <a:ext cx="8740588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Dormancy </a:t>
            </a:r>
            <a:r>
              <a:rPr lang="en-US" dirty="0" err="1" smtClean="0"/>
              <a:t>regulon</a:t>
            </a:r>
            <a:r>
              <a:rPr lang="en-US" dirty="0" smtClean="0"/>
              <a:t> omitted significant genes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6001"/>
            <a:ext cx="8462682" cy="4616824"/>
          </a:xfrm>
        </p:spPr>
        <p:txBody>
          <a:bodyPr numCol="2">
            <a:noAutofit/>
          </a:bodyPr>
          <a:lstStyle/>
          <a:p>
            <a:r>
              <a:rPr lang="en-US" dirty="0" smtClean="0"/>
              <a:t>RV3133C</a:t>
            </a:r>
          </a:p>
          <a:p>
            <a:pPr lvl="1"/>
            <a:r>
              <a:rPr lang="en-US" sz="1800" dirty="0" err="1" smtClean="0"/>
              <a:t>dosR</a:t>
            </a:r>
            <a:r>
              <a:rPr lang="en-US" sz="1800" dirty="0" smtClean="0"/>
              <a:t>/</a:t>
            </a:r>
            <a:r>
              <a:rPr lang="en-US" sz="1800" dirty="0" err="1" smtClean="0"/>
              <a:t>devR</a:t>
            </a:r>
            <a:endParaRPr lang="en-US" sz="1800" dirty="0" smtClean="0"/>
          </a:p>
          <a:p>
            <a:pPr lvl="1"/>
            <a:r>
              <a:rPr lang="en-US" sz="1800" dirty="0" smtClean="0"/>
              <a:t>Transcriptional regulatory protein</a:t>
            </a:r>
          </a:p>
          <a:p>
            <a:r>
              <a:rPr lang="en-US" dirty="0"/>
              <a:t>RV1996 </a:t>
            </a:r>
          </a:p>
          <a:p>
            <a:pPr lvl="1"/>
            <a:r>
              <a:rPr lang="en-US" sz="1800" dirty="0"/>
              <a:t>Universal stress protein</a:t>
            </a:r>
          </a:p>
          <a:p>
            <a:r>
              <a:rPr lang="en-US" dirty="0" smtClean="0"/>
              <a:t>RV1998C</a:t>
            </a:r>
            <a:endParaRPr lang="en-US" dirty="0"/>
          </a:p>
          <a:p>
            <a:pPr lvl="1"/>
            <a:r>
              <a:rPr lang="en-US" sz="1800" dirty="0" smtClean="0"/>
              <a:t>Uncharacterized</a:t>
            </a:r>
          </a:p>
          <a:p>
            <a:r>
              <a:rPr lang="en-US" dirty="0"/>
              <a:t>RV0574C</a:t>
            </a:r>
          </a:p>
          <a:p>
            <a:pPr lvl="1"/>
            <a:r>
              <a:rPr lang="en-US" sz="1800" dirty="0"/>
              <a:t>uncharacterized</a:t>
            </a:r>
          </a:p>
          <a:p>
            <a:r>
              <a:rPr lang="en-US" b="1" dirty="0">
                <a:solidFill>
                  <a:srgbClr val="FF0000"/>
                </a:solidFill>
              </a:rPr>
              <a:t>RV0082</a:t>
            </a:r>
          </a:p>
          <a:p>
            <a:pPr lvl="1"/>
            <a:r>
              <a:rPr lang="en-US" sz="1800" dirty="0" smtClean="0"/>
              <a:t>Oxidation</a:t>
            </a:r>
            <a:r>
              <a:rPr lang="en-US" sz="1800" dirty="0"/>
              <a:t>/reduction process; iron sulfur cluster </a:t>
            </a:r>
            <a:r>
              <a:rPr lang="en-US" sz="1800" dirty="0" smtClean="0"/>
              <a:t>binding</a:t>
            </a:r>
            <a:endParaRPr lang="en-US" dirty="0"/>
          </a:p>
          <a:p>
            <a:r>
              <a:rPr lang="en-US" dirty="0" smtClean="0"/>
              <a:t>RV2005c</a:t>
            </a:r>
          </a:p>
          <a:p>
            <a:pPr lvl="1"/>
            <a:r>
              <a:rPr lang="en-US" sz="1800" dirty="0" smtClean="0"/>
              <a:t>Universal stress protein; response to hypoxia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RV2958c</a:t>
            </a:r>
          </a:p>
          <a:p>
            <a:pPr lvl="1"/>
            <a:r>
              <a:rPr lang="en-US" sz="1800" dirty="0" smtClean="0"/>
              <a:t>PGL/p-</a:t>
            </a:r>
            <a:r>
              <a:rPr lang="en-US" sz="1800" dirty="0" err="1" smtClean="0"/>
              <a:t>hBAD</a:t>
            </a:r>
            <a:r>
              <a:rPr lang="en-US" sz="1800" dirty="0" smtClean="0"/>
              <a:t> biosynthesis </a:t>
            </a:r>
            <a:r>
              <a:rPr lang="en-US" sz="1800" dirty="0" err="1" smtClean="0"/>
              <a:t>glycosyltransferase</a:t>
            </a:r>
            <a:r>
              <a:rPr lang="en-US" sz="1800" dirty="0" smtClean="0"/>
              <a:t>; evasion of immune response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RV0330C</a:t>
            </a:r>
          </a:p>
          <a:p>
            <a:pPr lvl="1"/>
            <a:r>
              <a:rPr lang="en-US" sz="1800" dirty="0" smtClean="0"/>
              <a:t>Transcriptional regulatory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RV2620c</a:t>
            </a:r>
          </a:p>
          <a:p>
            <a:pPr lvl="1"/>
            <a:r>
              <a:rPr lang="en-US" sz="1800" dirty="0" err="1" smtClean="0"/>
              <a:t>Transmembrane</a:t>
            </a:r>
            <a:r>
              <a:rPr lang="en-US" sz="1800" dirty="0" smtClean="0"/>
              <a:t> protein</a:t>
            </a:r>
          </a:p>
          <a:p>
            <a:r>
              <a:rPr lang="en-US" dirty="0" smtClean="0"/>
              <a:t>RV2624c</a:t>
            </a:r>
          </a:p>
          <a:p>
            <a:pPr lvl="1"/>
            <a:r>
              <a:rPr lang="en-US" sz="1800" dirty="0" smtClean="0"/>
              <a:t>Universal stress protein </a:t>
            </a:r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28706" y="5698128"/>
            <a:ext cx="77508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000" dirty="0" smtClean="0"/>
              <a:t>Red: not included in dormancy </a:t>
            </a:r>
            <a:r>
              <a:rPr lang="en-US" sz="2000" dirty="0" err="1" smtClean="0"/>
              <a:t>regulon</a:t>
            </a:r>
            <a:endParaRPr lang="en-US" sz="2000" dirty="0" smtClean="0"/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Many genes involved in stress response, transcription regulation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298218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5"/>
                </a:solidFill>
              </a:rPr>
              <a:t>Tuberculosis latency period is crucial for disease control</a:t>
            </a:r>
          </a:p>
          <a:p>
            <a:r>
              <a:rPr lang="en-US" dirty="0" smtClean="0">
                <a:solidFill>
                  <a:schemeClr val="accent5"/>
                </a:solidFill>
              </a:rPr>
              <a:t>Dormancy </a:t>
            </a:r>
            <a:r>
              <a:rPr lang="en-US" dirty="0" err="1">
                <a:solidFill>
                  <a:schemeClr val="accent5"/>
                </a:solidFill>
              </a:rPr>
              <a:t>regulon</a:t>
            </a:r>
            <a:r>
              <a:rPr lang="en-US" dirty="0">
                <a:solidFill>
                  <a:schemeClr val="accent5"/>
                </a:solidFill>
              </a:rPr>
              <a:t> determined by NO, dormancy and hypoxia response</a:t>
            </a:r>
          </a:p>
          <a:p>
            <a:r>
              <a:rPr lang="en-US" dirty="0" smtClean="0">
                <a:solidFill>
                  <a:schemeClr val="accent5"/>
                </a:solidFill>
              </a:rPr>
              <a:t>Additional analyses conducted to verify dormancy </a:t>
            </a:r>
            <a:r>
              <a:rPr lang="en-US" dirty="0" err="1" smtClean="0">
                <a:solidFill>
                  <a:schemeClr val="accent5"/>
                </a:solidFill>
              </a:rPr>
              <a:t>regulon</a:t>
            </a:r>
            <a:r>
              <a:rPr lang="en-US" dirty="0" smtClean="0">
                <a:solidFill>
                  <a:schemeClr val="accent5"/>
                </a:solidFill>
              </a:rPr>
              <a:t> in its response to NO</a:t>
            </a:r>
          </a:p>
          <a:p>
            <a:r>
              <a:rPr lang="en-US" dirty="0" smtClean="0">
                <a:solidFill>
                  <a:srgbClr val="292934"/>
                </a:solidFill>
              </a:rPr>
              <a:t>NO exposure induces stress response pathways</a:t>
            </a:r>
          </a:p>
          <a:p>
            <a:r>
              <a:rPr lang="en-US" dirty="0" err="1" smtClean="0">
                <a:solidFill>
                  <a:schemeClr val="accent5"/>
                </a:solidFill>
              </a:rPr>
              <a:t>Voskuil</a:t>
            </a:r>
            <a:r>
              <a:rPr lang="en-US" dirty="0" smtClean="0">
                <a:solidFill>
                  <a:schemeClr val="accent5"/>
                </a:solidFill>
              </a:rPr>
              <a:t> et al (2003)’s dormancy </a:t>
            </a:r>
            <a:r>
              <a:rPr lang="en-US" dirty="0" err="1" smtClean="0">
                <a:solidFill>
                  <a:schemeClr val="accent5"/>
                </a:solidFill>
              </a:rPr>
              <a:t>regulon</a:t>
            </a:r>
            <a:r>
              <a:rPr lang="en-US" dirty="0" smtClean="0">
                <a:solidFill>
                  <a:schemeClr val="accent5"/>
                </a:solidFill>
              </a:rPr>
              <a:t> findings were incomplete, but mechanism supported</a:t>
            </a:r>
            <a:endParaRPr lang="en-US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7375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 induces hypoxia and stress response pathways</a:t>
            </a:r>
            <a:endParaRPr lang="en-US" dirty="0"/>
          </a:p>
        </p:txBody>
      </p:sp>
      <p:pic>
        <p:nvPicPr>
          <p:cNvPr id="4" name="Content Placeholder 3" descr="Screen Shot 2014-12-09 at 6.01.42 PM.pn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600" b="-2600"/>
          <a:stretch>
            <a:fillRect/>
          </a:stretch>
        </p:blipFill>
        <p:spPr>
          <a:xfrm>
            <a:off x="1458260" y="1524000"/>
            <a:ext cx="5773269" cy="3421198"/>
          </a:xfrm>
        </p:spPr>
      </p:pic>
      <p:sp>
        <p:nvSpPr>
          <p:cNvPr id="8" name="TextBox 7"/>
          <p:cNvSpPr txBox="1"/>
          <p:nvPr/>
        </p:nvSpPr>
        <p:spPr>
          <a:xfrm>
            <a:off x="457200" y="4945198"/>
            <a:ext cx="8014073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000" dirty="0" smtClean="0"/>
              <a:t>Gene Ontology </a:t>
            </a:r>
            <a:r>
              <a:rPr lang="en-US" sz="2000" dirty="0" err="1" smtClean="0"/>
              <a:t>GenMapp</a:t>
            </a:r>
            <a:r>
              <a:rPr lang="en-US" sz="2000" dirty="0" smtClean="0"/>
              <a:t> analysis determined top pathways significantly affected by gene changes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Stress responses induced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5972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Highly significant induction of </a:t>
            </a:r>
            <a:r>
              <a:rPr lang="en-US" dirty="0" err="1" smtClean="0"/>
              <a:t>nitrosative</a:t>
            </a:r>
            <a:r>
              <a:rPr lang="en-US" dirty="0" smtClean="0"/>
              <a:t> stress supports </a:t>
            </a:r>
            <a:r>
              <a:rPr lang="en-US" dirty="0" err="1" smtClean="0"/>
              <a:t>Voskuil</a:t>
            </a:r>
            <a:r>
              <a:rPr lang="en-US" dirty="0" smtClean="0"/>
              <a:t> (2003) findings</a:t>
            </a:r>
            <a:endParaRPr lang="en-US" dirty="0"/>
          </a:p>
        </p:txBody>
      </p:sp>
      <p:pic>
        <p:nvPicPr>
          <p:cNvPr id="4" name="Content Placeholder 3" descr="Screen Shot 2014-12-09 at 6.23.46 PM.pn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8186" r="-88186"/>
          <a:stretch>
            <a:fillRect/>
          </a:stretch>
        </p:blipFill>
        <p:spPr>
          <a:xfrm>
            <a:off x="1054847" y="1524000"/>
            <a:ext cx="8229600" cy="4876800"/>
          </a:xfrm>
        </p:spPr>
      </p:pic>
      <p:pic>
        <p:nvPicPr>
          <p:cNvPr id="5" name="Picture 4" descr="Screen Shot 2014-12-09 at 6.23.54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8139" y="3781434"/>
            <a:ext cx="2499055" cy="1856441"/>
          </a:xfrm>
          <a:prstGeom prst="rect">
            <a:avLst/>
          </a:prstGeom>
        </p:spPr>
      </p:pic>
      <p:pic>
        <p:nvPicPr>
          <p:cNvPr id="6" name="Picture 5" descr="Screen Shot 2014-12-09 at 6.24.06 P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1394" y="2031999"/>
            <a:ext cx="1955800" cy="13081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0" y="2370603"/>
            <a:ext cx="448235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 smtClean="0"/>
              <a:t>Tb has response mechanism to mitigate NO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 smtClean="0"/>
              <a:t>Nitrate </a:t>
            </a:r>
            <a:r>
              <a:rPr lang="en-US" sz="2400" dirty="0" err="1" smtClean="0"/>
              <a:t>reductase</a:t>
            </a:r>
            <a:r>
              <a:rPr lang="en-US" sz="2400" dirty="0" smtClean="0"/>
              <a:t> complex reduces nitrate to nitrite</a:t>
            </a:r>
          </a:p>
          <a:p>
            <a:pPr marL="285750" indent="-285750">
              <a:buFont typeface="Arial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364262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5"/>
                </a:solidFill>
              </a:rPr>
              <a:t>Tuberculosis latency period is crucial for disease control</a:t>
            </a:r>
          </a:p>
          <a:p>
            <a:r>
              <a:rPr lang="en-US" dirty="0" smtClean="0">
                <a:solidFill>
                  <a:schemeClr val="accent5"/>
                </a:solidFill>
              </a:rPr>
              <a:t>Dormancy </a:t>
            </a:r>
            <a:r>
              <a:rPr lang="en-US" dirty="0" err="1">
                <a:solidFill>
                  <a:schemeClr val="accent5"/>
                </a:solidFill>
              </a:rPr>
              <a:t>regulon</a:t>
            </a:r>
            <a:r>
              <a:rPr lang="en-US" dirty="0">
                <a:solidFill>
                  <a:schemeClr val="accent5"/>
                </a:solidFill>
              </a:rPr>
              <a:t> determined by NO, dormancy and hypoxia response</a:t>
            </a:r>
          </a:p>
          <a:p>
            <a:r>
              <a:rPr lang="en-US" dirty="0" smtClean="0">
                <a:solidFill>
                  <a:schemeClr val="accent5"/>
                </a:solidFill>
              </a:rPr>
              <a:t>Additional analyses conducted to verify dormancy </a:t>
            </a:r>
            <a:r>
              <a:rPr lang="en-US" dirty="0" err="1" smtClean="0">
                <a:solidFill>
                  <a:schemeClr val="accent5"/>
                </a:solidFill>
              </a:rPr>
              <a:t>regulon</a:t>
            </a:r>
            <a:r>
              <a:rPr lang="en-US" dirty="0" smtClean="0">
                <a:solidFill>
                  <a:schemeClr val="accent5"/>
                </a:solidFill>
              </a:rPr>
              <a:t> in its response to NO</a:t>
            </a:r>
          </a:p>
          <a:p>
            <a:r>
              <a:rPr lang="en-US" dirty="0" smtClean="0">
                <a:solidFill>
                  <a:schemeClr val="accent5"/>
                </a:solidFill>
              </a:rPr>
              <a:t>NO exposure induces stress response pathways</a:t>
            </a:r>
          </a:p>
          <a:p>
            <a:r>
              <a:rPr lang="en-US" dirty="0" err="1" smtClean="0">
                <a:solidFill>
                  <a:srgbClr val="292934"/>
                </a:solidFill>
              </a:rPr>
              <a:t>Voskuil</a:t>
            </a:r>
            <a:r>
              <a:rPr lang="en-US" dirty="0" smtClean="0">
                <a:solidFill>
                  <a:srgbClr val="292934"/>
                </a:solidFill>
              </a:rPr>
              <a:t> et al (2003)’s dormancy </a:t>
            </a:r>
            <a:r>
              <a:rPr lang="en-US" dirty="0" err="1" smtClean="0">
                <a:solidFill>
                  <a:srgbClr val="292934"/>
                </a:solidFill>
              </a:rPr>
              <a:t>regulon</a:t>
            </a:r>
            <a:r>
              <a:rPr lang="en-US" dirty="0" smtClean="0">
                <a:solidFill>
                  <a:srgbClr val="292934"/>
                </a:solidFill>
              </a:rPr>
              <a:t> findings were incomplete, but mechanism is supported</a:t>
            </a:r>
            <a:endParaRPr lang="en-US" dirty="0">
              <a:solidFill>
                <a:srgbClr val="2929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737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292934"/>
                </a:solidFill>
              </a:rPr>
              <a:t>Tuberculosis latency period is crucial for disease control</a:t>
            </a:r>
          </a:p>
          <a:p>
            <a:r>
              <a:rPr lang="en-US" dirty="0" smtClean="0">
                <a:solidFill>
                  <a:srgbClr val="292934"/>
                </a:solidFill>
              </a:rPr>
              <a:t>Dormancy </a:t>
            </a:r>
            <a:r>
              <a:rPr lang="en-US" dirty="0" err="1">
                <a:solidFill>
                  <a:srgbClr val="292934"/>
                </a:solidFill>
              </a:rPr>
              <a:t>regulon</a:t>
            </a:r>
            <a:r>
              <a:rPr lang="en-US" dirty="0">
                <a:solidFill>
                  <a:srgbClr val="292934"/>
                </a:solidFill>
              </a:rPr>
              <a:t> determined by NO, dormancy and hypoxia response</a:t>
            </a:r>
          </a:p>
          <a:p>
            <a:r>
              <a:rPr lang="en-US" dirty="0" smtClean="0">
                <a:solidFill>
                  <a:srgbClr val="292934"/>
                </a:solidFill>
              </a:rPr>
              <a:t>Additional analyses conducted to verify dormancy </a:t>
            </a:r>
            <a:r>
              <a:rPr lang="en-US" dirty="0" err="1" smtClean="0">
                <a:solidFill>
                  <a:srgbClr val="292934"/>
                </a:solidFill>
              </a:rPr>
              <a:t>regulon</a:t>
            </a:r>
            <a:r>
              <a:rPr lang="en-US" dirty="0" smtClean="0">
                <a:solidFill>
                  <a:srgbClr val="292934"/>
                </a:solidFill>
              </a:rPr>
              <a:t> in its response to NO</a:t>
            </a:r>
          </a:p>
          <a:p>
            <a:r>
              <a:rPr lang="en-US" dirty="0" smtClean="0">
                <a:solidFill>
                  <a:srgbClr val="292934"/>
                </a:solidFill>
              </a:rPr>
              <a:t>NO exposure induces stress response pathways</a:t>
            </a:r>
          </a:p>
          <a:p>
            <a:r>
              <a:rPr lang="en-US" dirty="0" err="1" smtClean="0">
                <a:solidFill>
                  <a:srgbClr val="292934"/>
                </a:solidFill>
              </a:rPr>
              <a:t>Voskuil</a:t>
            </a:r>
            <a:r>
              <a:rPr lang="en-US" dirty="0" smtClean="0">
                <a:solidFill>
                  <a:srgbClr val="292934"/>
                </a:solidFill>
              </a:rPr>
              <a:t> et al (2003)’s dormancy </a:t>
            </a:r>
            <a:r>
              <a:rPr lang="en-US" dirty="0" err="1" smtClean="0">
                <a:solidFill>
                  <a:srgbClr val="292934"/>
                </a:solidFill>
              </a:rPr>
              <a:t>regulon</a:t>
            </a:r>
            <a:r>
              <a:rPr lang="en-US" dirty="0" smtClean="0">
                <a:solidFill>
                  <a:srgbClr val="292934"/>
                </a:solidFill>
              </a:rPr>
              <a:t> findings were incomplete, but mechanism is supported</a:t>
            </a:r>
            <a:endParaRPr lang="en-US" dirty="0">
              <a:solidFill>
                <a:srgbClr val="2929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12793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 exposure significantly represses many protein production pathways</a:t>
            </a:r>
            <a:endParaRPr lang="en-US" dirty="0"/>
          </a:p>
        </p:txBody>
      </p:sp>
      <p:pic>
        <p:nvPicPr>
          <p:cNvPr id="8" name="Content Placeholder 7" descr="Screen Shot 2014-12-09 at 6.01.52 PM.pn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4733" b="-4733"/>
          <a:stretch>
            <a:fillRect/>
          </a:stretch>
        </p:blipFill>
        <p:spPr>
          <a:xfrm>
            <a:off x="995082" y="1600200"/>
            <a:ext cx="6221506" cy="3686818"/>
          </a:xfrm>
        </p:spPr>
      </p:pic>
      <p:sp>
        <p:nvSpPr>
          <p:cNvPr id="9" name="Rectangle 8"/>
          <p:cNvSpPr/>
          <p:nvPr/>
        </p:nvSpPr>
        <p:spPr>
          <a:xfrm>
            <a:off x="457199" y="5408286"/>
            <a:ext cx="790985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000" dirty="0"/>
              <a:t>Gene Ontology </a:t>
            </a:r>
            <a:r>
              <a:rPr lang="en-US" sz="2000" dirty="0" err="1"/>
              <a:t>GenMapp</a:t>
            </a:r>
            <a:r>
              <a:rPr lang="en-US" sz="2000" dirty="0"/>
              <a:t> analysis determined top pathways significantly affected by gene </a:t>
            </a:r>
            <a:r>
              <a:rPr lang="en-US" sz="2000" dirty="0" smtClean="0"/>
              <a:t>changes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Gene expression inhibition consistent with dormant state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737975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rRNA</a:t>
            </a:r>
            <a:r>
              <a:rPr lang="en-US" dirty="0" smtClean="0"/>
              <a:t> binding and negative growth regulation repressed by NO response</a:t>
            </a:r>
            <a:endParaRPr lang="en-US" dirty="0"/>
          </a:p>
        </p:txBody>
      </p:sp>
      <p:pic>
        <p:nvPicPr>
          <p:cNvPr id="4" name="Content Placeholder 3" descr="Screen Shot 2014-12-09 at 6.25.16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29922" r="-129922"/>
          <a:stretch>
            <a:fillRect/>
          </a:stretch>
        </p:blipFill>
        <p:spPr>
          <a:xfrm>
            <a:off x="262965" y="1600200"/>
            <a:ext cx="8229600" cy="4876800"/>
          </a:xfrm>
        </p:spPr>
      </p:pic>
      <p:pic>
        <p:nvPicPr>
          <p:cNvPr id="5" name="Picture 4" descr="Screen Shot 2014-12-09 at 6.25.44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497" y="1600200"/>
            <a:ext cx="2498246" cy="4718050"/>
          </a:xfrm>
          <a:prstGeom prst="rect">
            <a:avLst/>
          </a:prstGeom>
        </p:spPr>
      </p:pic>
      <p:pic>
        <p:nvPicPr>
          <p:cNvPr id="6" name="Picture 5" descr="Screen Shot 2014-12-09 at 6.24.06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5724" y="5111288"/>
            <a:ext cx="1791447" cy="119817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62965" y="2017057"/>
            <a:ext cx="296432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000" dirty="0" smtClean="0"/>
              <a:t>High repression of protein expression activity</a:t>
            </a:r>
          </a:p>
          <a:p>
            <a:pPr marL="742950" lvl="1" indent="-285750">
              <a:buFont typeface="Arial"/>
              <a:buChar char="•"/>
            </a:pPr>
            <a:r>
              <a:rPr lang="en-US" sz="2000" dirty="0" smtClean="0"/>
              <a:t>Transcription</a:t>
            </a:r>
          </a:p>
          <a:p>
            <a:pPr marL="742950" lvl="1" indent="-285750">
              <a:buFont typeface="Arial"/>
              <a:buChar char="•"/>
            </a:pPr>
            <a:r>
              <a:rPr lang="en-US" sz="2000" dirty="0"/>
              <a:t>T</a:t>
            </a:r>
            <a:r>
              <a:rPr lang="en-US" sz="2000" dirty="0" smtClean="0"/>
              <a:t>ranslation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Supports dormant activity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ACR: induced chaperone, slows growth of </a:t>
            </a:r>
            <a:r>
              <a:rPr lang="en-US" sz="2000" dirty="0" err="1" smtClean="0"/>
              <a:t>Mtb</a:t>
            </a:r>
            <a:endParaRPr lang="en-US" sz="2000" dirty="0" smtClean="0"/>
          </a:p>
          <a:p>
            <a:pPr marL="742950" lvl="1" indent="-285750">
              <a:buFont typeface="Arial"/>
              <a:buChar char="•"/>
            </a:pPr>
            <a:r>
              <a:rPr lang="en-US" sz="2000" dirty="0" smtClean="0"/>
              <a:t>Part of dormancy </a:t>
            </a:r>
            <a:r>
              <a:rPr lang="en-US" sz="2000" dirty="0" err="1" smtClean="0"/>
              <a:t>regulon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742595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399"/>
            <a:ext cx="8229600" cy="143883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Dormancy </a:t>
            </a:r>
            <a:r>
              <a:rPr lang="en-US" dirty="0" err="1" smtClean="0"/>
              <a:t>regulon</a:t>
            </a:r>
            <a:r>
              <a:rPr lang="en-US" dirty="0" smtClean="0"/>
              <a:t> provides framework for understanding M. Tb dormancy response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06706"/>
            <a:ext cx="8686800" cy="4370294"/>
          </a:xfrm>
        </p:spPr>
        <p:txBody>
          <a:bodyPr/>
          <a:lstStyle/>
          <a:p>
            <a:r>
              <a:rPr lang="en-US" dirty="0" smtClean="0"/>
              <a:t>Overall, secondary analysis supports </a:t>
            </a:r>
            <a:r>
              <a:rPr lang="en-US" dirty="0" err="1" smtClean="0"/>
              <a:t>Voskuil</a:t>
            </a:r>
            <a:r>
              <a:rPr lang="en-US" dirty="0" smtClean="0"/>
              <a:t> et al. findings</a:t>
            </a:r>
          </a:p>
          <a:p>
            <a:r>
              <a:rPr lang="en-US" dirty="0" smtClean="0"/>
              <a:t>Inconsistencies in calculation relatively minor</a:t>
            </a:r>
          </a:p>
          <a:p>
            <a:pPr lvl="1"/>
            <a:r>
              <a:rPr lang="en-US" dirty="0" smtClean="0"/>
              <a:t>Insignificant HYP genes still induced</a:t>
            </a:r>
          </a:p>
          <a:p>
            <a:pPr lvl="1"/>
            <a:r>
              <a:rPr lang="en-US" dirty="0" smtClean="0"/>
              <a:t>Incomplete dataset provides greatest difficulty in establishing validity</a:t>
            </a:r>
          </a:p>
          <a:p>
            <a:r>
              <a:rPr lang="en-US" dirty="0" smtClean="0"/>
              <a:t>NO exposure induces hypoxia stress response genes, consistent with </a:t>
            </a:r>
            <a:r>
              <a:rPr lang="en-US" dirty="0" err="1" smtClean="0"/>
              <a:t>Voskuil</a:t>
            </a:r>
            <a:r>
              <a:rPr lang="en-US" dirty="0" smtClean="0"/>
              <a:t> et al. (2003)</a:t>
            </a:r>
          </a:p>
          <a:p>
            <a:r>
              <a:rPr lang="en-US" dirty="0" smtClean="0"/>
              <a:t>Support for the </a:t>
            </a:r>
            <a:r>
              <a:rPr lang="en-US" dirty="0" err="1" smtClean="0"/>
              <a:t>heme</a:t>
            </a:r>
            <a:r>
              <a:rPr lang="en-US" dirty="0" smtClean="0"/>
              <a:t>-binding molecular sensor shown by induction of </a:t>
            </a:r>
            <a:r>
              <a:rPr lang="en-US" dirty="0" err="1" smtClean="0"/>
              <a:t>heme</a:t>
            </a:r>
            <a:r>
              <a:rPr lang="en-US" dirty="0" smtClean="0"/>
              <a:t>-containing molecules in NO exposure</a:t>
            </a:r>
          </a:p>
          <a:p>
            <a:r>
              <a:rPr lang="en-US" dirty="0" smtClean="0"/>
              <a:t>Further analysis and data scrutiny necessary in understanding validity of the dormancy </a:t>
            </a:r>
            <a:r>
              <a:rPr lang="en-US" dirty="0" err="1" smtClean="0"/>
              <a:t>regulon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9926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Loyola Marymount University</a:t>
            </a:r>
          </a:p>
          <a:p>
            <a:r>
              <a:rPr lang="en-US" dirty="0" err="1" smtClean="0"/>
              <a:t>Kam</a:t>
            </a:r>
            <a:r>
              <a:rPr lang="en-US" dirty="0" smtClean="0"/>
              <a:t> </a:t>
            </a:r>
            <a:r>
              <a:rPr lang="en-US" dirty="0" err="1" smtClean="0"/>
              <a:t>Dahlquist</a:t>
            </a:r>
            <a:r>
              <a:rPr lang="en-US" dirty="0" smtClean="0"/>
              <a:t>, Ph. D</a:t>
            </a:r>
          </a:p>
          <a:p>
            <a:r>
              <a:rPr lang="en-US" dirty="0" smtClean="0"/>
              <a:t>TA: Stephen Louie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2678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latin typeface="Arial"/>
                <a:cs typeface="Arial"/>
              </a:rPr>
              <a:t>Voskuil</a:t>
            </a:r>
            <a:r>
              <a:rPr lang="en-US" dirty="0">
                <a:latin typeface="Arial"/>
                <a:cs typeface="Arial"/>
              </a:rPr>
              <a:t>, M.I., </a:t>
            </a:r>
            <a:r>
              <a:rPr lang="en-US" dirty="0" err="1">
                <a:latin typeface="Arial"/>
                <a:cs typeface="Arial"/>
              </a:rPr>
              <a:t>Schappinger</a:t>
            </a:r>
            <a:r>
              <a:rPr lang="en-US" dirty="0">
                <a:latin typeface="Arial"/>
                <a:cs typeface="Arial"/>
              </a:rPr>
              <a:t>, D., Visconti, K.C., Harrell, M.I., </a:t>
            </a:r>
            <a:r>
              <a:rPr lang="en-US" dirty="0" err="1">
                <a:latin typeface="Arial"/>
                <a:cs typeface="Arial"/>
              </a:rPr>
              <a:t>Dolganov</a:t>
            </a:r>
            <a:r>
              <a:rPr lang="en-US" dirty="0">
                <a:latin typeface="Arial"/>
                <a:cs typeface="Arial"/>
              </a:rPr>
              <a:t>, G.M., Sherman, D.R., and </a:t>
            </a:r>
            <a:r>
              <a:rPr lang="en-US" dirty="0" err="1">
                <a:latin typeface="Arial"/>
                <a:cs typeface="Arial"/>
              </a:rPr>
              <a:t>Schoolnik</a:t>
            </a:r>
            <a:r>
              <a:rPr lang="en-US" dirty="0">
                <a:latin typeface="Arial"/>
                <a:cs typeface="Arial"/>
              </a:rPr>
              <a:t>, G.K. (2003).  </a:t>
            </a:r>
            <a:r>
              <a:rPr lang="hr-HR" i="1" dirty="0">
                <a:latin typeface="Arial"/>
                <a:cs typeface="Arial"/>
              </a:rPr>
              <a:t>J. Exp. Med. 198</a:t>
            </a:r>
            <a:r>
              <a:rPr lang="hr-HR" dirty="0">
                <a:latin typeface="Arial"/>
                <a:cs typeface="Arial"/>
              </a:rPr>
              <a:t>(5), 705-713. doi:10.1084/jem.20030205.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927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Tuberculosis latency period is crucial for disease control</a:t>
            </a:r>
          </a:p>
          <a:p>
            <a:r>
              <a:rPr lang="en-US" dirty="0" smtClean="0">
                <a:solidFill>
                  <a:schemeClr val="accent5"/>
                </a:solidFill>
              </a:rPr>
              <a:t>Dormancy </a:t>
            </a:r>
            <a:r>
              <a:rPr lang="en-US" dirty="0" err="1">
                <a:solidFill>
                  <a:schemeClr val="accent5"/>
                </a:solidFill>
              </a:rPr>
              <a:t>regulon</a:t>
            </a:r>
            <a:r>
              <a:rPr lang="en-US" dirty="0">
                <a:solidFill>
                  <a:schemeClr val="accent5"/>
                </a:solidFill>
              </a:rPr>
              <a:t> determined by NO, dormancy and hypoxia response</a:t>
            </a:r>
          </a:p>
          <a:p>
            <a:r>
              <a:rPr lang="en-US" dirty="0" smtClean="0">
                <a:solidFill>
                  <a:schemeClr val="accent5"/>
                </a:solidFill>
              </a:rPr>
              <a:t>Additional analyses conducted to verify dormancy </a:t>
            </a:r>
            <a:r>
              <a:rPr lang="en-US" dirty="0" err="1" smtClean="0">
                <a:solidFill>
                  <a:schemeClr val="accent5"/>
                </a:solidFill>
              </a:rPr>
              <a:t>regulon</a:t>
            </a:r>
            <a:r>
              <a:rPr lang="en-US" dirty="0" smtClean="0">
                <a:solidFill>
                  <a:schemeClr val="accent5"/>
                </a:solidFill>
              </a:rPr>
              <a:t> in its response to NO</a:t>
            </a:r>
          </a:p>
          <a:p>
            <a:r>
              <a:rPr lang="en-US" dirty="0" smtClean="0">
                <a:solidFill>
                  <a:schemeClr val="accent5"/>
                </a:solidFill>
              </a:rPr>
              <a:t>NO exposure induces stress response pathways</a:t>
            </a:r>
          </a:p>
          <a:p>
            <a:r>
              <a:rPr lang="en-US" dirty="0" err="1" smtClean="0">
                <a:solidFill>
                  <a:schemeClr val="accent5"/>
                </a:solidFill>
              </a:rPr>
              <a:t>Voskuil</a:t>
            </a:r>
            <a:r>
              <a:rPr lang="en-US" dirty="0" smtClean="0">
                <a:solidFill>
                  <a:schemeClr val="accent5"/>
                </a:solidFill>
              </a:rPr>
              <a:t> et al (2003)’s dormancy </a:t>
            </a:r>
            <a:r>
              <a:rPr lang="en-US" dirty="0" err="1" smtClean="0">
                <a:solidFill>
                  <a:schemeClr val="accent5"/>
                </a:solidFill>
              </a:rPr>
              <a:t>regulon</a:t>
            </a:r>
            <a:r>
              <a:rPr lang="en-US" dirty="0" smtClean="0">
                <a:solidFill>
                  <a:schemeClr val="accent5"/>
                </a:solidFill>
              </a:rPr>
              <a:t> findings were incomplete, but mechanism is supported</a:t>
            </a:r>
            <a:endParaRPr lang="en-US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0644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Tuberculosis infection has three developmental stages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TB is a pulmonary infection caused by </a:t>
            </a:r>
            <a:r>
              <a:rPr lang="en-US" i="1" dirty="0" smtClean="0"/>
              <a:t>Mycobacterium tuberculosis</a:t>
            </a:r>
            <a:endParaRPr lang="en-US" dirty="0" smtClean="0"/>
          </a:p>
          <a:p>
            <a:r>
              <a:rPr lang="en-US" dirty="0" smtClean="0"/>
              <a:t>3 stage pathogenic sequence</a:t>
            </a:r>
          </a:p>
          <a:p>
            <a:pPr lvl="1"/>
            <a:r>
              <a:rPr lang="en-US" dirty="0" smtClean="0"/>
              <a:t>Inhalation of infectious aerosol</a:t>
            </a:r>
          </a:p>
          <a:p>
            <a:pPr lvl="1"/>
            <a:r>
              <a:rPr lang="en-US" dirty="0" smtClean="0"/>
              <a:t>Latency period</a:t>
            </a:r>
          </a:p>
          <a:p>
            <a:pPr lvl="1"/>
            <a:r>
              <a:rPr lang="en-US" dirty="0" smtClean="0"/>
              <a:t>Unimpeded bacterial replication (onset of disease)</a:t>
            </a:r>
          </a:p>
          <a:p>
            <a:r>
              <a:rPr lang="en-US" dirty="0" smtClean="0"/>
              <a:t>1/3 of the world is latently infected</a:t>
            </a:r>
          </a:p>
          <a:p>
            <a:r>
              <a:rPr lang="en-US" dirty="0" smtClean="0"/>
              <a:t>The most aggressive TB cases exist in latent form</a:t>
            </a:r>
          </a:p>
          <a:p>
            <a:pPr lvl="1"/>
            <a:r>
              <a:rPr lang="en-US" dirty="0" smtClean="0"/>
              <a:t>Latency promotional factors not widely investigated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497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</a:t>
            </a:r>
            <a:r>
              <a:rPr lang="en-US" baseline="-25000" dirty="0" smtClean="0"/>
              <a:t>2</a:t>
            </a:r>
            <a:r>
              <a:rPr lang="en-US" dirty="0" smtClean="0"/>
              <a:t> depletion promotes  </a:t>
            </a:r>
            <a:r>
              <a:rPr lang="en-US" i="1" dirty="0" smtClean="0"/>
              <a:t>M. tuberculosis</a:t>
            </a:r>
            <a:r>
              <a:rPr lang="en-US" dirty="0" smtClean="0"/>
              <a:t> latent period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8000"/>
            <a:ext cx="8229600" cy="4699000"/>
          </a:xfrm>
        </p:spPr>
        <p:txBody>
          <a:bodyPr/>
          <a:lstStyle/>
          <a:p>
            <a:r>
              <a:rPr lang="en-US" dirty="0" smtClean="0"/>
              <a:t>Gradual O</a:t>
            </a:r>
            <a:r>
              <a:rPr lang="en-US" baseline="-25000" dirty="0" smtClean="0"/>
              <a:t>2</a:t>
            </a:r>
            <a:r>
              <a:rPr lang="en-US" dirty="0" smtClean="0"/>
              <a:t> depletion leads to:</a:t>
            </a:r>
          </a:p>
          <a:p>
            <a:pPr lvl="1"/>
            <a:r>
              <a:rPr lang="en-US" dirty="0" err="1"/>
              <a:t>N</a:t>
            </a:r>
            <a:r>
              <a:rPr lang="en-US" dirty="0" err="1" smtClean="0"/>
              <a:t>onreplicating</a:t>
            </a:r>
            <a:r>
              <a:rPr lang="en-US" dirty="0" smtClean="0"/>
              <a:t>, persistent state</a:t>
            </a:r>
            <a:endParaRPr lang="en-US" dirty="0"/>
          </a:p>
          <a:p>
            <a:pPr lvl="1"/>
            <a:r>
              <a:rPr lang="en-US" dirty="0"/>
              <a:t>S</a:t>
            </a:r>
            <a:r>
              <a:rPr lang="en-US" dirty="0" smtClean="0"/>
              <a:t>tructural, metabolic and chromosomal changes to the bacteria</a:t>
            </a:r>
          </a:p>
          <a:p>
            <a:r>
              <a:rPr lang="en-US" dirty="0" smtClean="0"/>
              <a:t>Reduced O</a:t>
            </a:r>
            <a:r>
              <a:rPr lang="en-US" baseline="-25000" dirty="0" smtClean="0"/>
              <a:t>2</a:t>
            </a:r>
            <a:r>
              <a:rPr lang="en-US" dirty="0" smtClean="0"/>
              <a:t> tension leads to resistance to antimicrobials</a:t>
            </a:r>
          </a:p>
          <a:p>
            <a:r>
              <a:rPr lang="en-US" dirty="0" smtClean="0"/>
              <a:t>Reintroduction of O</a:t>
            </a:r>
            <a:r>
              <a:rPr lang="en-US" baseline="-25000" dirty="0" smtClean="0"/>
              <a:t>2</a:t>
            </a:r>
            <a:r>
              <a:rPr lang="en-US" dirty="0" smtClean="0"/>
              <a:t> converts bacteria to active form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513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Nitric oxide (NO) controls </a:t>
            </a:r>
            <a:r>
              <a:rPr lang="en-US" i="1" dirty="0" smtClean="0"/>
              <a:t>M. tuberculosis</a:t>
            </a:r>
            <a:r>
              <a:rPr lang="en-US" dirty="0" smtClean="0"/>
              <a:t> growth by inhibiting aerobic respiration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Voskuil</a:t>
            </a:r>
            <a:r>
              <a:rPr lang="en-US" dirty="0" smtClean="0"/>
              <a:t> et al. (2003) investigated </a:t>
            </a:r>
            <a:r>
              <a:rPr lang="en-US" dirty="0"/>
              <a:t>role of NO in inducing latent period program in </a:t>
            </a:r>
            <a:r>
              <a:rPr lang="en-US" i="1" dirty="0"/>
              <a:t>M. </a:t>
            </a:r>
            <a:r>
              <a:rPr lang="en-US" i="1" dirty="0" smtClean="0"/>
              <a:t>tuberculosis</a:t>
            </a:r>
            <a:endParaRPr lang="en-US" dirty="0" smtClean="0"/>
          </a:p>
          <a:p>
            <a:r>
              <a:rPr lang="en-US" dirty="0" smtClean="0"/>
              <a:t>High doses of NO is toxic for bacteria</a:t>
            </a:r>
          </a:p>
          <a:p>
            <a:r>
              <a:rPr lang="en-US" dirty="0" smtClean="0"/>
              <a:t>NO inhibits aerobic respiration in mitochondria and bacteria</a:t>
            </a:r>
          </a:p>
          <a:p>
            <a:r>
              <a:rPr lang="en-US" dirty="0" smtClean="0"/>
              <a:t>NO is an important signaling agent for eukaryotes</a:t>
            </a:r>
          </a:p>
        </p:txBody>
      </p:sp>
    </p:spTree>
    <p:extLst>
      <p:ext uri="{BB962C8B-B14F-4D97-AF65-F5344CB8AC3E}">
        <p14:creationId xmlns:p14="http://schemas.microsoft.com/office/powerpoint/2010/main" val="41437997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5"/>
                </a:solidFill>
              </a:rPr>
              <a:t>Tuberculosis latency period is crucial for disease control</a:t>
            </a:r>
          </a:p>
          <a:p>
            <a:r>
              <a:rPr lang="en-US" dirty="0" smtClean="0">
                <a:solidFill>
                  <a:srgbClr val="292934"/>
                </a:solidFill>
              </a:rPr>
              <a:t>Dormancy </a:t>
            </a:r>
            <a:r>
              <a:rPr lang="en-US" dirty="0" err="1">
                <a:solidFill>
                  <a:srgbClr val="292934"/>
                </a:solidFill>
              </a:rPr>
              <a:t>regulon</a:t>
            </a:r>
            <a:r>
              <a:rPr lang="en-US" dirty="0">
                <a:solidFill>
                  <a:srgbClr val="292934"/>
                </a:solidFill>
              </a:rPr>
              <a:t> determined by NO, dormancy and hypoxia response</a:t>
            </a:r>
          </a:p>
          <a:p>
            <a:r>
              <a:rPr lang="en-US" dirty="0" smtClean="0">
                <a:solidFill>
                  <a:schemeClr val="accent5"/>
                </a:solidFill>
              </a:rPr>
              <a:t>Additional analyses conducted to verify dormancy </a:t>
            </a:r>
            <a:r>
              <a:rPr lang="en-US" dirty="0" err="1" smtClean="0">
                <a:solidFill>
                  <a:schemeClr val="accent5"/>
                </a:solidFill>
              </a:rPr>
              <a:t>regulon</a:t>
            </a:r>
            <a:r>
              <a:rPr lang="en-US" dirty="0" smtClean="0">
                <a:solidFill>
                  <a:schemeClr val="accent5"/>
                </a:solidFill>
              </a:rPr>
              <a:t> in its response to NO</a:t>
            </a:r>
          </a:p>
          <a:p>
            <a:r>
              <a:rPr lang="en-US" dirty="0" smtClean="0">
                <a:solidFill>
                  <a:schemeClr val="accent5"/>
                </a:solidFill>
              </a:rPr>
              <a:t>NO exposure induces stress response pathways</a:t>
            </a:r>
          </a:p>
          <a:p>
            <a:r>
              <a:rPr lang="en-US" dirty="0" err="1" smtClean="0">
                <a:solidFill>
                  <a:schemeClr val="accent5"/>
                </a:solidFill>
              </a:rPr>
              <a:t>Voskuil</a:t>
            </a:r>
            <a:r>
              <a:rPr lang="en-US" dirty="0" smtClean="0">
                <a:solidFill>
                  <a:schemeClr val="accent5"/>
                </a:solidFill>
              </a:rPr>
              <a:t> et al (2003)’s dormancy </a:t>
            </a:r>
            <a:r>
              <a:rPr lang="en-US" dirty="0" err="1" smtClean="0">
                <a:solidFill>
                  <a:schemeClr val="accent5"/>
                </a:solidFill>
              </a:rPr>
              <a:t>regulon</a:t>
            </a:r>
            <a:r>
              <a:rPr lang="en-US" dirty="0" smtClean="0">
                <a:solidFill>
                  <a:schemeClr val="accent5"/>
                </a:solidFill>
              </a:rPr>
              <a:t> findings were incomplete, but mechanism is supported</a:t>
            </a:r>
            <a:endParaRPr lang="en-US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7375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4887258" y="2046880"/>
            <a:ext cx="4256741" cy="4344775"/>
          </a:xfrm>
        </p:spPr>
        <p:txBody>
          <a:bodyPr>
            <a:normAutofit/>
          </a:bodyPr>
          <a:lstStyle/>
          <a:p>
            <a:r>
              <a:rPr lang="en-US" sz="2000" dirty="0"/>
              <a:t>Red: induced</a:t>
            </a:r>
          </a:p>
          <a:p>
            <a:r>
              <a:rPr lang="en-US" sz="2000" dirty="0"/>
              <a:t>Green: repressed </a:t>
            </a:r>
          </a:p>
          <a:p>
            <a:r>
              <a:rPr lang="en-US" sz="2000" dirty="0"/>
              <a:t>Black: no change</a:t>
            </a:r>
          </a:p>
          <a:p>
            <a:r>
              <a:rPr lang="en-US" sz="2000" dirty="0"/>
              <a:t>Genes organized based </a:t>
            </a:r>
            <a:r>
              <a:rPr lang="en-US" sz="2000" dirty="0" smtClean="0"/>
              <a:t>on</a:t>
            </a:r>
          </a:p>
          <a:p>
            <a:r>
              <a:rPr lang="en-US" sz="2000" dirty="0" smtClean="0"/>
              <a:t>average </a:t>
            </a:r>
            <a:r>
              <a:rPr lang="en-US" sz="2000" dirty="0"/>
              <a:t>linkage </a:t>
            </a:r>
            <a:r>
              <a:rPr lang="en-US" sz="2000" dirty="0" smtClean="0"/>
              <a:t>clustering</a:t>
            </a:r>
          </a:p>
          <a:p>
            <a:endParaRPr lang="en-US" sz="2000" dirty="0" smtClean="0"/>
          </a:p>
          <a:p>
            <a:r>
              <a:rPr lang="en-US" sz="2000" b="1" dirty="0" smtClean="0"/>
              <a:t>NO: </a:t>
            </a:r>
            <a:r>
              <a:rPr lang="en-US" sz="2000" dirty="0" err="1" smtClean="0"/>
              <a:t>Mtb</a:t>
            </a:r>
            <a:r>
              <a:rPr lang="en-US" sz="2000" dirty="0" smtClean="0"/>
              <a:t> </a:t>
            </a:r>
            <a:r>
              <a:rPr lang="en-US" sz="2000" dirty="0" smtClean="0"/>
              <a:t>1254 </a:t>
            </a:r>
            <a:r>
              <a:rPr lang="en-US" sz="2000" dirty="0" smtClean="0"/>
              <a:t>exposed to 50mM of DETA/NO for 4hrs</a:t>
            </a:r>
          </a:p>
          <a:p>
            <a:r>
              <a:rPr lang="en-US" sz="2000" b="1" dirty="0" smtClean="0"/>
              <a:t>HYP: </a:t>
            </a:r>
            <a:r>
              <a:rPr lang="en-US" sz="2000" dirty="0" err="1" smtClean="0"/>
              <a:t>Mtb</a:t>
            </a:r>
            <a:r>
              <a:rPr lang="en-US" sz="2000" dirty="0" smtClean="0"/>
              <a:t> 1254 0.2% O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for 2 </a:t>
            </a:r>
            <a:r>
              <a:rPr lang="en-US" sz="2000" dirty="0" err="1" smtClean="0"/>
              <a:t>hrs</a:t>
            </a:r>
            <a:endParaRPr lang="en-US" sz="2000" dirty="0" smtClean="0"/>
          </a:p>
          <a:p>
            <a:r>
              <a:rPr lang="en-US" sz="2000" b="1" dirty="0" smtClean="0"/>
              <a:t>DOR: </a:t>
            </a:r>
            <a:r>
              <a:rPr lang="en-US" sz="2000" dirty="0" err="1" smtClean="0"/>
              <a:t>Mtb</a:t>
            </a:r>
            <a:r>
              <a:rPr lang="en-US" sz="2000" dirty="0" smtClean="0"/>
              <a:t> 1254 4 days gradual adaptation to lower O</a:t>
            </a:r>
            <a:r>
              <a:rPr lang="en-US" sz="2000" baseline="-25000" dirty="0" smtClean="0"/>
              <a:t>2</a:t>
            </a:r>
            <a:endParaRPr lang="en-US" sz="2000" dirty="0"/>
          </a:p>
        </p:txBody>
      </p:sp>
      <p:pic>
        <p:nvPicPr>
          <p:cNvPr id="7" name="Picture 6" descr="400px-Voskuiletalf1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5786"/>
          <a:stretch/>
        </p:blipFill>
        <p:spPr>
          <a:xfrm>
            <a:off x="254000" y="1825178"/>
            <a:ext cx="4407384" cy="4808703"/>
          </a:xfrm>
          <a:prstGeom prst="rect">
            <a:avLst/>
          </a:prstGeom>
        </p:spPr>
      </p:pic>
      <p:sp>
        <p:nvSpPr>
          <p:cNvPr id="9" name="Title 7"/>
          <p:cNvSpPr>
            <a:spLocks noGrp="1"/>
          </p:cNvSpPr>
          <p:nvPr>
            <p:ph type="title"/>
          </p:nvPr>
        </p:nvSpPr>
        <p:spPr>
          <a:xfrm>
            <a:off x="-1" y="418353"/>
            <a:ext cx="9278471" cy="1105647"/>
          </a:xfrm>
        </p:spPr>
        <p:txBody>
          <a:bodyPr>
            <a:noAutofit/>
          </a:bodyPr>
          <a:lstStyle/>
          <a:p>
            <a:r>
              <a:rPr lang="en-US" sz="3200" dirty="0"/>
              <a:t>Dormancy </a:t>
            </a:r>
            <a:r>
              <a:rPr lang="en-US" sz="3200" dirty="0" err="1"/>
              <a:t>regulon</a:t>
            </a:r>
            <a:r>
              <a:rPr lang="en-US" sz="3200" dirty="0"/>
              <a:t> determined by </a:t>
            </a:r>
            <a:r>
              <a:rPr lang="en-US" sz="3200" dirty="0" err="1"/>
              <a:t>coinduction</a:t>
            </a:r>
            <a:r>
              <a:rPr lang="en-US" sz="3200" dirty="0"/>
              <a:t> by NO, low O</a:t>
            </a:r>
            <a:r>
              <a:rPr lang="en-US" sz="3200" baseline="-25000" dirty="0"/>
              <a:t>2</a:t>
            </a:r>
            <a:r>
              <a:rPr lang="en-US" sz="3200" dirty="0"/>
              <a:t> and adaptation to an in vitro dormant state </a:t>
            </a:r>
          </a:p>
        </p:txBody>
      </p:sp>
    </p:spTree>
    <p:extLst>
      <p:ext uri="{BB962C8B-B14F-4D97-AF65-F5344CB8AC3E}">
        <p14:creationId xmlns:p14="http://schemas.microsoft.com/office/powerpoint/2010/main" val="31441383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-1" y="328645"/>
            <a:ext cx="9308353" cy="1269940"/>
          </a:xfrm>
        </p:spPr>
        <p:txBody>
          <a:bodyPr>
            <a:noAutofit/>
          </a:bodyPr>
          <a:lstStyle/>
          <a:p>
            <a:r>
              <a:rPr lang="en-US" sz="3200" dirty="0"/>
              <a:t>Dormancy </a:t>
            </a:r>
            <a:r>
              <a:rPr lang="en-US" sz="3200" dirty="0" err="1"/>
              <a:t>regulon</a:t>
            </a:r>
            <a:r>
              <a:rPr lang="en-US" sz="3200" dirty="0"/>
              <a:t> determined by </a:t>
            </a:r>
            <a:r>
              <a:rPr lang="en-US" sz="3200" dirty="0" err="1"/>
              <a:t>coinduction</a:t>
            </a:r>
            <a:r>
              <a:rPr lang="en-US" sz="3200" dirty="0"/>
              <a:t> by NO, low O</a:t>
            </a:r>
            <a:r>
              <a:rPr lang="en-US" sz="3200" baseline="-25000" dirty="0"/>
              <a:t>2</a:t>
            </a:r>
            <a:r>
              <a:rPr lang="en-US" sz="3200" dirty="0"/>
              <a:t> and adaptation to an in vitro dormant state 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4754732" y="1967285"/>
            <a:ext cx="4038600" cy="4718304"/>
          </a:xfrm>
        </p:spPr>
        <p:txBody>
          <a:bodyPr>
            <a:normAutofit/>
          </a:bodyPr>
          <a:lstStyle/>
          <a:p>
            <a:r>
              <a:rPr lang="en-US" sz="2000" dirty="0"/>
              <a:t>Red: induced</a:t>
            </a:r>
          </a:p>
          <a:p>
            <a:r>
              <a:rPr lang="en-US" sz="2000" dirty="0"/>
              <a:t>Green: repressed </a:t>
            </a:r>
          </a:p>
          <a:p>
            <a:r>
              <a:rPr lang="en-US" sz="2000" dirty="0"/>
              <a:t>Black: no change</a:t>
            </a:r>
          </a:p>
          <a:p>
            <a:r>
              <a:rPr lang="en-US" sz="2000" dirty="0"/>
              <a:t>Genes organized based </a:t>
            </a:r>
            <a:r>
              <a:rPr lang="en-US" sz="2000" dirty="0" smtClean="0"/>
              <a:t>on average </a:t>
            </a:r>
            <a:r>
              <a:rPr lang="en-US" sz="2000" dirty="0"/>
              <a:t>linkage clustering</a:t>
            </a:r>
          </a:p>
          <a:p>
            <a:endParaRPr lang="en-US" sz="2000" dirty="0"/>
          </a:p>
          <a:p>
            <a:r>
              <a:rPr lang="en-US" sz="2000" b="1" dirty="0"/>
              <a:t>NO: </a:t>
            </a:r>
            <a:r>
              <a:rPr lang="en-US" sz="2000" dirty="0" err="1"/>
              <a:t>Mtb</a:t>
            </a:r>
            <a:r>
              <a:rPr lang="en-US" sz="2000" dirty="0"/>
              <a:t> 1254 exposed to 50mM of DETA/NO for 4hrs</a:t>
            </a:r>
          </a:p>
          <a:p>
            <a:r>
              <a:rPr lang="en-US" sz="2000" b="1" dirty="0"/>
              <a:t>HYP: </a:t>
            </a:r>
            <a:r>
              <a:rPr lang="en-US" sz="2000" dirty="0" err="1"/>
              <a:t>Mtb</a:t>
            </a:r>
            <a:r>
              <a:rPr lang="en-US" sz="2000" dirty="0"/>
              <a:t> </a:t>
            </a:r>
            <a:r>
              <a:rPr lang="en-US" sz="2000" dirty="0" smtClean="0"/>
              <a:t>1254</a:t>
            </a:r>
            <a:r>
              <a:rPr lang="en-US" sz="2000" dirty="0" smtClean="0"/>
              <a:t> </a:t>
            </a:r>
            <a:r>
              <a:rPr lang="en-US" sz="2000" dirty="0"/>
              <a:t>.2% O</a:t>
            </a:r>
            <a:r>
              <a:rPr lang="en-US" sz="2000" baseline="-25000" dirty="0"/>
              <a:t>2</a:t>
            </a:r>
            <a:r>
              <a:rPr lang="en-US" sz="2000" dirty="0"/>
              <a:t> for 2 </a:t>
            </a:r>
            <a:r>
              <a:rPr lang="en-US" sz="2000" dirty="0" err="1"/>
              <a:t>hrs</a:t>
            </a:r>
            <a:endParaRPr lang="en-US" sz="2000" dirty="0"/>
          </a:p>
          <a:p>
            <a:r>
              <a:rPr lang="en-US" sz="2000" b="1" dirty="0"/>
              <a:t>DOR: </a:t>
            </a:r>
            <a:r>
              <a:rPr lang="en-US" sz="2000" dirty="0" err="1"/>
              <a:t>Mtb</a:t>
            </a:r>
            <a:r>
              <a:rPr lang="en-US" sz="2000" dirty="0"/>
              <a:t> </a:t>
            </a:r>
            <a:r>
              <a:rPr lang="en-US" sz="2000" dirty="0" smtClean="0"/>
              <a:t>1254 4days </a:t>
            </a:r>
            <a:r>
              <a:rPr lang="en-US" sz="2000" dirty="0"/>
              <a:t>gradual adaptation to lower O</a:t>
            </a:r>
            <a:r>
              <a:rPr lang="en-US" sz="2000" baseline="-25000" dirty="0"/>
              <a:t>2</a:t>
            </a:r>
            <a:endParaRPr lang="en-US" sz="2000" dirty="0"/>
          </a:p>
        </p:txBody>
      </p:sp>
      <p:pic>
        <p:nvPicPr>
          <p:cNvPr id="7" name="Picture 6" descr="400px-Voskuiletalf1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181"/>
          <a:stretch/>
        </p:blipFill>
        <p:spPr>
          <a:xfrm>
            <a:off x="248684" y="2451677"/>
            <a:ext cx="4399516" cy="4233912"/>
          </a:xfrm>
          <a:prstGeom prst="rect">
            <a:avLst/>
          </a:prstGeom>
        </p:spPr>
      </p:pic>
      <p:pic>
        <p:nvPicPr>
          <p:cNvPr id="11" name="Picture 10" descr="400px-Voskuiletalf1.jpg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6957" l="0" r="99500">
                        <a14:foregroundMark x1="13750" y1="1242" x2="13750" y2="1242"/>
                        <a14:foregroundMark x1="4500" y1="2981" x2="4500" y2="2981"/>
                        <a14:foregroundMark x1="16500" y1="5590" x2="16500" y2="5590"/>
                        <a14:foregroundMark x1="7750" y1="6335" x2="7750" y2="633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1" r="-2290" b="94145"/>
          <a:stretch/>
        </p:blipFill>
        <p:spPr>
          <a:xfrm>
            <a:off x="248684" y="1912681"/>
            <a:ext cx="4506048" cy="519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32359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2571</TotalTime>
  <Words>1464</Words>
  <Application>Microsoft Macintosh PowerPoint</Application>
  <PresentationFormat>On-screen Show (4:3)</PresentationFormat>
  <Paragraphs>180</Paragraphs>
  <Slides>24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Clarity</vt:lpstr>
      <vt:lpstr>Nitric oxide induces Mycobacterium tuberculosis  stress response beyond dormancy regulon </vt:lpstr>
      <vt:lpstr>Outline</vt:lpstr>
      <vt:lpstr>Outline</vt:lpstr>
      <vt:lpstr>Tuberculosis infection has three developmental stages</vt:lpstr>
      <vt:lpstr>O2 depletion promotes  M. tuberculosis latent period</vt:lpstr>
      <vt:lpstr>Nitric oxide (NO) controls M. tuberculosis growth by inhibiting aerobic respiration</vt:lpstr>
      <vt:lpstr>Outline</vt:lpstr>
      <vt:lpstr>Dormancy regulon determined by coinduction by NO, low O2 and adaptation to an in vitro dormant state </vt:lpstr>
      <vt:lpstr>Dormancy regulon determined by coinduction by NO, low O2 and adaptation to an in vitro dormant state </vt:lpstr>
      <vt:lpstr>Control of the dormancy regulon important for M. tuberculosis survival in latent periods</vt:lpstr>
      <vt:lpstr>Outline</vt:lpstr>
      <vt:lpstr>Data analysis was used to corroborate Voskuil et al. (2003) findings</vt:lpstr>
      <vt:lpstr>Sanity check of significant values validates calculation methodology</vt:lpstr>
      <vt:lpstr>Dormancy regulon calculation comparisons showed consistency, despite lacking data</vt:lpstr>
      <vt:lpstr>Dormancy regulon omitted significant genes</vt:lpstr>
      <vt:lpstr>Outline</vt:lpstr>
      <vt:lpstr>NO induces hypoxia and stress response pathways</vt:lpstr>
      <vt:lpstr>Highly significant induction of nitrosative stress supports Voskuil (2003) findings</vt:lpstr>
      <vt:lpstr>Outline</vt:lpstr>
      <vt:lpstr>NO exposure significantly represses many protein production pathways</vt:lpstr>
      <vt:lpstr>rRNA binding and negative growth regulation repressed by NO response</vt:lpstr>
      <vt:lpstr>Dormancy regulon provides framework for understanding M. Tb dormancy response program</vt:lpstr>
      <vt:lpstr>Acknowledgments</vt:lpstr>
      <vt:lpstr>References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Inhibition of respiration by Nitric Oxide induces a Mycobacterium tuberculosis dormancy program</dc:title>
  <dc:creator>Isabel Gonzaga</dc:creator>
  <cp:lastModifiedBy>Isabel Gonzaga</cp:lastModifiedBy>
  <cp:revision>71</cp:revision>
  <dcterms:created xsi:type="dcterms:W3CDTF">2014-11-10T20:11:20Z</dcterms:created>
  <dcterms:modified xsi:type="dcterms:W3CDTF">2014-12-10T20:35:09Z</dcterms:modified>
</cp:coreProperties>
</file>