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 panose="00000000000000000000"/>
              <a:buChar char="o"/>
            </a:pPr>
            <a:r>
              <a:rPr sz="1100"/>
              <a:t>
</a:t>
            </a:r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  <a:p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2327345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1. deleted an enzyme responsible for different step in pathway and saw if they still got the same end product</a:t>
            </a:r>
          </a:p>
          <a:p>
            <a:pPr lvl="0" rtl="0"/>
            <a:r>
              <a:rPr/>
              <a:t>therefore, de novo seq do not enable bypass pathways for synthesis of end products</a:t>
            </a:r>
          </a:p>
          <a:p>
            <a:pPr lvl="0" rtl="0"/>
            <a:r>
              <a:rPr/>
              <a:t>2. rescue deletion of genes</a:t>
            </a:r>
          </a:p>
          <a:p>
            <a:pPr lvl="0" rtl="0"/>
            <a:r>
              <a:rPr/>
              <a:t>double deletion strain: deletion of novel protein and overexpressed gene associated with it</a:t>
            </a:r>
          </a:p>
          <a:p>
            <a:r>
              <a:rPr/>
              <a:t>of proteins known previously to enable rescue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/>
              <a:t>3. similar to spectra of designed 4-helix bundles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Hannah</a:t>
            </a:r>
          </a:p>
          <a:p>
            <a:pPr lvl="0" rtl="0"/>
            <a:r>
              <a:rPr/>
              <a:t>-Rescue specific deletions: de novo protein for serB didn't rescue ilvA, Syn-Fes didn't rescue gltA, etc.</a:t>
            </a:r>
          </a:p>
          <a:p>
            <a:pPr lvl="0" rtl="0"/>
            <a:r>
              <a:rPr/>
              <a:t>-Rescue by sequence-specific features: as opposed to generic cellular response to foreign protein; mutated de novo protein for ilvA by finding conserved residue in all proteins found to rescue ilvA and mutating Lys42-&gt;Ala, resulting protein expressed at same levels as de novo but didn't save ilvA</a:t>
            </a:r>
          </a:p>
          <a:p>
            <a:endParaRPr/>
          </a:p>
          <a:p>
            <a:pPr lvl="0" rtl="0"/>
            <a:r>
              <a:rPr/>
              <a:t>*Didn't find exact mechanism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Hannah</a:t>
            </a:r>
          </a:p>
          <a:p>
            <a:pPr lvl="0" rtl="0"/>
            <a:r>
              <a:rPr/>
              <a:t>-Created quadruple knockout, transformed with vector co-expressing all artificial genes</a:t>
            </a:r>
          </a:p>
          <a:p>
            <a:pPr lvl="0" rtl="0"/>
            <a:r>
              <a:rPr/>
              <a:t>-Transformed colonies with artificial genes plasmid grew on minimal media, didn't grow with empty vector</a:t>
            </a:r>
          </a:p>
          <a:p>
            <a:r>
              <a:rPr/>
              <a:t>-of the ~400 genes essential for E. coli growth, they replaced 4 and saw growth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compared growth rates of deletion strain expressing high (400X) de novo versus low (1X) natural</a:t>
            </a:r>
          </a:p>
          <a:p>
            <a:pPr lvl="0" rtl="0"/>
            <a:r>
              <a:rPr/>
              <a:t>theoretical diversity of library 5 x 10^52; used experimental library of 1.5 x 10^6 genes</a:t>
            </a:r>
          </a:p>
          <a:p>
            <a:pPr lvl="0" rtl="0"/>
            <a:r>
              <a:rPr/>
              <a:t>narrow scope of library lead to limited results</a:t>
            </a:r>
          </a:p>
          <a:p>
            <a:r>
              <a:rPr/>
              <a:t>but instead ruled out other possiblities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/>
              <a:t>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/>
              <a:t>Hannah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Hannah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-De novo proteins designed without any template from other existing proteins or with a particular function in mind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-Used binary code - pattern of polar and non-polar residues, folds into stable four-helix bundle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-Four-helix bundle: 4 helices in coiled-coil, known very stable formation for biological functions</a:t>
            </a:r>
          </a:p>
          <a:p>
            <a:pPr lvl="0" rtl="0"/>
            <a:r>
              <a:rPr/>
              <a:t>-Auxotroph: deleted for a gene needed to grow on minimal medium; can grow on rich media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Hannah</a:t>
            </a:r>
          </a:p>
          <a:p>
            <a:pPr lvl="0" rtl="0"/>
            <a:r>
              <a:rPr/>
              <a:t>-Purpose: can de novo proteins replace growth function of other genes in cells? without being based on other proteins or designed for a specific function?</a:t>
            </a:r>
          </a:p>
          <a:p>
            <a:pPr lvl="0" rtl="0"/>
            <a:r>
              <a:rPr/>
              <a:t>-Design of novel proteins: how they made the library</a:t>
            </a:r>
          </a:p>
          <a:p>
            <a:pPr lvl="0" rtl="0"/>
            <a:r>
              <a:rPr/>
              <a:t>-Rescue by de novo proteins: show proteins rescue function</a:t>
            </a:r>
          </a:p>
          <a:p>
            <a:pPr lvl="0" rtl="0"/>
            <a:r>
              <a:rPr/>
              <a:t>-Binary pattern design: sequence of proteins that rescued cells</a:t>
            </a:r>
          </a:p>
          <a:p>
            <a:pPr lvl="0" rtl="0"/>
            <a:r>
              <a:rPr/>
              <a:t>-Testing of E. coli strains: tested de novo proteins in vivo</a:t>
            </a:r>
          </a:p>
          <a:p>
            <a:r>
              <a:rPr/>
              <a:t>-Rescue of knockout E. coli: show de novo sequences can replace E. coli genome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Used binary pattern of polar and nonpolar residues --&gt; fold into 4-helix bundles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Circles with letters: fixed; empty circles: amino acids they changed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Experimental library transformed into E. coli with endog. gene deleted</a:t>
            </a:r>
          </a:p>
          <a:p>
            <a:pPr lvl="0" rtl="0"/>
            <a:r>
              <a:rPr/>
              <a:t>colony formation, minimal media --&gt; novel seq enables cell growth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Tested 27 auxotrophs, grow on rich not minimal media</a:t>
            </a:r>
          </a:p>
          <a:p>
            <a:pPr lvl="0" rtl="0"/>
            <a:r>
              <a:rPr/>
              <a:t>transformed library of synthetic genes or control lacZ plasmid, spread on minimal media</a:t>
            </a:r>
          </a:p>
          <a:p>
            <a:pPr lvl="0" rtl="0"/>
            <a:r>
              <a:rPr/>
              <a:t>most novel genes failed to produce colonies, but 4 auxotrophs did: serB, gltA, ilvA, fes</a:t>
            </a:r>
          </a:p>
          <a:p>
            <a:pPr lvl="0" rtl="0"/>
            <a:r>
              <a:rPr/>
              <a:t>-fes and -ilvA cells transformed with library, growth suggests novel gene carried by plasmid complements deletion</a:t>
            </a:r>
          </a:p>
          <a:p>
            <a:r>
              <a:rPr/>
              <a:t>similar result for serB and gltA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Hannah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-Sequenced 4 auxotrophs saved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-Followed designed pattern</a:t>
            </a:r>
          </a:p>
          <a:p>
            <a:pPr lvl="0" rtl="0"/>
            <a:r>
              <a:rPr/>
              <a:t>-some auxotrophs with multiple proteins saving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Hannah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-serB: final step in serine biosynthesis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-gltA: catalyzes early step in glutamate synthesis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/>
              <a:t>-ilvA: catalyzes first step in production of isoleucine from threonine</a:t>
            </a:r>
          </a:p>
          <a:p>
            <a:pPr lvl="0" rtl="0"/>
            <a:r>
              <a:rPr/>
              <a:t>-fes: cleaves iron from iron-chelating compound so cells can get iron in iron limited environments</a:t>
            </a:r>
          </a:p>
          <a:p>
            <a:endParaRPr/>
          </a:p>
          <a:p>
            <a:pPr lvl="0" rtl="0"/>
            <a:r>
              <a:rPr/>
              <a:t>*note crazy structures, and how they were all simplified into four helix bundle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Hannah</a:t>
            </a:r>
          </a:p>
          <a:p>
            <a:pPr lvl="0" rtl="0"/>
            <a:r>
              <a:rPr/>
              <a:t>-Mutation: retransformed into new auxotrophs to make sure they were plasmid linked mutations, not adaptive mutation on chromosome</a:t>
            </a:r>
          </a:p>
          <a:p>
            <a:r>
              <a:rPr/>
              <a:t>-Other natural plasmid DNA: natural sequence might have been picked up during plasmid library construction, so isolated de novo protein sequence, recloned into a new vector, and showed it could save the auxotrophs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Tested each de novo protein for ability to sustain cell growth in cultures grown in minimal media</a:t>
            </a:r>
          </a:p>
          <a:p>
            <a:pPr lvl="0" rtl="0"/>
            <a:r>
              <a:rPr/>
              <a:t>growth rates compared for deletion strains expressing neg ctrl, natural prot, or de novo prot</a:t>
            </a:r>
          </a:p>
          <a:p>
            <a:pPr lvl="0" rtl="0"/>
            <a:r>
              <a:rPr/>
              <a:t>open circle: lacZ, closed circle: natural prot, overexpression of fes is toxic</a:t>
            </a:r>
          </a:p>
          <a:p>
            <a:r>
              <a:rPr/>
              <a:t>novel prot enable growth but at significantly slower rate, except ilvA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 panose="00000000000000000000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4526627" y="5094446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2" name="Shape 52"/>
          <p:cNvSpPr/>
          <p:nvPr/>
        </p:nvSpPr>
        <p:spPr>
          <a:xfrm rot="10800000">
            <a:off x="4526627" y="5884005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 panose="00000000000000000000"/>
              <a:buChar char="•"/>
              <a:defRPr sz="2400" i="1">
                <a:solidFill>
                  <a:schemeClr val="dk2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 panose="00000000000000000000"/>
              <a:buChar char="o"/>
              <a:defRPr sz="2400" i="1">
                <a:solidFill>
                  <a:schemeClr val="dk2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0000000000000000000"/>
              <a:buChar char="§"/>
              <a:defRPr sz="2400" i="1">
                <a:solidFill>
                  <a:schemeClr val="dk2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 panose="00000000000000000000"/>
              <a:buChar char="•"/>
              <a:defRPr sz="2400" i="1">
                <a:solidFill>
                  <a:schemeClr val="dk2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 panose="00000000000000000000"/>
              <a:buChar char="o"/>
              <a:defRPr sz="2400" i="1">
                <a:solidFill>
                  <a:schemeClr val="dk2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0000000000000000000"/>
              <a:buChar char="§"/>
              <a:defRPr sz="2400" i="1">
                <a:solidFill>
                  <a:schemeClr val="dk2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 panose="00000000000000000000"/>
              <a:buChar char="•"/>
              <a:defRPr sz="2400" i="1">
                <a:solidFill>
                  <a:schemeClr val="dk2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 panose="00000000000000000000"/>
              <a:buChar char="o"/>
              <a:defRPr sz="2400" i="1">
                <a:solidFill>
                  <a:schemeClr val="dk2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 panose="00000000000000000000"/>
              <a:buChar char="§"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 panose="00000000000000000000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 panose="00000000000000000000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0000000000000000000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0000000000000000000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 panose="00000000000000000000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0000000000000000000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0000000000000000000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 panose="00000000000000000000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0000000000000000000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0000000000000000000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10800000" flipH="1">
            <a:off x="0" y="3979800"/>
            <a:ext cx="9144000" cy="287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0" y="3190900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rot="10800000" flipH="1">
            <a:off x="0" y="39804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 panose="00000000000000000000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 panose="00000000000000000000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6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0000000000000000000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 panose="00000000000000000000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 panose="00000000000000000000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 panose="00000000000000000000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 panose="00000000000000000000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 panose="00000000000000000000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 panose="00000000000000000000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 panose="00000000000000000000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 panose="00000000000000000000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 panose="00000000000000000000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 panose="00000000000000000000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 panose="00000000000000000000"/>
              <a:buChar char="•"/>
              <a:defRPr sz="30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 panose="00000000000000000000"/>
              <a:buChar char="o"/>
              <a:defRPr sz="24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 panose="00000000000000000000"/>
              <a:buChar char="§"/>
              <a:defRPr sz="24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 panose="00000000000000000000"/>
              <a:buChar char="•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 panose="00000000000000000000"/>
              <a:buChar char="o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 panose="00000000000000000000"/>
              <a:buChar char="§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 panose="00000000000000000000"/>
              <a:buChar char="•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 panose="00000000000000000000"/>
              <a:buChar char="o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 panose="00000000000000000000"/>
              <a:buChar char="§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ctrTitle"/>
          </p:nvPr>
        </p:nvSpPr>
        <p:spPr>
          <a:xfrm>
            <a:off x="685800" y="484938"/>
            <a:ext cx="7772400" cy="23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 sz="3600"/>
              <a:t>De Novo Designed Proteins from a Library of Artificial Sequences Function in </a:t>
            </a:r>
            <a:r>
              <a:rPr sz="3600" i="1"/>
              <a:t>Escherichia Coli</a:t>
            </a:r>
            <a:r>
              <a:rPr sz="3600"/>
              <a:t> and Enable Cell Growth</a:t>
            </a:r>
          </a:p>
        </p:txBody>
      </p:sp>
      <p:sp>
        <p:nvSpPr>
          <p:cNvPr id="58" name="Shape 58"/>
          <p:cNvSpPr>
            <a:spLocks noGrp="1"/>
          </p:cNvSpPr>
          <p:nvPr>
            <p:ph type="subTitle" idx="1"/>
          </p:nvPr>
        </p:nvSpPr>
        <p:spPr>
          <a:xfrm>
            <a:off x="685800" y="4320137"/>
            <a:ext cx="7772400" cy="16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>
                <a:solidFill>
                  <a:srgbClr val="000000"/>
                </a:solidFill>
              </a:rPr>
              <a:t>20.385</a:t>
            </a:r>
          </a:p>
          <a:p>
            <a:pPr lvl="0" rtl="0"/>
            <a:r>
              <a:rPr>
                <a:solidFill>
                  <a:srgbClr val="000000"/>
                </a:solidFill>
              </a:rPr>
              <a:t>March 7, 2012</a:t>
            </a:r>
          </a:p>
          <a:p>
            <a:r>
              <a:rPr>
                <a:solidFill>
                  <a:srgbClr val="000000"/>
                </a:solidFill>
              </a:rPr>
              <a:t>Hannah Johnsen and Sabina Sood</a:t>
            </a:r>
          </a:p>
        </p:txBody>
      </p:sp>
      <p:sp>
        <p:nvSpPr>
          <p:cNvPr id="59" name="Shape 59"/>
          <p:cNvSpPr/>
          <p:nvPr/>
        </p:nvSpPr>
        <p:spPr>
          <a:xfrm>
            <a:off x="987150" y="2826438"/>
            <a:ext cx="7169699" cy="8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/>
            <a:r>
              <a:rPr sz="2400"/>
              <a:t>Michael A. Fisher, Kara L. McKinley, Luke H. Bradley, Sara R. Viola, Michael H. Hect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Possible mechanisms for rescue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1. Encode bypass pathways: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 i="1"/>
              <a:t>De novo</a:t>
            </a:r>
            <a:r>
              <a:rPr/>
              <a:t> sequences transformed into cells with enzyme deletion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 u="sng"/>
              <a:t>Discovered</a:t>
            </a:r>
            <a:r>
              <a:rPr/>
              <a:t>: sequences did not rescue cells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/>
              <a:t>2. Alter expression or activity of endogenous    protein: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/>
              <a:t>Screen to identify overexpression of natural genes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/>
              <a:t>Transformed double deletion strains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 u="sng"/>
              <a:t>Discovered</a:t>
            </a:r>
            <a:r>
              <a:rPr/>
              <a:t>: novel sequences rescue double deletions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7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3. Cause unfolded sequences that induce a stress response: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/>
              <a:t>Purified proteins and measured circular dichroism spectra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 panose="00000000000000000000"/>
              <a:buChar char="o"/>
            </a:pPr>
            <a:r>
              <a:rPr u="sng"/>
              <a:t>Discovered</a:t>
            </a:r>
            <a:r>
              <a:rPr/>
              <a:t>: structures are predominantly alpha-helical</a:t>
            </a:r>
          </a:p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/>
            <a:r>
              <a:rPr/>
              <a:t>Possible mechanisms for rescue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/>
            <a:r>
              <a:rPr/>
              <a:t>Possible mechanisms for rescue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Do  mediate rescue of specific chromosomal deletions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Do rescue expression by sequence-specific features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Rescue of knockout </a:t>
            </a:r>
            <a:r>
              <a:rPr i="1"/>
              <a:t>E. coli</a:t>
            </a:r>
          </a:p>
        </p:txBody>
      </p:sp>
      <p:sp>
        <p:nvSpPr>
          <p:cNvPr id="142" name="Shape 142"/>
          <p:cNvSpPr/>
          <p:nvPr/>
        </p:nvSpPr>
        <p:spPr>
          <a:xfrm>
            <a:off x="563266" y="5843675"/>
            <a:ext cx="8202600" cy="6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b="1"/>
              <a:t>Figure 5. Rescue of a quadruple knockout </a:t>
            </a:r>
            <a:r>
              <a:rPr b="1" i="1"/>
              <a:t>E. coli</a:t>
            </a:r>
            <a:r>
              <a:rPr b="1"/>
              <a:t> by co-expression of 4 </a:t>
            </a:r>
            <a:r>
              <a:rPr b="1" i="1"/>
              <a:t>de novo</a:t>
            </a:r>
            <a:r>
              <a:rPr b="1"/>
              <a:t> proteins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55641" y="1683907"/>
            <a:ext cx="7504533" cy="39976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Concerns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De novo</a:t>
            </a:r>
            <a:r>
              <a:rPr/>
              <a:t> protein showed very low levels of protein activity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De novo</a:t>
            </a:r>
            <a:r>
              <a:rPr/>
              <a:t> proteins were not specifically engineered, just random library</a:t>
            </a:r>
          </a:p>
          <a:p>
            <a:endParaRPr/>
          </a:p>
          <a:p>
            <a:pPr marL="457200" lvl="0" indent="-41910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Never mentioned how the </a:t>
            </a:r>
            <a:r>
              <a:rPr i="1"/>
              <a:t>de novo</a:t>
            </a:r>
            <a:r>
              <a:rPr/>
              <a:t> proteins rescue the auxotrophs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Conclusions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Sequences designed </a:t>
            </a:r>
            <a:r>
              <a:rPr i="1"/>
              <a:t>de novo</a:t>
            </a:r>
            <a:r>
              <a:rPr/>
              <a:t> can provide necessary functions for growth</a:t>
            </a:r>
          </a:p>
          <a:p>
            <a:endParaRPr/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Cell growth can be sustained by simpler structures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De novo</a:t>
            </a:r>
            <a:r>
              <a:rPr/>
              <a:t> proteins exhibit lower levels of biological activity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Significance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Toolkit for synthetic biology is no longer limited to genes and proteins that already exist in nature</a:t>
            </a:r>
          </a:p>
          <a:p>
            <a:endParaRPr/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/>
              <a:t>Could lead to novel evolutionary trajectories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u="sng"/>
              <a:t>Future work</a:t>
            </a:r>
            <a:r>
              <a:rPr/>
              <a:t>: Initial step towards the construction of artificial genomes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Background</a:t>
            </a:r>
          </a:p>
        </p:txBody>
      </p:sp>
      <p:sp>
        <p:nvSpPr>
          <p:cNvPr id="65" name="Shape 65"/>
          <p:cNvSpPr/>
          <p:nvPr/>
        </p:nvSpPr>
        <p:spPr>
          <a:xfrm>
            <a:off x="457200" y="1858475"/>
            <a:ext cx="7966800" cy="4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 panose="00000000000000000000"/>
              <a:buChar char="•"/>
            </a:pPr>
            <a:r>
              <a:rPr sz="2400" i="1" u="sng"/>
              <a:t>De novo</a:t>
            </a:r>
            <a:r>
              <a:rPr sz="2400"/>
              <a:t> - starting from the beginning, from scratch</a:t>
            </a:r>
          </a:p>
          <a:p>
            <a:endParaRPr sz="2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 panose="00000000000000000000"/>
              <a:buChar char="•"/>
            </a:pPr>
            <a:r>
              <a:rPr sz="2400" u="sng"/>
              <a:t>Binary code strategy</a:t>
            </a:r>
            <a:r>
              <a:rPr sz="2400"/>
              <a:t> - specific sequence pattern of polar and non-polar residues</a:t>
            </a:r>
          </a:p>
          <a:p>
            <a:endParaRPr sz="2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 panose="00000000000000000000"/>
              <a:buChar char="•"/>
            </a:pPr>
            <a:r>
              <a:rPr sz="2400" u="sng"/>
              <a:t>Four-helix bundle</a:t>
            </a:r>
            <a:r>
              <a:rPr sz="2400"/>
              <a:t> - four helices packed in a coiled-coil arrangement</a:t>
            </a:r>
          </a:p>
          <a:p>
            <a:endParaRPr sz="2400"/>
          </a:p>
          <a:p>
            <a:pPr marL="457200" lvl="0" indent="-317500" rtl="0">
              <a:buClr>
                <a:srgbClr val="000000"/>
              </a:buClr>
              <a:buSzPct val="97222"/>
              <a:buFont typeface="Arial" panose="00000000000000000000"/>
              <a:buChar char="•"/>
            </a:pPr>
            <a:r>
              <a:rPr sz="2400" u="sng"/>
              <a:t>Auxotroph</a:t>
            </a:r>
            <a:r>
              <a:rPr sz="2400"/>
              <a:t> - unable to synthesize compounds required for growth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Overview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551575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/>
              <a:t>Purpose: Determine if de novo proteins can replace growth function in cells</a:t>
            </a:r>
          </a:p>
          <a:p>
            <a:endParaRPr/>
          </a:p>
          <a:p>
            <a:pPr lvl="0" indent="457200" rtl="0"/>
            <a:r>
              <a:rPr/>
              <a:t>I. Design of novel proteins</a:t>
            </a:r>
          </a:p>
          <a:p>
            <a:pPr lvl="0" indent="457200" rtl="0"/>
            <a:r>
              <a:rPr/>
              <a:t>II. Rescue by </a:t>
            </a:r>
            <a:r>
              <a:rPr i="1"/>
              <a:t>de novo</a:t>
            </a:r>
            <a:r>
              <a:rPr/>
              <a:t> proteins</a:t>
            </a:r>
          </a:p>
          <a:p>
            <a:pPr lvl="0" indent="457200" rtl="0"/>
            <a:r>
              <a:rPr/>
              <a:t>III. Binary pattern design</a:t>
            </a:r>
          </a:p>
          <a:p>
            <a:pPr lvl="0" indent="457200" rtl="0"/>
            <a:r>
              <a:rPr/>
              <a:t>IV. Testing of </a:t>
            </a:r>
            <a:r>
              <a:rPr i="1"/>
              <a:t>E. coli</a:t>
            </a:r>
            <a:r>
              <a:rPr/>
              <a:t> strains</a:t>
            </a:r>
          </a:p>
          <a:p>
            <a:pPr indent="457200"/>
            <a:r>
              <a:rPr/>
              <a:t>V. Rescue of knockout </a:t>
            </a:r>
            <a:r>
              <a:rPr i="1"/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Design of novel proteins</a:t>
            </a:r>
          </a:p>
        </p:txBody>
      </p:sp>
      <p:sp>
        <p:nvSpPr>
          <p:cNvPr id="77" name="Shape 77"/>
          <p:cNvSpPr/>
          <p:nvPr/>
        </p:nvSpPr>
        <p:spPr>
          <a:xfrm>
            <a:off x="658475" y="1351681"/>
            <a:ext cx="7761378" cy="46829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886375" y="6093050"/>
            <a:ext cx="7494900" cy="6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b="1"/>
              <a:t>Figure 1: Design of a collection of novel proteins and rescue of </a:t>
            </a:r>
            <a:r>
              <a:rPr b="1" i="1"/>
              <a:t>E. coli</a:t>
            </a:r>
            <a:r>
              <a:rPr b="1"/>
              <a:t> auxotrophs.</a:t>
            </a:r>
          </a:p>
        </p:txBody>
      </p:sp>
      <p:sp>
        <p:nvSpPr>
          <p:cNvPr id="79" name="Shape 79"/>
          <p:cNvSpPr/>
          <p:nvPr/>
        </p:nvSpPr>
        <p:spPr>
          <a:xfrm>
            <a:off x="6603200" y="5192450"/>
            <a:ext cx="2240099" cy="7857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u="sng"/>
              <a:t>Red:</a:t>
            </a:r>
            <a:r>
              <a:rPr/>
              <a:t> Polar residue</a:t>
            </a:r>
          </a:p>
          <a:p>
            <a:endParaRPr/>
          </a:p>
          <a:p>
            <a:r>
              <a:rPr u="sng"/>
              <a:t>Yellow</a:t>
            </a:r>
            <a:r>
              <a:rPr/>
              <a:t>: Non-polar residue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Rescue by </a:t>
            </a:r>
            <a:r>
              <a:rPr i="1"/>
              <a:t>de novo</a:t>
            </a:r>
            <a:r>
              <a:rPr/>
              <a:t> proteins</a:t>
            </a:r>
          </a:p>
        </p:txBody>
      </p:sp>
      <p:sp>
        <p:nvSpPr>
          <p:cNvPr id="85" name="Shape 85"/>
          <p:cNvSpPr/>
          <p:nvPr/>
        </p:nvSpPr>
        <p:spPr>
          <a:xfrm>
            <a:off x="1629875" y="5556036"/>
            <a:ext cx="6165389" cy="400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lvl="0" rtl="0"/>
            <a:r>
              <a:rPr b="1" dirty="0"/>
              <a:t>Figure 2. Rescue of </a:t>
            </a:r>
            <a:r>
              <a:rPr b="1" i="1" dirty="0"/>
              <a:t>E. coli</a:t>
            </a:r>
            <a:r>
              <a:rPr b="1" dirty="0"/>
              <a:t> auxotrophs by </a:t>
            </a:r>
            <a:r>
              <a:rPr b="1" i="1" dirty="0"/>
              <a:t>de novo</a:t>
            </a:r>
            <a:r>
              <a:rPr b="1" dirty="0"/>
              <a:t> proteins</a:t>
            </a:r>
          </a:p>
        </p:txBody>
      </p:sp>
      <p:sp>
        <p:nvSpPr>
          <p:cNvPr id="86" name="Shape 86"/>
          <p:cNvSpPr/>
          <p:nvPr/>
        </p:nvSpPr>
        <p:spPr>
          <a:xfrm>
            <a:off x="1130187" y="1824400"/>
            <a:ext cx="6596421" cy="37124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Binary pattern design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433099" cy="22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sz="2400"/>
              <a:t>Four auxotrophs were able to be rescued:</a:t>
            </a:r>
          </a:p>
          <a:p>
            <a:pPr marL="914400" lvl="0" indent="-381000" rtl="0">
              <a:buClr>
                <a:schemeClr val="dk1"/>
              </a:buClr>
              <a:buSzPct val="100000"/>
              <a:buFont typeface="Arial" panose="00000000000000000000"/>
              <a:buAutoNum type="arabicPeriod"/>
            </a:pPr>
            <a:r>
              <a:rPr sz="2400" i="1"/>
              <a:t>serB</a:t>
            </a:r>
          </a:p>
          <a:p>
            <a:pPr marL="914400" lvl="0" indent="-381000" rtl="0">
              <a:buClr>
                <a:schemeClr val="dk1"/>
              </a:buClr>
              <a:buSzPct val="100000"/>
              <a:buFont typeface="Arial" panose="00000000000000000000"/>
              <a:buAutoNum type="arabicPeriod"/>
            </a:pPr>
            <a:r>
              <a:rPr sz="2400" i="1"/>
              <a:t>gltA</a:t>
            </a:r>
          </a:p>
          <a:p>
            <a:pPr marL="914400" lvl="0" indent="-381000" rtl="0">
              <a:buClr>
                <a:schemeClr val="dk1"/>
              </a:buClr>
              <a:buSzPct val="100000"/>
              <a:buFont typeface="Arial" panose="00000000000000000000"/>
              <a:buAutoNum type="arabicPeriod"/>
            </a:pPr>
            <a:r>
              <a:rPr sz="2400" i="1"/>
              <a:t>ilvA</a:t>
            </a:r>
          </a:p>
          <a:p>
            <a:pPr marL="914400" lvl="0" indent="-381000">
              <a:buClr>
                <a:schemeClr val="dk1"/>
              </a:buClr>
              <a:buSzPct val="100000"/>
              <a:buFont typeface="Arial" panose="00000000000000000000"/>
              <a:buAutoNum type="arabicPeriod"/>
            </a:pPr>
            <a:r>
              <a:rPr sz="2400" i="1"/>
              <a:t>fes</a:t>
            </a:r>
          </a:p>
        </p:txBody>
      </p:sp>
      <p:sp>
        <p:nvSpPr>
          <p:cNvPr id="93" name="Shape 93"/>
          <p:cNvSpPr/>
          <p:nvPr/>
        </p:nvSpPr>
        <p:spPr>
          <a:xfrm>
            <a:off x="785934" y="6148475"/>
            <a:ext cx="7494900" cy="6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b="1"/>
              <a:t>Figure 3. Designed amino acid sequences that enable growth of </a:t>
            </a:r>
            <a:r>
              <a:rPr b="1" i="1"/>
              <a:t>E. coli </a:t>
            </a:r>
            <a:r>
              <a:rPr b="1"/>
              <a:t>auxotrophs</a:t>
            </a:r>
          </a:p>
        </p:txBody>
      </p:sp>
      <p:sp>
        <p:nvSpPr>
          <p:cNvPr id="94" name="Shape 94"/>
          <p:cNvSpPr/>
          <p:nvPr/>
        </p:nvSpPr>
        <p:spPr>
          <a:xfrm>
            <a:off x="147084" y="3807299"/>
            <a:ext cx="8736813" cy="23926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95420" y="122237"/>
            <a:ext cx="9063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B</a:t>
            </a:r>
            <a:r>
              <a:rPr sz="3600"/>
              <a:t>iological functions of </a:t>
            </a:r>
            <a:r>
              <a:rPr sz="3600" i="1"/>
              <a:t>de novo</a:t>
            </a:r>
            <a:r>
              <a:rPr sz="3600"/>
              <a:t> proteins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serB</a:t>
            </a:r>
            <a:r>
              <a:rPr/>
              <a:t>: phosphoserine phosphatase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gltA</a:t>
            </a:r>
            <a:r>
              <a:rPr/>
              <a:t>: citrate synthase</a:t>
            </a:r>
          </a:p>
          <a:p>
            <a:endParaRPr/>
          </a:p>
          <a:p>
            <a:pPr marL="457200" lvl="0" indent="-419100" rtl="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ilvA</a:t>
            </a:r>
            <a:r>
              <a:rPr/>
              <a:t>: threonine deaminase</a:t>
            </a:r>
          </a:p>
          <a:p>
            <a:endParaRPr/>
          </a:p>
          <a:p>
            <a:pPr marL="457200" lvl="0" indent="-419100">
              <a:buClr>
                <a:schemeClr val="dk1"/>
              </a:buClr>
              <a:buSzPct val="166666"/>
              <a:buFont typeface="Arial" panose="00000000000000000000"/>
              <a:buChar char="•"/>
            </a:pPr>
            <a:r>
              <a:rPr i="1"/>
              <a:t>fes</a:t>
            </a:r>
            <a:r>
              <a:rPr/>
              <a:t>: enterobactin esterase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11822" y="2367615"/>
            <a:ext cx="1607119" cy="16140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2" name="Shape 102"/>
          <p:cNvSpPr/>
          <p:nvPr/>
        </p:nvSpPr>
        <p:spPr>
          <a:xfrm>
            <a:off x="7258050" y="3400775"/>
            <a:ext cx="1428750" cy="14287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3" name="Shape 103"/>
          <p:cNvSpPr/>
          <p:nvPr/>
        </p:nvSpPr>
        <p:spPr>
          <a:xfrm>
            <a:off x="5416087" y="4739162"/>
            <a:ext cx="1913982" cy="190530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4" name="Shape 104"/>
          <p:cNvSpPr/>
          <p:nvPr/>
        </p:nvSpPr>
        <p:spPr>
          <a:xfrm>
            <a:off x="7380942" y="1490025"/>
            <a:ext cx="1180293" cy="96328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 sz="4000"/>
              <a:t>Verification of </a:t>
            </a:r>
            <a:r>
              <a:rPr sz="4000" i="1"/>
              <a:t>de novo</a:t>
            </a:r>
            <a:r>
              <a:rPr sz="4000"/>
              <a:t> proteins</a:t>
            </a:r>
          </a:p>
        </p:txBody>
      </p:sp>
      <p:sp>
        <p:nvSpPr>
          <p:cNvPr id="110" name="Shape 110"/>
          <p:cNvSpPr/>
          <p:nvPr/>
        </p:nvSpPr>
        <p:spPr>
          <a:xfrm>
            <a:off x="700300" y="1517563"/>
            <a:ext cx="5126699" cy="51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 panose="00000000000000000000"/>
              <a:buChar char="•"/>
            </a:pPr>
            <a:r>
              <a:rPr sz="3000"/>
              <a:t>Auxotroph survived by mutation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0000000000000000000"/>
              <a:buChar char="o"/>
            </a:pPr>
            <a:r>
              <a:rPr sz="2400"/>
              <a:t>New auxotrophs transformed 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0000000000000000000"/>
              <a:buChar char="o"/>
            </a:pPr>
            <a:r>
              <a:rPr sz="2400"/>
              <a:t>Saw similar growth</a:t>
            </a:r>
          </a:p>
          <a:p>
            <a:endParaRPr sz="2400"/>
          </a:p>
          <a:p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Arial" panose="00000000000000000000"/>
              <a:buChar char="•"/>
            </a:pPr>
            <a:r>
              <a:rPr sz="3000"/>
              <a:t>Auxotroph survived by uptake of other plasmid DNA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0000000000000000000"/>
              <a:buChar char="o"/>
            </a:pPr>
            <a:r>
              <a:rPr sz="2400"/>
              <a:t>Isolated sequence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0000000000000000000"/>
              <a:buChar char="o"/>
            </a:pPr>
            <a:r>
              <a:rPr sz="2400"/>
              <a:t>Recloned into new vector</a:t>
            </a:r>
          </a:p>
        </p:txBody>
      </p:sp>
      <p:sp>
        <p:nvSpPr>
          <p:cNvPr id="111" name="Shape 111"/>
          <p:cNvSpPr/>
          <p:nvPr/>
        </p:nvSpPr>
        <p:spPr>
          <a:xfrm>
            <a:off x="6245450" y="1467725"/>
            <a:ext cx="2259619" cy="23577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r>
              <a:rPr/>
              <a:t>Testing of </a:t>
            </a:r>
            <a:r>
              <a:rPr i="1"/>
              <a:t>E. coli</a:t>
            </a:r>
            <a:r>
              <a:rPr/>
              <a:t> strains</a:t>
            </a:r>
          </a:p>
        </p:txBody>
      </p:sp>
      <p:sp>
        <p:nvSpPr>
          <p:cNvPr id="117" name="Shape 117"/>
          <p:cNvSpPr/>
          <p:nvPr/>
        </p:nvSpPr>
        <p:spPr>
          <a:xfrm>
            <a:off x="1166934" y="6148475"/>
            <a:ext cx="7494900" cy="6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/>
            <a:r>
              <a:rPr b="1"/>
              <a:t>Figure 4. Growth of auxotrophic strains of </a:t>
            </a:r>
            <a:r>
              <a:rPr b="1" i="1"/>
              <a:t>E. coli</a:t>
            </a:r>
            <a:r>
              <a:rPr b="1"/>
              <a:t> in selective liquid media</a:t>
            </a:r>
          </a:p>
        </p:txBody>
      </p:sp>
      <p:sp>
        <p:nvSpPr>
          <p:cNvPr id="118" name="Shape 118"/>
          <p:cNvSpPr/>
          <p:nvPr/>
        </p:nvSpPr>
        <p:spPr>
          <a:xfrm>
            <a:off x="1198659" y="1189037"/>
            <a:ext cx="6803651" cy="50428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Macintosh PowerPoint</Application>
  <PresentationFormat>On-screen Show (4:3)</PresentationFormat>
  <Paragraphs>151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/>
      <vt:lpstr/>
      <vt:lpstr>De Novo Designed Proteins from a Library of Artificial Sequences Function in Escherichia Coli and Enable Cell Growth</vt:lpstr>
      <vt:lpstr>Background</vt:lpstr>
      <vt:lpstr>Overview</vt:lpstr>
      <vt:lpstr>Design of novel proteins</vt:lpstr>
      <vt:lpstr>Rescue by de novo proteins</vt:lpstr>
      <vt:lpstr>Binary pattern design</vt:lpstr>
      <vt:lpstr>Biological functions of de novo proteins</vt:lpstr>
      <vt:lpstr>Verification of de novo proteins</vt:lpstr>
      <vt:lpstr>Testing of E. coli strains</vt:lpstr>
      <vt:lpstr>Possible mechanisms for rescue</vt:lpstr>
      <vt:lpstr>Possible mechanisms for rescue</vt:lpstr>
      <vt:lpstr>Possible mechanisms for rescue</vt:lpstr>
      <vt:lpstr>Rescue of knockout E. coli</vt:lpstr>
      <vt:lpstr>Concerns</vt:lpstr>
      <vt:lpstr>Conclusions</vt:lpstr>
      <vt:lpstr>Significance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Novo Designed Proteins from a Library of Artificial Sequences Function in Escherichia Coli and Enable Cell Growth</dc:title>
  <cp:lastModifiedBy>Hannah Johnsen</cp:lastModifiedBy>
  <cp:revision>1</cp:revision>
  <dcterms:modified xsi:type="dcterms:W3CDTF">2012-03-07T14:00:20Z</dcterms:modified>
</cp:coreProperties>
</file>