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2" r:id="rId10"/>
    <p:sldId id="264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1207"/>
    <a:srgbClr val="D51809"/>
    <a:srgbClr val="F52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81000" y="1524000"/>
            <a:ext cx="10134600" cy="2286000"/>
          </a:xfrm>
          <a:prstGeom prst="rect">
            <a:avLst/>
          </a:prstGeom>
          <a:solidFill>
            <a:srgbClr val="A112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3B4C-DDF3-426B-8B04-CECE2A1A78A0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2600-90D8-442F-A377-8E4C3F5D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10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3B4C-DDF3-426B-8B04-CECE2A1A78A0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2600-90D8-442F-A377-8E4C3F5D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17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3B4C-DDF3-426B-8B04-CECE2A1A78A0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2600-90D8-442F-A377-8E4C3F5D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9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457200" y="-304800"/>
            <a:ext cx="10058400" cy="1219200"/>
          </a:xfrm>
          <a:prstGeom prst="rect">
            <a:avLst/>
          </a:prstGeom>
          <a:solidFill>
            <a:srgbClr val="A112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3B4C-DDF3-426B-8B04-CECE2A1A78A0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2600-90D8-442F-A377-8E4C3F5D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05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3B4C-DDF3-426B-8B04-CECE2A1A78A0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2600-90D8-442F-A377-8E4C3F5D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9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3B4C-DDF3-426B-8B04-CECE2A1A78A0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2600-90D8-442F-A377-8E4C3F5D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6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3B4C-DDF3-426B-8B04-CECE2A1A78A0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2600-90D8-442F-A377-8E4C3F5D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28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3B4C-DDF3-426B-8B04-CECE2A1A78A0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2600-90D8-442F-A377-8E4C3F5D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96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3B4C-DDF3-426B-8B04-CECE2A1A78A0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2600-90D8-442F-A377-8E4C3F5D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8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3B4C-DDF3-426B-8B04-CECE2A1A78A0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2600-90D8-442F-A377-8E4C3F5D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9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3B4C-DDF3-426B-8B04-CECE2A1A78A0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2600-90D8-442F-A377-8E4C3F5D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0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E3B4C-DDF3-426B-8B04-CECE2A1A78A0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C2600-90D8-442F-A377-8E4C3F5D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0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0"/>
            <a:ext cx="8991600" cy="1470025"/>
          </a:xfrm>
        </p:spPr>
        <p:txBody>
          <a:bodyPr>
            <a:noAutofit/>
          </a:bodyPr>
          <a:lstStyle/>
          <a:p>
            <a:r>
              <a:rPr lang="en-US" sz="3800" dirty="0" smtClean="0"/>
              <a:t>Toward Single-Molecule </a:t>
            </a:r>
            <a:r>
              <a:rPr lang="en-US" sz="3800" dirty="0" err="1" smtClean="0"/>
              <a:t>Nanomechanical</a:t>
            </a:r>
            <a:r>
              <a:rPr lang="en-US" sz="3800" dirty="0" smtClean="0"/>
              <a:t> Mass Spectrometry</a:t>
            </a:r>
            <a:br>
              <a:rPr lang="en-US" sz="3800" dirty="0" smtClean="0"/>
            </a:br>
            <a:r>
              <a:rPr lang="en-US" sz="3800" dirty="0" smtClean="0"/>
              <a:t>A.K. </a:t>
            </a:r>
            <a:r>
              <a:rPr lang="en-US" sz="3800" dirty="0" err="1" smtClean="0"/>
              <a:t>Naik</a:t>
            </a:r>
            <a:r>
              <a:rPr lang="en-US" sz="3800" dirty="0" smtClean="0"/>
              <a:t> et al.</a:t>
            </a:r>
            <a:br>
              <a:rPr lang="en-US" sz="3800" dirty="0" smtClean="0"/>
            </a:br>
            <a:r>
              <a:rPr lang="en-US" sz="3800" dirty="0" smtClean="0"/>
              <a:t>Nature  Nanotechnology, 2009</a:t>
            </a:r>
            <a:br>
              <a:rPr lang="en-US" sz="3800" dirty="0" smtClean="0"/>
            </a:br>
            <a:endParaRPr lang="en-US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91000"/>
            <a:ext cx="68580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Presented by:</a:t>
            </a:r>
          </a:p>
          <a:p>
            <a:r>
              <a:rPr lang="en-US" dirty="0" smtClean="0"/>
              <a:t>Nigel Chou and Vivian Hecht</a:t>
            </a:r>
          </a:p>
          <a:p>
            <a:r>
              <a:rPr lang="en-US" dirty="0" smtClean="0"/>
              <a:t>20.309 December 9, 2011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12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Future improvements to NEMS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Simultaneous mass/position sensing by simultaneous excitation &amp; measurement of multiple vibrational modes</a:t>
            </a:r>
          </a:p>
          <a:p>
            <a:pPr lvl="1"/>
            <a:r>
              <a:rPr lang="en-US" dirty="0" smtClean="0"/>
              <a:t>No need for histogram analysis</a:t>
            </a:r>
          </a:p>
          <a:p>
            <a:r>
              <a:rPr lang="en-US" dirty="0" smtClean="0"/>
              <a:t>Large arrays of sensors to measure multiple molecules in parallel</a:t>
            </a:r>
          </a:p>
          <a:p>
            <a:r>
              <a:rPr lang="en-US" dirty="0" smtClean="0"/>
              <a:t>Improve efficiency of transfer of </a:t>
            </a:r>
            <a:r>
              <a:rPr lang="en-US" dirty="0" err="1" smtClean="0"/>
              <a:t>molecues</a:t>
            </a:r>
            <a:r>
              <a:rPr lang="en-US" dirty="0" smtClean="0"/>
              <a:t> from aqueous phase to detector</a:t>
            </a:r>
          </a:p>
          <a:p>
            <a:pPr lvl="1"/>
            <a:r>
              <a:rPr lang="en-US" dirty="0" smtClean="0"/>
              <a:t>Reduce distance between source and detector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93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639763"/>
            <a:ext cx="4216400" cy="594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603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NEMS Resonators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914400"/>
                <a:ext cx="8686800" cy="59436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NEMS: </a:t>
                </a:r>
                <a:r>
                  <a:rPr lang="en-US" b="1" dirty="0" err="1" smtClean="0"/>
                  <a:t>N</a:t>
                </a:r>
                <a:r>
                  <a:rPr lang="en-US" dirty="0" err="1" smtClean="0"/>
                  <a:t>ano</a:t>
                </a:r>
                <a:r>
                  <a:rPr lang="en-US" b="1" dirty="0" err="1" smtClean="0"/>
                  <a:t>e</a:t>
                </a:r>
                <a:r>
                  <a:rPr lang="en-US" dirty="0" err="1" smtClean="0"/>
                  <a:t>lectro</a:t>
                </a:r>
                <a:r>
                  <a:rPr lang="en-US" b="1" dirty="0" err="1" smtClean="0"/>
                  <a:t>m</a:t>
                </a:r>
                <a:r>
                  <a:rPr lang="en-US" dirty="0" err="1" smtClean="0"/>
                  <a:t>echanical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 s</a:t>
                </a:r>
                <a:r>
                  <a:rPr lang="en-US" dirty="0" smtClean="0"/>
                  <a:t>ystems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sz="2600" dirty="0" smtClean="0"/>
              </a:p>
              <a:p>
                <a:pPr lvl="1"/>
                <a:r>
                  <a:rPr lang="en-US" sz="2600" dirty="0" smtClean="0"/>
                  <a:t>Smaller size </a:t>
                </a:r>
                <a:r>
                  <a:rPr lang="en-US" sz="2600" dirty="0" smtClean="0">
                    <a:sym typeface="Wingdings" pitchFamily="2" charset="2"/>
                  </a:rPr>
                  <a:t> greater sensitivity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𝑟𝑒𝑠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b="0" i="1" smtClean="0"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sz="2600" b="0" i="1" smtClean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600" dirty="0" smtClean="0"/>
              </a:p>
              <a:p>
                <a:pPr lvl="2"/>
                <a:r>
                  <a:rPr lang="en-US" sz="2200" dirty="0" err="1" smtClean="0">
                    <a:solidFill>
                      <a:srgbClr val="FF0000"/>
                    </a:solidFill>
                  </a:rPr>
                  <a:t>Zepto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 – </a:t>
                </a:r>
                <a:r>
                  <a:rPr lang="en-US" sz="2200" dirty="0" err="1" smtClean="0">
                    <a:solidFill>
                      <a:srgbClr val="FF0000"/>
                    </a:solidFill>
                  </a:rPr>
                  <a:t>attogram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 resolution</a:t>
                </a:r>
              </a:p>
              <a:p>
                <a:pPr lvl="2"/>
                <a:r>
                  <a:rPr lang="en-US" sz="2200" dirty="0" smtClean="0">
                    <a:solidFill>
                      <a:srgbClr val="FF0000"/>
                    </a:solidFill>
                  </a:rPr>
                  <a:t>Works for very small samples</a:t>
                </a:r>
              </a:p>
              <a:p>
                <a:pPr lvl="2"/>
                <a:r>
                  <a:rPr lang="en-US" sz="2200" dirty="0" smtClean="0">
                    <a:solidFill>
                      <a:srgbClr val="FF0000"/>
                    </a:solidFill>
                  </a:rPr>
                  <a:t>Easy to multiplex</a:t>
                </a:r>
              </a:p>
              <a:p>
                <a:pPr lvl="1"/>
                <a:r>
                  <a:rPr lang="en-US" sz="2600" dirty="0" smtClean="0"/>
                  <a:t>Applications in computing, photonics, biotechnology, many more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14400"/>
                <a:ext cx="8686800" cy="5943600"/>
              </a:xfrm>
              <a:blipFill rotWithShape="1">
                <a:blip r:embed="rId2"/>
                <a:stretch>
                  <a:fillRect l="-1614"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1524849" cy="11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63339"/>
            <a:ext cx="1462041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2590800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Ilic</a:t>
            </a:r>
            <a:r>
              <a:rPr lang="en-US" sz="1000" dirty="0" smtClean="0"/>
              <a:t>+, APL 2004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2743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Virus detection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14"/>
          <a:stretch/>
        </p:blipFill>
        <p:spPr bwMode="auto">
          <a:xfrm>
            <a:off x="4800600" y="1401143"/>
            <a:ext cx="1600200" cy="193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43400" y="33644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Gas chromatography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32766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Lit +, Nano Letters 2010</a:t>
            </a:r>
            <a:endParaRPr lang="en-US" sz="1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84353"/>
            <a:ext cx="1962150" cy="180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77000" y="3276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Mass measurements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29400" y="31242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Lee +, Nano Letters 2010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26670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Delicious Vietnamese dumpling</a:t>
            </a:r>
            <a:endParaRPr lang="en-US" dirty="0"/>
          </a:p>
        </p:txBody>
      </p:sp>
      <p:cxnSp>
        <p:nvCxnSpPr>
          <p:cNvPr id="8" name="Straight Arrow Connector 7"/>
          <p:cNvCxnSpPr>
            <a:stCxn id="9" idx="1"/>
          </p:cNvCxnSpPr>
          <p:nvPr/>
        </p:nvCxnSpPr>
        <p:spPr>
          <a:xfrm flipH="1">
            <a:off x="5029200" y="4920734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0" y="4736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 </a:t>
            </a:r>
            <a:r>
              <a:rPr lang="en-US" dirty="0" err="1" smtClean="0"/>
              <a:t>ng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4419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 MHz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124200" y="4588133"/>
            <a:ext cx="533400" cy="161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86400" y="4114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 </a:t>
            </a:r>
            <a:r>
              <a:rPr lang="en-US" dirty="0" err="1" smtClean="0"/>
              <a:t>ng</a:t>
            </a:r>
            <a:r>
              <a:rPr lang="en-US" dirty="0" smtClean="0"/>
              <a:t>/</a:t>
            </a:r>
            <a:r>
              <a:rPr lang="en-US" dirty="0" err="1" smtClean="0"/>
              <a:t>pN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5" idx="1"/>
          </p:cNvCxnSpPr>
          <p:nvPr/>
        </p:nvCxnSpPr>
        <p:spPr>
          <a:xfrm flipH="1">
            <a:off x="5029200" y="4299466"/>
            <a:ext cx="457200" cy="120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13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Mass Spectrometry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 smtClean="0"/>
              <a:t>Traditional: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 smtClean="0"/>
              <a:t>Ionize and fragment </a:t>
            </a:r>
            <a:r>
              <a:rPr lang="en-US" sz="2500" dirty="0" err="1" smtClean="0"/>
              <a:t>analyte</a:t>
            </a:r>
            <a:endParaRPr lang="en-US" sz="25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500" dirty="0" smtClean="0"/>
              <a:t>Separate fragments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 smtClean="0"/>
              <a:t>Detect fragments</a:t>
            </a:r>
          </a:p>
          <a:p>
            <a:pPr marL="0" indent="0">
              <a:buNone/>
            </a:pPr>
            <a:r>
              <a:rPr lang="en-US" sz="2500" dirty="0" smtClean="0"/>
              <a:t>Vary by ionization source, detector: </a:t>
            </a:r>
          </a:p>
          <a:p>
            <a:r>
              <a:rPr lang="en-US" sz="2500" dirty="0" smtClean="0"/>
              <a:t>Source: ESI, MALDI</a:t>
            </a:r>
          </a:p>
          <a:p>
            <a:r>
              <a:rPr lang="en-US" sz="2500" dirty="0" smtClean="0"/>
              <a:t>Detector: TOF, MS/MS, etc.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7" t="15250" r="68969" b="65500"/>
          <a:stretch/>
        </p:blipFill>
        <p:spPr bwMode="auto">
          <a:xfrm>
            <a:off x="5105400" y="914400"/>
            <a:ext cx="2819400" cy="179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41197" y="2573179"/>
            <a:ext cx="2819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www.thermoscientific.com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5517397" y="2801779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Orbitrap</a:t>
            </a:r>
            <a:r>
              <a:rPr lang="en-US" dirty="0" smtClean="0"/>
              <a:t>: ~ $1,000,000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52800"/>
            <a:ext cx="4572000" cy="3025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4495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Highly sensitive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8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Essence of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5029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b="1" dirty="0" smtClean="0"/>
              <a:t>Goal: </a:t>
            </a:r>
            <a:r>
              <a:rPr lang="en-US" sz="2500" dirty="0" smtClean="0"/>
              <a:t>apply NEMS towards MS:</a:t>
            </a:r>
          </a:p>
          <a:p>
            <a:pPr marL="0" indent="0">
              <a:buNone/>
            </a:pPr>
            <a:endParaRPr lang="en-US" sz="25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7"/>
          <a:stretch/>
        </p:blipFill>
        <p:spPr bwMode="auto">
          <a:xfrm>
            <a:off x="3867150" y="1406187"/>
            <a:ext cx="3094094" cy="545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2406" y="2286001"/>
            <a:ext cx="354806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1. Conventional ionization with ESI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406" y="2895601"/>
            <a:ext cx="354806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2. Ions travel down capillary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8131" y="3810000"/>
            <a:ext cx="367426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3. </a:t>
            </a:r>
            <a:r>
              <a:rPr lang="en-US" dirty="0" err="1" smtClean="0">
                <a:solidFill>
                  <a:schemeClr val="tx1"/>
                </a:solidFill>
              </a:rPr>
              <a:t>Hexapoles</a:t>
            </a:r>
            <a:r>
              <a:rPr lang="en-US" dirty="0" smtClean="0">
                <a:solidFill>
                  <a:schemeClr val="tx1"/>
                </a:solidFill>
              </a:rPr>
              <a:t> non-selectively guide ions to sample stage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2875" y="4800601"/>
            <a:ext cx="819149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867150" y="4095751"/>
            <a:ext cx="1219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3876675" y="4141618"/>
            <a:ext cx="1209675" cy="914400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914775" y="3057526"/>
            <a:ext cx="1295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876675" y="2552701"/>
            <a:ext cx="11430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0" y="4572000"/>
            <a:ext cx="3952875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4. Sample reaches stage (40K = -233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C)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86000" y="6172201"/>
            <a:ext cx="1590675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Magnet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3876675" y="6381751"/>
            <a:ext cx="590550" cy="47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7" y="1866902"/>
            <a:ext cx="627697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0" name="Rectangle 3079"/>
          <p:cNvSpPr/>
          <p:nvPr/>
        </p:nvSpPr>
        <p:spPr>
          <a:xfrm>
            <a:off x="3724275" y="5562600"/>
            <a:ext cx="514350" cy="333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Elbow Connector 30"/>
          <p:cNvCxnSpPr>
            <a:stCxn id="21" idx="3"/>
          </p:cNvCxnSpPr>
          <p:nvPr/>
        </p:nvCxnSpPr>
        <p:spPr>
          <a:xfrm>
            <a:off x="3952875" y="4876800"/>
            <a:ext cx="1257300" cy="1019176"/>
          </a:xfrm>
          <a:prstGeom prst="bentConnector3">
            <a:avLst>
              <a:gd name="adj1" fmla="val 2197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3" name="TextBox 3082"/>
          <p:cNvSpPr txBox="1"/>
          <p:nvPr/>
        </p:nvSpPr>
        <p:spPr>
          <a:xfrm>
            <a:off x="609600" y="5181600"/>
            <a:ext cx="3257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*Low temp to minimize effect of thermal fluctuations on </a:t>
            </a:r>
            <a:r>
              <a:rPr lang="en-US" dirty="0" err="1" smtClean="0">
                <a:solidFill>
                  <a:srgbClr val="0070C0"/>
                </a:solidFill>
              </a:rPr>
              <a:t>f</a:t>
            </a:r>
            <a:r>
              <a:rPr lang="en-US" baseline="-25000" dirty="0" err="1" smtClean="0">
                <a:solidFill>
                  <a:srgbClr val="0070C0"/>
                </a:solidFill>
              </a:rPr>
              <a:t>res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084" name="Right Brace 3083"/>
          <p:cNvSpPr/>
          <p:nvPr/>
        </p:nvSpPr>
        <p:spPr>
          <a:xfrm>
            <a:off x="6705600" y="2743201"/>
            <a:ext cx="457200" cy="3429000"/>
          </a:xfrm>
          <a:prstGeom prst="rightBrace">
            <a:avLst>
              <a:gd name="adj1" fmla="val 8333"/>
              <a:gd name="adj2" fmla="val 4972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TextBox 3084"/>
          <p:cNvSpPr txBox="1"/>
          <p:nvPr/>
        </p:nvSpPr>
        <p:spPr>
          <a:xfrm>
            <a:off x="7124700" y="425981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m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705600" y="3733800"/>
            <a:ext cx="18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*Vacuum helps direct ions to stage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4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Essence of Measurement – </a:t>
            </a:r>
            <a:r>
              <a:rPr lang="en-US" dirty="0" err="1" smtClean="0"/>
              <a:t>con’t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1394"/>
          <a:stretch/>
        </p:blipFill>
        <p:spPr bwMode="auto">
          <a:xfrm>
            <a:off x="3733800" y="990600"/>
            <a:ext cx="4286250" cy="363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>
            <a:stCxn id="6" idx="0"/>
          </p:cNvCxnSpPr>
          <p:nvPr/>
        </p:nvCxnSpPr>
        <p:spPr>
          <a:xfrm flipV="1">
            <a:off x="6019800" y="3200400"/>
            <a:ext cx="457200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76600" y="4495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Molecules adsorb </a:t>
            </a:r>
            <a:r>
              <a:rPr lang="en-US" dirty="0" smtClean="0">
                <a:sym typeface="Wingdings" pitchFamily="2" charset="2"/>
              </a:rPr>
              <a:t> decrease in </a:t>
            </a:r>
            <a:r>
              <a:rPr lang="en-US" dirty="0" err="1" smtClean="0">
                <a:sym typeface="Wingdings" pitchFamily="2" charset="2"/>
              </a:rPr>
              <a:t>f</a:t>
            </a:r>
            <a:r>
              <a:rPr lang="en-US" baseline="-25000" dirty="0" err="1" smtClean="0">
                <a:sym typeface="Wingdings" pitchFamily="2" charset="2"/>
              </a:rPr>
              <a:t>res</a:t>
            </a:r>
            <a:r>
              <a:rPr lang="en-US" dirty="0" smtClean="0">
                <a:sym typeface="Symbol"/>
              </a:rPr>
              <a:t>  position, mass: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24400" y="4876800"/>
                <a:ext cx="2821926" cy="716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𝑛𝑒𝑚𝑠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𝑒𝑓𝑓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=6.2 </m:t>
                      </m:r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𝐻𝑧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𝑧𝑔</m:t>
                          </m:r>
                        </m:den>
                      </m:f>
                    </m:oMath>
                  </m:oMathPara>
                </a14:m>
                <a:endParaRPr lang="en-US" i="1" dirty="0"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876800"/>
                <a:ext cx="2821926" cy="7168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5" r="15607"/>
          <a:stretch/>
        </p:blipFill>
        <p:spPr bwMode="auto">
          <a:xfrm>
            <a:off x="685800" y="936318"/>
            <a:ext cx="1914525" cy="363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2362200" y="3429000"/>
            <a:ext cx="1371600" cy="1066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98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-200025"/>
            <a:ext cx="88011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Theoretical distribution of frequency shifts             for gold nanoparticles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0" b="51844"/>
          <a:stretch/>
        </p:blipFill>
        <p:spPr bwMode="auto">
          <a:xfrm>
            <a:off x="1600200" y="914400"/>
            <a:ext cx="5867400" cy="339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0" y="5791200"/>
            <a:ext cx="2590800" cy="152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z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90800" y="5562600"/>
            <a:ext cx="5334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z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86400" y="5562600"/>
            <a:ext cx="5334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z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124200" y="6324600"/>
            <a:ext cx="0" cy="533400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57500" y="6591300"/>
            <a:ext cx="2895600" cy="0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3124200" y="6372208"/>
            <a:ext cx="2409825" cy="219092"/>
          </a:xfrm>
          <a:custGeom>
            <a:avLst/>
            <a:gdLst>
              <a:gd name="connsiteX0" fmla="*/ 0 w 2409825"/>
              <a:gd name="connsiteY0" fmla="*/ 209567 h 219092"/>
              <a:gd name="connsiteX1" fmla="*/ 1085850 w 2409825"/>
              <a:gd name="connsiteY1" fmla="*/ 17 h 219092"/>
              <a:gd name="connsiteX2" fmla="*/ 2409825 w 2409825"/>
              <a:gd name="connsiteY2" fmla="*/ 219092 h 21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09825" h="219092">
                <a:moveTo>
                  <a:pt x="0" y="209567"/>
                </a:moveTo>
                <a:cubicBezTo>
                  <a:pt x="342106" y="103998"/>
                  <a:pt x="684213" y="-1571"/>
                  <a:pt x="1085850" y="17"/>
                </a:cubicBezTo>
                <a:cubicBezTo>
                  <a:pt x="1487488" y="1604"/>
                  <a:pt x="1948656" y="110348"/>
                  <a:pt x="2409825" y="2190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776913" y="1447800"/>
            <a:ext cx="852487" cy="235607"/>
          </a:xfrm>
          <a:prstGeom prst="line">
            <a:avLst/>
          </a:prstGeom>
          <a:ln w="19050">
            <a:solidFill>
              <a:srgbClr val="A112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91300" y="131407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Perfect sensitivity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0" t="91282" r="11753"/>
          <a:stretch/>
        </p:blipFill>
        <p:spPr bwMode="auto">
          <a:xfrm>
            <a:off x="2432682" y="4080617"/>
            <a:ext cx="4334256" cy="65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362200" y="914400"/>
            <a:ext cx="4200525" cy="259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591300" y="290844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Distributions for particles with increasing dispersion in radius</a:t>
            </a:r>
            <a:endParaRPr lang="en-US" dirty="0"/>
          </a:p>
        </p:txBody>
      </p:sp>
      <p:sp>
        <p:nvSpPr>
          <p:cNvPr id="21" name="Right Brace 20"/>
          <p:cNvSpPr/>
          <p:nvPr/>
        </p:nvSpPr>
        <p:spPr>
          <a:xfrm>
            <a:off x="6405562" y="2635906"/>
            <a:ext cx="223838" cy="914400"/>
          </a:xfrm>
          <a:prstGeom prst="rightBrace">
            <a:avLst/>
          </a:prstGeom>
          <a:ln>
            <a:solidFill>
              <a:srgbClr val="A112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200400" y="5183088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Maximum frequency shift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066800" y="5254823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Minimum frequency shift</a:t>
            </a:r>
            <a:endParaRPr lang="en-US" sz="1400" b="1" dirty="0"/>
          </a:p>
        </p:txBody>
      </p:sp>
      <p:cxnSp>
        <p:nvCxnSpPr>
          <p:cNvPr id="26" name="Straight Arrow Connector 25"/>
          <p:cNvCxnSpPr>
            <a:endCxn id="5" idx="0"/>
          </p:cNvCxnSpPr>
          <p:nvPr/>
        </p:nvCxnSpPr>
        <p:spPr>
          <a:xfrm>
            <a:off x="4343400" y="5490865"/>
            <a:ext cx="0" cy="300335"/>
          </a:xfrm>
          <a:prstGeom prst="straightConnector1">
            <a:avLst/>
          </a:prstGeom>
          <a:ln w="19050">
            <a:solidFill>
              <a:srgbClr val="A112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486400" y="5466755"/>
            <a:ext cx="0" cy="300335"/>
          </a:xfrm>
          <a:prstGeom prst="straightConnector1">
            <a:avLst/>
          </a:prstGeom>
          <a:ln w="19050">
            <a:solidFill>
              <a:srgbClr val="A112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124200" y="5466754"/>
            <a:ext cx="0" cy="300335"/>
          </a:xfrm>
          <a:prstGeom prst="straightConnector1">
            <a:avLst/>
          </a:prstGeom>
          <a:ln w="19050">
            <a:solidFill>
              <a:srgbClr val="A112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38762" y="5251845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Minimum frequency shift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628900" y="611505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Frequency shift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63371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Experimental data from gold nanoparticles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6"/>
          <a:stretch/>
        </p:blipFill>
        <p:spPr bwMode="auto">
          <a:xfrm>
            <a:off x="609600" y="1219200"/>
            <a:ext cx="7598646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248400" y="5362575"/>
            <a:ext cx="152400" cy="533400"/>
          </a:xfrm>
          <a:prstGeom prst="line">
            <a:avLst/>
          </a:prstGeom>
          <a:ln w="19050">
            <a:solidFill>
              <a:srgbClr val="A112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24600" y="56769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theoretical </a:t>
            </a:r>
            <a:r>
              <a:rPr lang="en-US" dirty="0">
                <a:solidFill>
                  <a:srgbClr val="FF0000"/>
                </a:solidFill>
              </a:rPr>
              <a:t>curve </a:t>
            </a:r>
            <a:r>
              <a:rPr lang="en-US" dirty="0"/>
              <a:t>for </a:t>
            </a:r>
            <a:r>
              <a:rPr lang="en-US" dirty="0" smtClean="0"/>
              <a:t>particles with:</a:t>
            </a:r>
          </a:p>
          <a:p>
            <a:r>
              <a:rPr lang="en-US" dirty="0" smtClean="0"/>
              <a:t>mean radius: 2.15 </a:t>
            </a:r>
            <a:r>
              <a:rPr lang="en-US" dirty="0"/>
              <a:t>nm </a:t>
            </a:r>
            <a:r>
              <a:rPr lang="en-US" dirty="0" smtClean="0"/>
              <a:t>dispersion: 0.375 </a:t>
            </a:r>
            <a:r>
              <a:rPr lang="en-US" dirty="0"/>
              <a:t>nm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04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Measurement of BSA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433789"/>
            <a:ext cx="6486525" cy="4752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91225" y="2576789"/>
            <a:ext cx="533400" cy="1004611"/>
          </a:xfrm>
          <a:prstGeom prst="rect">
            <a:avLst/>
          </a:prstGeom>
          <a:noFill/>
          <a:ln w="19050">
            <a:solidFill>
              <a:srgbClr val="A112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372225" y="1890989"/>
            <a:ext cx="533400" cy="685800"/>
          </a:xfrm>
          <a:prstGeom prst="line">
            <a:avLst/>
          </a:prstGeom>
          <a:ln w="19050">
            <a:solidFill>
              <a:srgbClr val="A112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34187" y="1738589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Fractions estimated by fitting expected distributions to data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810000" y="5638800"/>
            <a:ext cx="0" cy="685800"/>
          </a:xfrm>
          <a:prstGeom prst="straightConnector1">
            <a:avLst/>
          </a:prstGeom>
          <a:ln w="28575">
            <a:solidFill>
              <a:srgbClr val="A112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391150" y="5562600"/>
            <a:ext cx="0" cy="762000"/>
          </a:xfrm>
          <a:prstGeom prst="straightConnector1">
            <a:avLst/>
          </a:prstGeom>
          <a:ln w="28575">
            <a:solidFill>
              <a:srgbClr val="A112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67125" y="6248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resolvable peaks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Advantages of NEMS-MS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Separation/detection combined</a:t>
            </a:r>
          </a:p>
          <a:p>
            <a:pPr lvl="1"/>
            <a:r>
              <a:rPr lang="en-US" dirty="0" smtClean="0"/>
              <a:t>Less space required</a:t>
            </a:r>
          </a:p>
          <a:p>
            <a:pPr lvl="1"/>
            <a:r>
              <a:rPr lang="en-US" dirty="0" smtClean="0"/>
              <a:t>Higher efficiency of capture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Large dynamic range: </a:t>
            </a:r>
          </a:p>
          <a:p>
            <a:pPr lvl="1"/>
            <a:r>
              <a:rPr lang="en-US" dirty="0" smtClean="0"/>
              <a:t>sensitivity/resolution does not decrease with size of molecule</a:t>
            </a:r>
          </a:p>
          <a:p>
            <a:pPr lvl="1"/>
            <a:r>
              <a:rPr lang="en-US" dirty="0" smtClean="0"/>
              <a:t>Mass accuracy (in ppm) increases with size of molecule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Parallelizable</a:t>
            </a:r>
          </a:p>
          <a:p>
            <a:pPr lvl="1"/>
            <a:r>
              <a:rPr lang="en-US" dirty="0" smtClean="0"/>
              <a:t>Arrays of detectors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92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2845</TotalTime>
  <Words>380</Words>
  <Application>Microsoft Office PowerPoint</Application>
  <PresentationFormat>On-screen Show (4:3)</PresentationFormat>
  <Paragraphs>81</Paragraphs>
  <Slides>11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Toward Single-Molecule Nanomechanical Mass Spectrometry A.K. Naik et al. Nature  Nanotechnology, 2009 </vt:lpstr>
      <vt:lpstr>NEMS Resonators</vt:lpstr>
      <vt:lpstr>Mass Spectrometry</vt:lpstr>
      <vt:lpstr>Essence of Measurement</vt:lpstr>
      <vt:lpstr>Essence of Measurement – con’t</vt:lpstr>
      <vt:lpstr>Theoretical distribution of frequency shifts             for gold nanoparticles</vt:lpstr>
      <vt:lpstr>Experimental data from gold nanoparticles</vt:lpstr>
      <vt:lpstr>Measurement of BSA</vt:lpstr>
      <vt:lpstr>Advantages of NEMS-MS</vt:lpstr>
      <vt:lpstr>Future improvements to NEMS</vt:lpstr>
      <vt:lpstr>PowerPoint Presentation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akbryan</dc:creator>
  <cp:lastModifiedBy>nigel</cp:lastModifiedBy>
  <cp:revision>31</cp:revision>
  <dcterms:created xsi:type="dcterms:W3CDTF">2011-12-06T19:31:00Z</dcterms:created>
  <dcterms:modified xsi:type="dcterms:W3CDTF">2011-12-08T19:07:04Z</dcterms:modified>
</cp:coreProperties>
</file>