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337" r:id="rId17"/>
    <p:sldId id="277" r:id="rId18"/>
    <p:sldId id="271" r:id="rId19"/>
    <p:sldId id="272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331" r:id="rId41"/>
    <p:sldId id="294" r:id="rId42"/>
    <p:sldId id="296" r:id="rId43"/>
    <p:sldId id="297" r:id="rId44"/>
    <p:sldId id="298" r:id="rId45"/>
    <p:sldId id="338" r:id="rId46"/>
    <p:sldId id="299" r:id="rId47"/>
    <p:sldId id="300" r:id="rId48"/>
    <p:sldId id="339" r:id="rId49"/>
    <p:sldId id="332" r:id="rId50"/>
    <p:sldId id="301" r:id="rId51"/>
    <p:sldId id="302" r:id="rId52"/>
    <p:sldId id="303" r:id="rId53"/>
    <p:sldId id="340" r:id="rId54"/>
    <p:sldId id="305" r:id="rId55"/>
    <p:sldId id="341" r:id="rId56"/>
    <p:sldId id="306" r:id="rId57"/>
    <p:sldId id="333" r:id="rId58"/>
    <p:sldId id="307" r:id="rId59"/>
    <p:sldId id="316" r:id="rId60"/>
    <p:sldId id="308" r:id="rId61"/>
    <p:sldId id="309" r:id="rId62"/>
    <p:sldId id="310" r:id="rId63"/>
    <p:sldId id="311" r:id="rId64"/>
    <p:sldId id="312" r:id="rId65"/>
    <p:sldId id="313" r:id="rId66"/>
    <p:sldId id="317" r:id="rId67"/>
    <p:sldId id="343" r:id="rId68"/>
    <p:sldId id="342" r:id="rId69"/>
    <p:sldId id="336" r:id="rId70"/>
    <p:sldId id="315" r:id="rId71"/>
    <p:sldId id="318" r:id="rId72"/>
    <p:sldId id="314" r:id="rId73"/>
    <p:sldId id="319" r:id="rId74"/>
    <p:sldId id="344" r:id="rId75"/>
    <p:sldId id="321" r:id="rId76"/>
    <p:sldId id="322" r:id="rId77"/>
    <p:sldId id="323" r:id="rId78"/>
    <p:sldId id="324" r:id="rId79"/>
    <p:sldId id="325" r:id="rId80"/>
    <p:sldId id="327" r:id="rId81"/>
    <p:sldId id="326" r:id="rId82"/>
    <p:sldId id="328" r:id="rId83"/>
    <p:sldId id="329" r:id="rId84"/>
    <p:sldId id="330" r:id="rId85"/>
    <p:sldId id="345" r:id="rId86"/>
    <p:sldId id="334" r:id="rId87"/>
    <p:sldId id="33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6672E-0FAA-488C-A096-4371D3D2414D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594F1-A51D-4239-A9AD-32DBD6BDF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94F1-A51D-4239-A9AD-32DBD6BDF22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C4EC-D047-4FCC-843D-CEE4083B130E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0055-8E77-4A67-9261-1B022F9F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07470/student_view0/chapter3/animation__mrna_synthesis__transcription___quiz_1_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07470/student_view0/chapter3/animation__how_translation_work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lacoperon.html" TargetMode="Externa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lencoe.mcgraw-hill.com/sites/9834092339/student_view0/chapter16/control_of_gene_expression_in_eukaryotes.html" TargetMode="External"/><Relationship Id="rId3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56781/student_view0/chapter11/animation_quiz_3.html" TargetMode="External"/><Relationship Id="rId3" Type="http://schemas.openxmlformats.org/officeDocument/2006/relationships/image" Target="../media/image2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52980/student_view0/chapter9/animation_quiz_5.html" TargetMode="External"/><Relationship Id="rId3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0960526/student_view0/chapter18/animation_quiz_1.html" TargetMode="External"/><Relationship Id="rId3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ighered.mcgraw-hill.com/sites/0072995246/student_view0/chapter23/mechanism_of_transposition.html" TargetMode="External"/><Relationship Id="rId3" Type="http://schemas.openxmlformats.org/officeDocument/2006/relationships/hyperlink" Target="http://highered.mcgraw-hill.com/sites/0072556781/student_view0/chapter13/animation_quiz_5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adinstitute.org/education/glossary/transposable-elements" TargetMode="External"/><Relationship Id="rId4" Type="http://schemas.openxmlformats.org/officeDocument/2006/relationships/hyperlink" Target="http://www.sciencedaily.com/releases/2011/09/110925185434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atube.com/video/5574/Evolution-Genetic-Evidence-Transposon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epigenetics/" TargetMode="External"/><Relationship Id="rId3" Type="http://schemas.openxmlformats.org/officeDocument/2006/relationships/hyperlink" Target="http://video.pbs.org/video/1525107473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alc.org/resources/animations/gelelectrophoresis.html" TargetMode="External"/><Relationship Id="rId3" Type="http://schemas.openxmlformats.org/officeDocument/2006/relationships/hyperlink" Target="http://learn.genetics.utah.edu/content/labs/gel/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556781/student_view0/chapter14/animation_quiz_1.html" TargetMode="External"/><Relationship Id="rId4" Type="http://schemas.openxmlformats.org/officeDocument/2006/relationships/hyperlink" Target="http://www.biotechlearn.org.nz/themes/dna_lab/bacterial_transform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school.com/science/biology_place/labbench/lab6/intro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gi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943696/student_view0/chapter3/animation__dna_replication__quiz_1_.html" TargetMode="External"/><Relationship Id="rId3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gi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gi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hyperlink" Target="http://highered.mcgraw-hill.com/olcweb/cgi/pluginpop.cgi?it=swf::535::535::/sites/dl/free/0072437316/120078/bio40.swf::The%20Ti%20Plasmid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142999"/>
          </a:xfrm>
        </p:spPr>
        <p:txBody>
          <a:bodyPr/>
          <a:lstStyle/>
          <a:p>
            <a:r>
              <a:rPr lang="en-US" b="1" dirty="0" smtClean="0"/>
              <a:t>Unit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Molecular Genetics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Recombinant DNA Technology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0479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Transcription</a:t>
            </a:r>
          </a:p>
          <a:p>
            <a:r>
              <a:rPr lang="en-US" dirty="0" smtClean="0"/>
              <a:t>Transcription begins when </a:t>
            </a:r>
            <a:r>
              <a:rPr lang="en-US" b="1" dirty="0" smtClean="0"/>
              <a:t>RNA polymerase </a:t>
            </a:r>
            <a:r>
              <a:rPr lang="en-US" dirty="0" smtClean="0"/>
              <a:t>binds to a specific sequence called a </a:t>
            </a:r>
            <a:r>
              <a:rPr lang="en-US" b="1" dirty="0" smtClean="0"/>
              <a:t>promoter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Promoters in prokaryotic cells are simple.  One RNA polymerase binds to one promoter.</a:t>
            </a:r>
          </a:p>
          <a:p>
            <a:r>
              <a:rPr lang="en-US" dirty="0" smtClean="0"/>
              <a:t>Eukaryotic promoters require the use of 3 types of RNA polymerase, the use of proteins called </a:t>
            </a:r>
            <a:r>
              <a:rPr lang="en-US" b="1" dirty="0" smtClean="0"/>
              <a:t>transcription factors </a:t>
            </a:r>
            <a:r>
              <a:rPr lang="en-US" dirty="0" smtClean="0"/>
              <a:t>to initiate transcription, and </a:t>
            </a:r>
            <a:r>
              <a:rPr lang="en-US" b="1" dirty="0" smtClean="0"/>
              <a:t>regulatory proteins </a:t>
            </a:r>
            <a:r>
              <a:rPr lang="en-US" dirty="0" smtClean="0"/>
              <a:t>to modulate transcription.</a:t>
            </a:r>
            <a:endParaRPr lang="en-US" dirty="0"/>
          </a:p>
        </p:txBody>
      </p:sp>
      <p:pic>
        <p:nvPicPr>
          <p:cNvPr id="22532" name="Picture 4" descr="http://www.nature.com/scitable/content/19090/pierce_13_7_lar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73152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Transcription</a:t>
            </a:r>
          </a:p>
          <a:p>
            <a:r>
              <a:rPr lang="en-US" b="1" dirty="0" smtClean="0"/>
              <a:t>Initiation-</a:t>
            </a:r>
            <a:r>
              <a:rPr lang="en-US" dirty="0" smtClean="0"/>
              <a:t>  DNA </a:t>
            </a:r>
            <a:r>
              <a:rPr lang="en-US" dirty="0" err="1" smtClean="0"/>
              <a:t>helicase</a:t>
            </a:r>
            <a:r>
              <a:rPr lang="en-US" dirty="0" smtClean="0"/>
              <a:t> unwinds the DNA molecule and RNA polymerase begins the synthesis of messenger RNA (mRNA).</a:t>
            </a:r>
            <a:endParaRPr lang="en-US" dirty="0"/>
          </a:p>
        </p:txBody>
      </p:sp>
      <p:pic>
        <p:nvPicPr>
          <p:cNvPr id="23554" name="Picture 2" descr="http://utminers.utep.edu/rwebb/assets/images/Transcription-step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3962400" cy="434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Transcription</a:t>
            </a:r>
          </a:p>
          <a:p>
            <a:r>
              <a:rPr lang="en-US" b="1" dirty="0" smtClean="0"/>
              <a:t>Elongation – </a:t>
            </a:r>
            <a:r>
              <a:rPr lang="en-US" dirty="0" smtClean="0"/>
              <a:t>RNA polymerase moves along the DNA strand in the 3’ to 5’ directions adding RNA nucleotides.</a:t>
            </a:r>
          </a:p>
          <a:p>
            <a:r>
              <a:rPr lang="en-US" b="1" dirty="0"/>
              <a:t> </a:t>
            </a:r>
            <a:r>
              <a:rPr lang="en-US" dirty="0" smtClean="0"/>
              <a:t>The RNA elongates by the addition of </a:t>
            </a:r>
            <a:r>
              <a:rPr lang="en-US" dirty="0" err="1" smtClean="0"/>
              <a:t>ribonucleotides</a:t>
            </a:r>
            <a:r>
              <a:rPr lang="en-US" dirty="0" smtClean="0"/>
              <a:t> to the 3’ end of the newly synthesized mRNA.</a:t>
            </a:r>
            <a:endParaRPr lang="en-US" b="1" dirty="0" smtClean="0"/>
          </a:p>
        </p:txBody>
      </p:sp>
      <p:pic>
        <p:nvPicPr>
          <p:cNvPr id="24578" name="Picture 2" descr="http://dna.microbiologyguide.com/s/10002/pics/transcriptelong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00600"/>
            <a:ext cx="66040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Transcription</a:t>
            </a:r>
          </a:p>
          <a:p>
            <a:r>
              <a:rPr lang="en-US" b="1" dirty="0" smtClean="0"/>
              <a:t>Termination</a:t>
            </a:r>
            <a:r>
              <a:rPr lang="en-US" dirty="0" smtClean="0"/>
              <a:t> – occurs when the end of the gene is reached.  RNA polymerase disengages the DNA, and the new mRNA molecule is released.</a:t>
            </a:r>
            <a:endParaRPr lang="en-US" b="1" dirty="0"/>
          </a:p>
        </p:txBody>
      </p:sp>
      <p:pic>
        <p:nvPicPr>
          <p:cNvPr id="25602" name="Picture 2" descr="http://www.nature.com/scitable/content/18903/pierce_13_14_lar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4191000" cy="631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958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RNA Processing</a:t>
            </a:r>
          </a:p>
          <a:p>
            <a:r>
              <a:rPr lang="en-US" dirty="0" smtClean="0"/>
              <a:t>Prokaryotic cells do not undergo RNA processing.</a:t>
            </a:r>
          </a:p>
          <a:p>
            <a:r>
              <a:rPr lang="en-US" dirty="0" smtClean="0"/>
              <a:t>In eukaryotic cells, a newly synthesized mRNA primary transcript must be modified before it is fully functional.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 modifications are necessary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en-US" dirty="0" smtClean="0"/>
              <a:t>Addition of a 5’ cap structure-  nine </a:t>
            </a:r>
            <a:r>
              <a:rPr lang="en-US" dirty="0" err="1" smtClean="0"/>
              <a:t>methylated</a:t>
            </a:r>
            <a:r>
              <a:rPr lang="en-US" dirty="0" smtClean="0"/>
              <a:t> guanines are added to the 5’ end of the mRNA.</a:t>
            </a:r>
          </a:p>
          <a:p>
            <a:pPr marL="514350" indent="-514350">
              <a:buAutoNum type="alphaLcPeriod"/>
            </a:pPr>
            <a:r>
              <a:rPr lang="en-US" dirty="0" smtClean="0"/>
              <a:t>Addition of 3’ poly-A-tail.  A string of adenine nucleotides called a poly- A-tail is added to the 3’end of mRNA. </a:t>
            </a:r>
            <a:endParaRPr lang="en-US" dirty="0"/>
          </a:p>
        </p:txBody>
      </p:sp>
      <p:pic>
        <p:nvPicPr>
          <p:cNvPr id="266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219200"/>
            <a:ext cx="4762500" cy="4448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RNA processing</a:t>
            </a:r>
          </a:p>
          <a:p>
            <a:pPr marL="514350" indent="-514350">
              <a:buAutoNum type="alphaLcPeriod" startAt="3"/>
            </a:pPr>
            <a:r>
              <a:rPr lang="en-US" dirty="0" smtClean="0"/>
              <a:t>Non coding sequences called </a:t>
            </a:r>
            <a:r>
              <a:rPr lang="en-US" b="1" dirty="0" err="1" smtClean="0"/>
              <a:t>introns</a:t>
            </a:r>
            <a:r>
              <a:rPr lang="en-US" dirty="0" smtClean="0"/>
              <a:t> intervene between the coding sequences called </a:t>
            </a:r>
            <a:r>
              <a:rPr lang="en-US" b="1" dirty="0" err="1" smtClean="0"/>
              <a:t>exons</a:t>
            </a:r>
            <a:r>
              <a:rPr lang="en-US" dirty="0" smtClean="0"/>
              <a:t>.   </a:t>
            </a:r>
            <a:r>
              <a:rPr lang="en-US" dirty="0" err="1" smtClean="0"/>
              <a:t>Introns</a:t>
            </a:r>
            <a:r>
              <a:rPr lang="en-US" dirty="0" smtClean="0"/>
              <a:t> are spliced out so that </a:t>
            </a:r>
            <a:r>
              <a:rPr lang="en-US" dirty="0" err="1" smtClean="0"/>
              <a:t>exons</a:t>
            </a:r>
            <a:r>
              <a:rPr lang="en-US" dirty="0" smtClean="0"/>
              <a:t> are adjacent to each other.</a:t>
            </a:r>
          </a:p>
          <a:p>
            <a:endParaRPr lang="en-US" dirty="0"/>
          </a:p>
        </p:txBody>
      </p:sp>
      <p:pic>
        <p:nvPicPr>
          <p:cNvPr id="4" name="Picture 2" descr="http://www.tokresource.org/tok_classes/biobiobio/biomenu/dna_structure/intr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5838825" cy="2143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48768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5’ and 3’ modifications: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rgbClr val="FF0000"/>
                </a:solidFill>
              </a:rPr>
              <a:t>Facilitate transport </a:t>
            </a:r>
            <a:r>
              <a:rPr lang="en-US" sz="2400" dirty="0" smtClean="0"/>
              <a:t>of mRNA out of the nucleus.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rgbClr val="FF0000"/>
                </a:solidFill>
              </a:rPr>
              <a:t>Prevent degradation </a:t>
            </a:r>
            <a:r>
              <a:rPr lang="en-US" sz="2400" dirty="0" smtClean="0"/>
              <a:t>of mRNA in the cytoplasm.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rgbClr val="FF0000"/>
                </a:solidFill>
              </a:rPr>
              <a:t>Maintain stability </a:t>
            </a:r>
            <a:r>
              <a:rPr lang="en-US" sz="2400" dirty="0" smtClean="0"/>
              <a:t>for translations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http://highered.mcgraw-hill.com/sites/0072507470/student_view0/chapter3/animation__mrna_synthesis__transcription___quiz_1_.html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Transcription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Genetic Code</a:t>
            </a:r>
          </a:p>
          <a:p>
            <a:r>
              <a:rPr lang="en-US" dirty="0" smtClean="0"/>
              <a:t>mRNA nucleotides are read in 3 base sequences called </a:t>
            </a:r>
            <a:r>
              <a:rPr lang="en-US" b="1" dirty="0" err="1" smtClean="0"/>
              <a:t>codons</a:t>
            </a:r>
            <a:r>
              <a:rPr lang="en-US" dirty="0" smtClean="0"/>
              <a:t>.  Each </a:t>
            </a:r>
            <a:r>
              <a:rPr lang="en-US" dirty="0" err="1" smtClean="0"/>
              <a:t>codon</a:t>
            </a:r>
            <a:r>
              <a:rPr lang="en-US" dirty="0" smtClean="0"/>
              <a:t> represents a particular amino acid.</a:t>
            </a:r>
            <a:endParaRPr lang="en-US" dirty="0"/>
          </a:p>
        </p:txBody>
      </p:sp>
      <p:pic>
        <p:nvPicPr>
          <p:cNvPr id="33794" name="Picture 2" descr="http://biology.kenyon.edu/courses/biol114/Chap05/co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599"/>
            <a:ext cx="6096000" cy="416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Translation</a:t>
            </a:r>
          </a:p>
          <a:p>
            <a:r>
              <a:rPr lang="en-US" b="1" dirty="0" smtClean="0"/>
              <a:t>Initiation</a:t>
            </a:r>
            <a:endParaRPr lang="en-US" b="1" dirty="0"/>
          </a:p>
          <a:p>
            <a:r>
              <a:rPr lang="en-US" dirty="0" smtClean="0"/>
              <a:t>Small ribosomal unit binds to initiator </a:t>
            </a:r>
            <a:r>
              <a:rPr lang="en-US" dirty="0" err="1" smtClean="0"/>
              <a:t>tRNA</a:t>
            </a:r>
            <a:r>
              <a:rPr lang="en-US" dirty="0" smtClean="0"/>
              <a:t> with its </a:t>
            </a:r>
            <a:r>
              <a:rPr lang="en-US" dirty="0" err="1" smtClean="0"/>
              <a:t>methionine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small ribosomal unit and </a:t>
            </a:r>
            <a:r>
              <a:rPr lang="en-US" dirty="0" err="1" smtClean="0"/>
              <a:t>tRNA</a:t>
            </a:r>
            <a:r>
              <a:rPr lang="en-US" dirty="0" smtClean="0"/>
              <a:t> bind to the 5’ end of the mRNA.</a:t>
            </a:r>
          </a:p>
          <a:p>
            <a:r>
              <a:rPr lang="en-US" dirty="0" smtClean="0"/>
              <a:t>Small subunit moves along mRNA until AUG start </a:t>
            </a:r>
            <a:r>
              <a:rPr lang="en-US" dirty="0" err="1" smtClean="0"/>
              <a:t>codon</a:t>
            </a:r>
            <a:r>
              <a:rPr lang="en-US" dirty="0" smtClean="0"/>
              <a:t> is found. </a:t>
            </a:r>
            <a:r>
              <a:rPr lang="en-US" dirty="0" err="1" smtClean="0"/>
              <a:t>Anticodon</a:t>
            </a:r>
            <a:r>
              <a:rPr lang="en-US" dirty="0" smtClean="0"/>
              <a:t> of </a:t>
            </a:r>
            <a:r>
              <a:rPr lang="en-US" dirty="0" err="1" smtClean="0"/>
              <a:t>tRNA</a:t>
            </a:r>
            <a:r>
              <a:rPr lang="en-US" dirty="0" smtClean="0"/>
              <a:t> and </a:t>
            </a:r>
            <a:r>
              <a:rPr lang="en-US" dirty="0" err="1" smtClean="0"/>
              <a:t>codon</a:t>
            </a:r>
            <a:r>
              <a:rPr lang="en-US" dirty="0" smtClean="0"/>
              <a:t> of mRNA pair.</a:t>
            </a:r>
          </a:p>
          <a:p>
            <a:r>
              <a:rPr lang="en-US" dirty="0" smtClean="0"/>
              <a:t>Large ribosomal unit is added.</a:t>
            </a:r>
          </a:p>
        </p:txBody>
      </p:sp>
      <p:pic>
        <p:nvPicPr>
          <p:cNvPr id="28676" name="Picture 4" descr="https://wikispaces.psu.edu/download/attachments/42338219/ima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86062"/>
            <a:ext cx="6210300" cy="357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3434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Translation</a:t>
            </a:r>
          </a:p>
          <a:p>
            <a:r>
              <a:rPr lang="en-US" b="1" dirty="0" smtClean="0"/>
              <a:t>Translocation</a:t>
            </a:r>
          </a:p>
          <a:p>
            <a:r>
              <a:rPr lang="en-US" dirty="0" smtClean="0"/>
              <a:t>The initiator </a:t>
            </a:r>
            <a:r>
              <a:rPr lang="en-US" dirty="0" err="1" smtClean="0"/>
              <a:t>tRNA</a:t>
            </a:r>
            <a:r>
              <a:rPr lang="en-US" dirty="0" smtClean="0"/>
              <a:t> is located at the </a:t>
            </a:r>
            <a:r>
              <a:rPr lang="en-US" b="1" dirty="0" err="1" smtClean="0"/>
              <a:t>Psite</a:t>
            </a:r>
            <a:r>
              <a:rPr lang="en-US" dirty="0" smtClean="0"/>
              <a:t> on the ribosome.</a:t>
            </a:r>
          </a:p>
          <a:p>
            <a:r>
              <a:rPr lang="en-US" dirty="0" smtClean="0"/>
              <a:t>A second </a:t>
            </a:r>
            <a:r>
              <a:rPr lang="en-US" dirty="0" err="1" smtClean="0"/>
              <a:t>tRNA</a:t>
            </a:r>
            <a:r>
              <a:rPr lang="en-US" dirty="0" smtClean="0"/>
              <a:t> with its amino acid is transferred to the </a:t>
            </a:r>
            <a:r>
              <a:rPr lang="en-US" b="1" dirty="0" smtClean="0"/>
              <a:t>A site </a:t>
            </a:r>
            <a:r>
              <a:rPr lang="en-US" dirty="0" smtClean="0"/>
              <a:t>on the ribosome.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methionine</a:t>
            </a:r>
            <a:r>
              <a:rPr lang="en-US" dirty="0" smtClean="0"/>
              <a:t> on the initiator </a:t>
            </a:r>
            <a:r>
              <a:rPr lang="en-US" dirty="0" err="1" smtClean="0"/>
              <a:t>tRNA</a:t>
            </a:r>
            <a:r>
              <a:rPr lang="en-US" dirty="0" smtClean="0"/>
              <a:t> is removed and bonded to the second amino acid on the A site </a:t>
            </a:r>
            <a:r>
              <a:rPr lang="en-US" dirty="0" err="1" smtClean="0"/>
              <a:t>tRNA</a:t>
            </a:r>
            <a:r>
              <a:rPr lang="en-US" dirty="0"/>
              <a:t> </a:t>
            </a:r>
            <a:r>
              <a:rPr lang="en-US" dirty="0" smtClean="0"/>
              <a:t>via peptide bond.</a:t>
            </a:r>
          </a:p>
          <a:p>
            <a:r>
              <a:rPr lang="en-US" dirty="0" smtClean="0"/>
              <a:t>The ribosome moves and the A site </a:t>
            </a:r>
            <a:r>
              <a:rPr lang="en-US" dirty="0" err="1" smtClean="0"/>
              <a:t>tRNA</a:t>
            </a:r>
            <a:r>
              <a:rPr lang="en-US" dirty="0" smtClean="0"/>
              <a:t> is moved to the P site.</a:t>
            </a:r>
          </a:p>
          <a:p>
            <a:r>
              <a:rPr lang="en-US" dirty="0" smtClean="0"/>
              <a:t>The initiator </a:t>
            </a:r>
            <a:r>
              <a:rPr lang="en-US" dirty="0" err="1" smtClean="0"/>
              <a:t>tRNA</a:t>
            </a:r>
            <a:r>
              <a:rPr lang="en-US" dirty="0" smtClean="0"/>
              <a:t> moves to the E site and is released into the cytoplasm.</a:t>
            </a:r>
          </a:p>
          <a:p>
            <a:r>
              <a:rPr lang="en-US" dirty="0" smtClean="0"/>
              <a:t>A new </a:t>
            </a:r>
            <a:r>
              <a:rPr lang="en-US" dirty="0" err="1" smtClean="0"/>
              <a:t>tRNA</a:t>
            </a:r>
            <a:r>
              <a:rPr lang="en-US" dirty="0" smtClean="0"/>
              <a:t> with an amino acid is brought to the A site.</a:t>
            </a:r>
          </a:p>
          <a:p>
            <a:r>
              <a:rPr lang="en-US" dirty="0" smtClean="0"/>
              <a:t>The process continues as the mRNA is read in the 5’ to 3’ direction and a polypeptide is formed.</a:t>
            </a:r>
          </a:p>
          <a:p>
            <a:endParaRPr lang="en-US" dirty="0"/>
          </a:p>
        </p:txBody>
      </p:sp>
      <p:pic>
        <p:nvPicPr>
          <p:cNvPr id="31746" name="Picture 2" descr="http://www.tokresource.org/tok_classes/biobiobio/biomenu/transcription_translation/translat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8862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Group Discussions and Review: DNA synthesis, transcription, translation, gene regulation, and mutations.</a:t>
            </a:r>
            <a:endParaRPr lang="en-US" dirty="0"/>
          </a:p>
          <a:p>
            <a:r>
              <a:rPr lang="en-US" dirty="0"/>
              <a:t>The topics of DNA synthesis, transcription</a:t>
            </a:r>
            <a:r>
              <a:rPr lang="en-US" dirty="0" smtClean="0"/>
              <a:t>,  </a:t>
            </a:r>
            <a:r>
              <a:rPr lang="en-US" dirty="0"/>
              <a:t>translation, gene </a:t>
            </a:r>
            <a:r>
              <a:rPr lang="en-US" dirty="0" smtClean="0"/>
              <a:t>regulation, and mutations will be discussed.  </a:t>
            </a:r>
            <a:r>
              <a:rPr lang="en-US" dirty="0"/>
              <a:t>This lesson </a:t>
            </a:r>
            <a:r>
              <a:rPr lang="en-US" dirty="0" smtClean="0"/>
              <a:t>is, for the most part, is a </a:t>
            </a:r>
            <a:r>
              <a:rPr lang="en-US" dirty="0"/>
              <a:t>review and refresher for previously learned content.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Teacher will assign individuals to an “expert” group. Each group will have an assigned topic.</a:t>
            </a:r>
          </a:p>
          <a:p>
            <a:pPr lvl="0"/>
            <a:r>
              <a:rPr lang="en-US" dirty="0" smtClean="0"/>
              <a:t>Work </a:t>
            </a:r>
            <a:r>
              <a:rPr lang="en-US" dirty="0"/>
              <a:t>in </a:t>
            </a:r>
            <a:r>
              <a:rPr lang="en-US" dirty="0" smtClean="0"/>
              <a:t>“expert” groups </a:t>
            </a:r>
            <a:r>
              <a:rPr lang="en-US" dirty="0"/>
              <a:t>to review teacher </a:t>
            </a:r>
            <a:r>
              <a:rPr lang="en-US" dirty="0" err="1"/>
              <a:t>powerpoint</a:t>
            </a:r>
            <a:r>
              <a:rPr lang="en-US" dirty="0"/>
              <a:t> on assigned section of content.  Develop review questions for content.</a:t>
            </a:r>
          </a:p>
          <a:p>
            <a:pPr lvl="0"/>
            <a:r>
              <a:rPr lang="en-US" dirty="0"/>
              <a:t>Teacher will approve all review material.</a:t>
            </a:r>
          </a:p>
          <a:p>
            <a:pPr lvl="0"/>
            <a:r>
              <a:rPr lang="en-US" dirty="0"/>
              <a:t>Reassign one “expert” from each group assignment to a new grouping.</a:t>
            </a:r>
          </a:p>
          <a:p>
            <a:r>
              <a:rPr lang="en-US" dirty="0"/>
              <a:t>New group will review </a:t>
            </a:r>
            <a:r>
              <a:rPr lang="en-US" dirty="0" err="1"/>
              <a:t>powerpoint</a:t>
            </a:r>
            <a:r>
              <a:rPr lang="en-US" dirty="0"/>
              <a:t> together, discuss content and review questions</a:t>
            </a:r>
            <a:r>
              <a:rPr lang="en-US" dirty="0" smtClean="0"/>
              <a:t>.  Each expert will lead this discussion and review in the new group to help clarify the content.</a:t>
            </a:r>
            <a:endParaRPr lang="en-US" dirty="0"/>
          </a:p>
          <a:p>
            <a:pPr lvl="0"/>
            <a:r>
              <a:rPr lang="en-US" dirty="0" smtClean="0"/>
              <a:t>We will have </a:t>
            </a:r>
            <a:r>
              <a:rPr lang="en-US" dirty="0"/>
              <a:t>a written quiz at the end of the assignment.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4343400" y="1600200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9698" name="Picture 2" descr="http://hyperphysics.phy-astr.gsu.edu/hbase/organic/imgorg/translati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08617" cy="506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Sythesis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Translation</a:t>
            </a:r>
          </a:p>
          <a:p>
            <a:r>
              <a:rPr lang="en-US" b="1" dirty="0" smtClean="0"/>
              <a:t>Termination</a:t>
            </a:r>
          </a:p>
          <a:p>
            <a:r>
              <a:rPr lang="en-US" dirty="0" smtClean="0"/>
              <a:t>Elongation of the polypeptide chain continues until a stop </a:t>
            </a:r>
            <a:r>
              <a:rPr lang="en-US" dirty="0" err="1" smtClean="0"/>
              <a:t>codon</a:t>
            </a:r>
            <a:r>
              <a:rPr lang="en-US" dirty="0" smtClean="0"/>
              <a:t> (UAA,UAG,UGA) is reached.</a:t>
            </a:r>
          </a:p>
          <a:p>
            <a:r>
              <a:rPr lang="en-US" dirty="0" smtClean="0"/>
              <a:t>A protein release factor interacts  with the stop </a:t>
            </a:r>
            <a:r>
              <a:rPr lang="en-US" dirty="0" err="1" smtClean="0"/>
              <a:t>codon</a:t>
            </a:r>
            <a:r>
              <a:rPr lang="en-US" dirty="0" smtClean="0"/>
              <a:t> to terminate translation.</a:t>
            </a:r>
          </a:p>
          <a:p>
            <a:r>
              <a:rPr lang="en-US" dirty="0" smtClean="0"/>
              <a:t>The ribosome dissociates and the mRNA is released and can be used again.</a:t>
            </a:r>
            <a:endParaRPr lang="en-US" dirty="0"/>
          </a:p>
        </p:txBody>
      </p:sp>
      <p:pic>
        <p:nvPicPr>
          <p:cNvPr id="32770" name="Picture 2" descr="http://kvhs.nbed.nb.ca/gallant/biology/translation_termi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0"/>
            <a:ext cx="58293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http://highered.mcgraw-hill.com/sites/0072507470/student_view0/chapter3/animation__how_translation_works.html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Translatio</a:t>
            </a:r>
            <a:r>
              <a:rPr lang="en-US" b="1" dirty="0"/>
              <a:t>n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Cells usually synthesize only proteins that are required.</a:t>
            </a:r>
          </a:p>
          <a:p>
            <a:r>
              <a:rPr lang="en-US" dirty="0"/>
              <a:t> </a:t>
            </a:r>
            <a:r>
              <a:rPr lang="en-US" dirty="0" smtClean="0"/>
              <a:t> Turning genes “off” and “on” is highly controlled in cells.</a:t>
            </a:r>
          </a:p>
          <a:p>
            <a:r>
              <a:rPr lang="en-US" dirty="0" smtClean="0"/>
              <a:t>In prokaryotes, control occurs at the level of transcription initiation.</a:t>
            </a:r>
          </a:p>
          <a:p>
            <a:r>
              <a:rPr lang="en-US" dirty="0" smtClean="0"/>
              <a:t>Eukaryotes are more complex.  There are many regulatory proteins and controls occur at many levels in the cell.</a:t>
            </a:r>
            <a:endParaRPr lang="en-US" dirty="0"/>
          </a:p>
        </p:txBody>
      </p:sp>
      <p:pic>
        <p:nvPicPr>
          <p:cNvPr id="35842" name="Picture 2" descr="http://www.nature.com/nature/journal/v408/n6811/images/408412aa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33800"/>
            <a:ext cx="57150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1480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Prokaryotic Gene Expression</a:t>
            </a:r>
          </a:p>
          <a:p>
            <a:r>
              <a:rPr lang="en-US" dirty="0" smtClean="0"/>
              <a:t>Microorganisms must respond rapidly to the environment and proteins or enzymes my be required for a brief time.</a:t>
            </a:r>
          </a:p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b="1" dirty="0" smtClean="0"/>
              <a:t>single promoter </a:t>
            </a:r>
            <a:r>
              <a:rPr lang="en-US" dirty="0" smtClean="0"/>
              <a:t>often controls several </a:t>
            </a:r>
            <a:r>
              <a:rPr lang="en-US" b="1" dirty="0" smtClean="0"/>
              <a:t>structural genes </a:t>
            </a:r>
            <a:r>
              <a:rPr lang="en-US" dirty="0" smtClean="0"/>
              <a:t>or coding regions called </a:t>
            </a:r>
            <a:r>
              <a:rPr lang="en-US" b="1" dirty="0" err="1" smtClean="0"/>
              <a:t>cistrons</a:t>
            </a:r>
            <a:r>
              <a:rPr lang="en-US" b="1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The arrangement is called an </a:t>
            </a:r>
            <a:r>
              <a:rPr lang="en-US" b="1" dirty="0" err="1" smtClean="0"/>
              <a:t>operon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Genes in the same </a:t>
            </a:r>
            <a:r>
              <a:rPr lang="en-US" dirty="0" err="1" smtClean="0"/>
              <a:t>operon</a:t>
            </a:r>
            <a:r>
              <a:rPr lang="en-US" dirty="0" smtClean="0"/>
              <a:t> have related functions.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operon</a:t>
            </a:r>
            <a:r>
              <a:rPr lang="en-US" dirty="0" smtClean="0"/>
              <a:t> specifically consists of a </a:t>
            </a:r>
            <a:r>
              <a:rPr lang="en-US" b="1" dirty="0" smtClean="0"/>
              <a:t>promoter, structural </a:t>
            </a:r>
            <a:r>
              <a:rPr lang="en-US" dirty="0" smtClean="0"/>
              <a:t>(</a:t>
            </a:r>
            <a:r>
              <a:rPr lang="en-US" b="1" dirty="0" smtClean="0"/>
              <a:t>coding) genes </a:t>
            </a:r>
            <a:r>
              <a:rPr lang="en-US" dirty="0" smtClean="0"/>
              <a:t>and a repressor binding site called an </a:t>
            </a:r>
            <a:r>
              <a:rPr lang="en-US" b="1" dirty="0" smtClean="0"/>
              <a:t>operator.</a:t>
            </a:r>
          </a:p>
          <a:p>
            <a:r>
              <a:rPr lang="en-US" dirty="0" smtClean="0"/>
              <a:t>Repressor proteins are synthesized and bind to the operator to block transcription</a:t>
            </a:r>
            <a:endParaRPr lang="en-US" dirty="0"/>
          </a:p>
        </p:txBody>
      </p:sp>
      <p:pic>
        <p:nvPicPr>
          <p:cNvPr id="36866" name="Picture 2" descr="http://www.answersingenesis.org/assets/images/articles/aid/v4/lac-ope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724400"/>
            <a:ext cx="723900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6482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sz="3500" b="1" dirty="0" smtClean="0"/>
              <a:t>Prokaryotic Gene Expression</a:t>
            </a:r>
          </a:p>
          <a:p>
            <a:r>
              <a:rPr lang="en-US" sz="3500" b="1" dirty="0" smtClean="0"/>
              <a:t>Lac </a:t>
            </a:r>
            <a:r>
              <a:rPr lang="en-US" sz="3500" b="1" dirty="0" err="1" smtClean="0"/>
              <a:t>Operon</a:t>
            </a:r>
            <a:r>
              <a:rPr lang="en-US" sz="3500" b="1" dirty="0" smtClean="0"/>
              <a:t> </a:t>
            </a:r>
            <a:r>
              <a:rPr lang="en-US" sz="3500" dirty="0" smtClean="0"/>
              <a:t>– has a promoter region, an operator, 3 structural genes, and a repressor binding site.</a:t>
            </a:r>
          </a:p>
          <a:p>
            <a:r>
              <a:rPr lang="en-US" sz="3500" dirty="0"/>
              <a:t> </a:t>
            </a:r>
            <a:r>
              <a:rPr lang="en-US" sz="3500" dirty="0" smtClean="0"/>
              <a:t>If </a:t>
            </a:r>
            <a:r>
              <a:rPr lang="en-US" sz="3500" b="1" dirty="0" smtClean="0"/>
              <a:t>no lactose </a:t>
            </a:r>
            <a:r>
              <a:rPr lang="en-US" sz="3500" dirty="0" smtClean="0"/>
              <a:t>is present, the </a:t>
            </a:r>
            <a:r>
              <a:rPr lang="en-US" sz="3500" i="1" dirty="0" err="1" smtClean="0"/>
              <a:t>lac</a:t>
            </a:r>
            <a:r>
              <a:rPr lang="en-US" sz="3500" i="1" dirty="0" smtClean="0"/>
              <a:t> </a:t>
            </a:r>
            <a:r>
              <a:rPr lang="en-US" sz="3500" dirty="0" smtClean="0"/>
              <a:t>repressor protein bind to the operator and prevents transcription by not allowing RNA polymerase to bind to the promoter.</a:t>
            </a:r>
          </a:p>
          <a:p>
            <a:r>
              <a:rPr lang="en-US" sz="3500" dirty="0" smtClean="0"/>
              <a:t>If lactose is present, lactose binds to the repressor protein and the protein cannot bind to the operator.  RNA polymerase is free to bind to the promoter and transcription is initiated. </a:t>
            </a:r>
          </a:p>
          <a:p>
            <a:endParaRPr lang="en-US" sz="3500" dirty="0"/>
          </a:p>
          <a:p>
            <a:r>
              <a:rPr lang="en-US" sz="3500" dirty="0" smtClean="0">
                <a:hlinkClick r:id="rId2"/>
              </a:rPr>
              <a:t>http://www.sumanasinc.com/webcontent/animations/content/lacoperon.html</a:t>
            </a:r>
            <a:endParaRPr lang="en-US" sz="35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7890" name="Picture 2" descr="http://www.biologycorner.com/resources/lac_opero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1371600"/>
            <a:ext cx="4200525" cy="511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Eukaryotic Gene Expression</a:t>
            </a:r>
          </a:p>
          <a:p>
            <a:r>
              <a:rPr lang="en-US" dirty="0" smtClean="0"/>
              <a:t>Eukaryotic gene expression is much more intricate and variable than prokaryotes.</a:t>
            </a:r>
          </a:p>
          <a:p>
            <a:r>
              <a:rPr lang="en-US" b="1" dirty="0" smtClean="0"/>
              <a:t>Eukaryotes control</a:t>
            </a:r>
          </a:p>
          <a:p>
            <a:pPr marL="514350" indent="-514350">
              <a:buAutoNum type="alphaLcPeriod"/>
            </a:pPr>
            <a:r>
              <a:rPr lang="en-US" dirty="0" smtClean="0"/>
              <a:t>Transcription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mRNA processing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Transport of mRNA to the cytoplasm.</a:t>
            </a:r>
          </a:p>
          <a:p>
            <a:pPr marL="514350" indent="-514350">
              <a:buAutoNum type="alphaLcPeriod"/>
            </a:pPr>
            <a:r>
              <a:rPr lang="en-US" dirty="0"/>
              <a:t> </a:t>
            </a:r>
            <a:r>
              <a:rPr lang="en-US" dirty="0" smtClean="0"/>
              <a:t>Rate of translation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Protein processing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Eukaryotic Gene Expression</a:t>
            </a:r>
          </a:p>
          <a:p>
            <a:r>
              <a:rPr lang="en-US" dirty="0" smtClean="0"/>
              <a:t>There are many reasons for the complexity of eukaryotic gene expression.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Larger genome size with many non-coding regions.  Prokaryotes do not have non-coding regions.</a:t>
            </a:r>
          </a:p>
          <a:p>
            <a:pPr marL="514350" indent="-514350">
              <a:buAutoNum type="alphaLcPeriod"/>
            </a:pPr>
            <a:r>
              <a:rPr lang="en-US" dirty="0" smtClean="0"/>
              <a:t>Compartmentalization within the cell.  Nuclear encoded gene products must be transported to organelles.</a:t>
            </a:r>
          </a:p>
          <a:p>
            <a:pPr marL="514350" indent="-514350">
              <a:buAutoNum type="alphaLcPeriod"/>
            </a:pPr>
            <a:r>
              <a:rPr lang="en-US" dirty="0" smtClean="0"/>
              <a:t>More extensive transcript processing; </a:t>
            </a:r>
            <a:r>
              <a:rPr lang="en-US" dirty="0" err="1" smtClean="0"/>
              <a:t>introns</a:t>
            </a:r>
            <a:r>
              <a:rPr lang="en-US" dirty="0" smtClean="0"/>
              <a:t> removed, 5’ cap and 3’ poly-A-tail.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Genes that perform similar functions are scattered around the genome and must be coordinated.</a:t>
            </a:r>
          </a:p>
          <a:p>
            <a:pPr marL="514350" indent="-514350">
              <a:buAutoNum type="alphaLcPeriod"/>
            </a:pPr>
            <a:r>
              <a:rPr lang="en-US" dirty="0" smtClean="0"/>
              <a:t>Transcription regulator sequences can be great distances from the genes they regulate.</a:t>
            </a:r>
          </a:p>
          <a:p>
            <a:pPr marL="514350" indent="-514350">
              <a:buAutoNum type="alphaLcPeriod"/>
            </a:pPr>
            <a:r>
              <a:rPr lang="en-US" dirty="0" smtClean="0"/>
              <a:t>Cell specialization means that specific sets of genes are activated or inactivated depending on cell type.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305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Transcription</a:t>
            </a:r>
          </a:p>
          <a:p>
            <a:r>
              <a:rPr lang="en-US" dirty="0"/>
              <a:t> </a:t>
            </a:r>
            <a:r>
              <a:rPr lang="en-US" dirty="0" smtClean="0"/>
              <a:t>Eukaryotic gene complexes have </a:t>
            </a:r>
            <a:r>
              <a:rPr lang="en-US" b="1" dirty="0" smtClean="0"/>
              <a:t>3 basic parts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en-US" dirty="0" smtClean="0"/>
              <a:t>Upstream regulatory </a:t>
            </a:r>
            <a:r>
              <a:rPr lang="en-US" b="1" dirty="0" smtClean="0"/>
              <a:t>enhancers</a:t>
            </a:r>
          </a:p>
          <a:p>
            <a:pPr marL="514350" indent="-514350">
              <a:buAutoNum type="alphaLcPeriod"/>
            </a:pPr>
            <a:r>
              <a:rPr lang="en-US" dirty="0" smtClean="0"/>
              <a:t>Upstream </a:t>
            </a:r>
            <a:r>
              <a:rPr lang="en-US" b="1" dirty="0" smtClean="0"/>
              <a:t>promoters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Coding gene sequence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914" name="Picture 2" descr="http://www.biologyreference.com/images/biol_01_img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24175"/>
            <a:ext cx="67818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Regulation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Eukaryotic Gene Expression - Transcription</a:t>
            </a:r>
          </a:p>
          <a:p>
            <a:r>
              <a:rPr lang="en-US" dirty="0" smtClean="0"/>
              <a:t>RNA polymerase does not act alone in eukaryotic transcription.</a:t>
            </a:r>
          </a:p>
          <a:p>
            <a:r>
              <a:rPr lang="en-US" dirty="0" smtClean="0"/>
              <a:t>RNA polymerase needs to bind with proteins called transcription factors.</a:t>
            </a:r>
          </a:p>
          <a:p>
            <a:r>
              <a:rPr lang="en-US" dirty="0" smtClean="0"/>
              <a:t>The RNA polymerase/transcription factor complex can bind to the promoter to initiate transcription.</a:t>
            </a:r>
          </a:p>
          <a:p>
            <a:r>
              <a:rPr lang="en-US" dirty="0" smtClean="0"/>
              <a:t>In addition, upstream gene regulatory  sequences called enhancers also bind to the RNA/protein/promoter complex.  </a:t>
            </a:r>
          </a:p>
          <a:p>
            <a:r>
              <a:rPr lang="en-US" dirty="0" smtClean="0"/>
              <a:t>Enhancers regulate the speed of transcription.</a:t>
            </a:r>
          </a:p>
          <a:p>
            <a:r>
              <a:rPr lang="en-US" dirty="0" smtClean="0"/>
              <a:t>Then transcription of the coding gene can begin.</a:t>
            </a:r>
          </a:p>
          <a:p>
            <a:endParaRPr lang="en-US" dirty="0"/>
          </a:p>
        </p:txBody>
      </p:sp>
      <p:pic>
        <p:nvPicPr>
          <p:cNvPr id="41986" name="Picture 2" descr="https://encrypted-tbn3.google.com/images?q=tbn:ANd9GcT7Riy561o5kWhRxAomZHeox3dqwJnRo89ffBEjAsDi5PQK1y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3147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The direction of the </a:t>
            </a:r>
            <a:r>
              <a:rPr lang="en-US" b="1" dirty="0" smtClean="0"/>
              <a:t>flow of genetic information</a:t>
            </a:r>
            <a:r>
              <a:rPr lang="en-US" dirty="0" smtClean="0"/>
              <a:t> is from DNA to RNA to polypeptide.</a:t>
            </a:r>
            <a:endParaRPr lang="en-US" dirty="0"/>
          </a:p>
        </p:txBody>
      </p:sp>
      <p:pic>
        <p:nvPicPr>
          <p:cNvPr id="1026" name="Picture 2" descr="http://upload.wikimedia.org/wikipedia/commons/thumb/6/68/Central_Dogma_of_Molecular_Biochemistry_with_Enzymes.jpg/256px-Central_Dogma_of_Molecular_Biochemistry_with_Enzy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48" y="1447799"/>
            <a:ext cx="4148152" cy="507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10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Eukaryotic Gene Expression</a:t>
            </a:r>
          </a:p>
          <a:p>
            <a:r>
              <a:rPr lang="en-US" b="1" dirty="0" smtClean="0"/>
              <a:t>Regulation of RNA processing/transport out of the cytoplasm.</a:t>
            </a:r>
          </a:p>
          <a:p>
            <a:r>
              <a:rPr lang="en-US" dirty="0" smtClean="0"/>
              <a:t>Two different cell types can process a primary mRNA transcript differently.  This is called </a:t>
            </a:r>
            <a:r>
              <a:rPr lang="en-US" b="1" dirty="0" smtClean="0"/>
              <a:t>alternative splicing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a result, different proteins can be produced from the same type of primary transcript.</a:t>
            </a:r>
          </a:p>
        </p:txBody>
      </p:sp>
      <p:pic>
        <p:nvPicPr>
          <p:cNvPr id="43010" name="Picture 2" descr="http://www.ncbi.nlm.nih.gov/Class/MLACourse/Modules/MolBioReview/images/alternative_splic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429250" cy="3104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Eukaryotic Gene Expression</a:t>
            </a:r>
          </a:p>
          <a:p>
            <a:r>
              <a:rPr lang="en-US" b="1" dirty="0" smtClean="0"/>
              <a:t>Translation Control</a:t>
            </a:r>
          </a:p>
          <a:p>
            <a:r>
              <a:rPr lang="en-US" dirty="0"/>
              <a:t> </a:t>
            </a:r>
            <a:r>
              <a:rPr lang="en-US" b="1" dirty="0" smtClean="0"/>
              <a:t>Initiation factors </a:t>
            </a:r>
            <a:r>
              <a:rPr lang="en-US" dirty="0" smtClean="0"/>
              <a:t>control the start of translation and </a:t>
            </a:r>
            <a:r>
              <a:rPr lang="en-US" b="1" dirty="0" smtClean="0"/>
              <a:t>repressor proteins </a:t>
            </a:r>
            <a:r>
              <a:rPr lang="en-US" dirty="0" smtClean="0"/>
              <a:t>can inhibit translation.</a:t>
            </a:r>
          </a:p>
          <a:p>
            <a:r>
              <a:rPr lang="en-US" dirty="0" smtClean="0"/>
              <a:t>Different mRNAs have different degradation times.  The </a:t>
            </a:r>
            <a:r>
              <a:rPr lang="en-US" b="1" dirty="0" smtClean="0"/>
              <a:t>stability of the mRNA </a:t>
            </a:r>
            <a:r>
              <a:rPr lang="en-US" dirty="0" smtClean="0"/>
              <a:t>controls how long the message is available.</a:t>
            </a:r>
          </a:p>
        </p:txBody>
      </p:sp>
      <p:pic>
        <p:nvPicPr>
          <p:cNvPr id="44034" name="Picture 2" descr="http://sgugenetics.pbworks.com/f/1269663451/1269891067/rib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3771900" cy="2715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Eukaryotic Gene Expression</a:t>
            </a:r>
          </a:p>
          <a:p>
            <a:r>
              <a:rPr lang="en-US" b="1" dirty="0"/>
              <a:t> </a:t>
            </a:r>
            <a:r>
              <a:rPr lang="en-US" b="1" dirty="0" smtClean="0"/>
              <a:t>Posttranslational control</a:t>
            </a:r>
          </a:p>
          <a:p>
            <a:r>
              <a:rPr lang="en-US" dirty="0" smtClean="0"/>
              <a:t>Protein products are altered after they are synthesized.</a:t>
            </a:r>
          </a:p>
          <a:p>
            <a:r>
              <a:rPr lang="en-US" dirty="0" smtClean="0"/>
              <a:t>Alteration include</a:t>
            </a:r>
          </a:p>
          <a:p>
            <a:pPr marL="514350" indent="-514350">
              <a:buAutoNum type="alphaLcPeriod"/>
            </a:pPr>
            <a:r>
              <a:rPr lang="en-US" dirty="0" smtClean="0"/>
              <a:t>Protein folding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Modification with addition of sugars, lipids, phosphates.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Assembly with other proteins. 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>
                <a:hlinkClick r:id="rId2"/>
              </a:rPr>
              <a:t>http://glencoe.mcgraw-hill.com/sites/9834092339/student_view0/chapter16/control_of_gene_expression_in_eukaryotes.html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Eukaryotic Gene Expression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5058" name="Picture 2" descr="p1 300x300 IBMs Blue Gene exploring Protein Folding mys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33909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Mutations can occur spontaneously during DNA replication or be caused environmental mutagens that mimic nucleotides and alter DNA structure.</a:t>
            </a:r>
          </a:p>
          <a:p>
            <a:r>
              <a:rPr lang="en-US" dirty="0" smtClean="0"/>
              <a:t>Mutations can have no effect, a positive effect, or a negative effect.</a:t>
            </a:r>
          </a:p>
          <a:p>
            <a:r>
              <a:rPr lang="en-US" dirty="0" smtClean="0"/>
              <a:t>There are two types of mutations</a:t>
            </a:r>
          </a:p>
          <a:p>
            <a:r>
              <a:rPr lang="en-US" dirty="0"/>
              <a:t> </a:t>
            </a:r>
            <a:r>
              <a:rPr lang="en-US" b="1" dirty="0" smtClean="0"/>
              <a:t>Point (gene) mutations</a:t>
            </a:r>
          </a:p>
          <a:p>
            <a:r>
              <a:rPr lang="en-US" b="1" dirty="0" smtClean="0"/>
              <a:t>Chromosome mutations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Point mutations </a:t>
            </a:r>
            <a:r>
              <a:rPr lang="en-US" dirty="0" smtClean="0"/>
              <a:t>are called </a:t>
            </a:r>
            <a:r>
              <a:rPr lang="en-US" b="1" dirty="0" smtClean="0"/>
              <a:t>single nucleotide polymorphisms</a:t>
            </a:r>
            <a:r>
              <a:rPr lang="en-US" dirty="0" smtClean="0"/>
              <a:t> (SNPs) and represent one major genetic variation in the human genome.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Point mutations </a:t>
            </a:r>
            <a:r>
              <a:rPr lang="en-US" dirty="0" smtClean="0"/>
              <a:t>are caused by: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Substitution</a:t>
            </a:r>
            <a:r>
              <a:rPr lang="en-US" dirty="0" smtClean="0"/>
              <a:t> of a base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Deletion</a:t>
            </a:r>
            <a:r>
              <a:rPr lang="en-US" dirty="0" smtClean="0"/>
              <a:t> of a base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Insertion </a:t>
            </a:r>
            <a:r>
              <a:rPr lang="en-US" dirty="0" smtClean="0"/>
              <a:t>of a base</a:t>
            </a:r>
          </a:p>
        </p:txBody>
      </p:sp>
      <p:pic>
        <p:nvPicPr>
          <p:cNvPr id="46082" name="Picture 2" descr="http://topnews.in/health/files/Novel-g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3505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124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Substitution</a:t>
            </a:r>
          </a:p>
          <a:p>
            <a:r>
              <a:rPr lang="en-US" b="1" dirty="0" smtClean="0"/>
              <a:t>One base is substituted for another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Silent mutation </a:t>
            </a:r>
            <a:r>
              <a:rPr lang="en-US" dirty="0" smtClean="0"/>
              <a:t>– occurs when the base substitution does not change the amino acid.</a:t>
            </a:r>
          </a:p>
          <a:p>
            <a:r>
              <a:rPr lang="en-US" b="1" dirty="0" err="1" smtClean="0"/>
              <a:t>Missense</a:t>
            </a:r>
            <a:r>
              <a:rPr lang="en-US" b="1" dirty="0" smtClean="0"/>
              <a:t> mutation </a:t>
            </a:r>
            <a:r>
              <a:rPr lang="en-US" dirty="0" smtClean="0"/>
              <a:t>-  occurs when the base substitution results in a new amino acid to be inserted in a protein.</a:t>
            </a:r>
          </a:p>
          <a:p>
            <a:r>
              <a:rPr lang="en-US" b="1" dirty="0" smtClean="0"/>
              <a:t>Nonsense mutation </a:t>
            </a:r>
            <a:r>
              <a:rPr lang="en-US" dirty="0" smtClean="0"/>
              <a:t>- occurs when the base substitution results in an early stop </a:t>
            </a:r>
            <a:r>
              <a:rPr lang="en-US" dirty="0" err="1" smtClean="0"/>
              <a:t>codon</a:t>
            </a:r>
            <a:r>
              <a:rPr lang="en-US" dirty="0" smtClean="0"/>
              <a:t> and a shortened protein.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http://highered.mcgraw-hill.com/sites/0072556781/student_view0/chapter11/animation_quiz_3.html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8130" name="Picture 2" descr="http://animalsciences.missouri.edu/biotech/low/basics/protein/10-mutation/point_mutation/point_mut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19600"/>
            <a:ext cx="6477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0386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Insertion and Deletion</a:t>
            </a:r>
          </a:p>
          <a:p>
            <a:r>
              <a:rPr lang="en-US" b="1" dirty="0" smtClean="0"/>
              <a:t>Insertion</a:t>
            </a:r>
            <a:r>
              <a:rPr lang="en-US" dirty="0" smtClean="0"/>
              <a:t> is the adding of a single base to the nucleic acid sequence and </a:t>
            </a:r>
            <a:r>
              <a:rPr lang="en-US" b="1" dirty="0" smtClean="0"/>
              <a:t>deletion</a:t>
            </a:r>
            <a:r>
              <a:rPr lang="en-US" dirty="0" smtClean="0"/>
              <a:t> is the omitting of a single base.</a:t>
            </a:r>
          </a:p>
          <a:p>
            <a:r>
              <a:rPr lang="en-US" dirty="0"/>
              <a:t> </a:t>
            </a:r>
            <a:r>
              <a:rPr lang="en-US" dirty="0" smtClean="0"/>
              <a:t>Both insertion and deletion lead to </a:t>
            </a:r>
            <a:r>
              <a:rPr lang="en-US" b="1" dirty="0" err="1" smtClean="0"/>
              <a:t>frameshift</a:t>
            </a:r>
            <a:r>
              <a:rPr lang="en-US" dirty="0" smtClean="0"/>
              <a:t> mutations.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Frameshift</a:t>
            </a:r>
            <a:r>
              <a:rPr lang="en-US" dirty="0" smtClean="0"/>
              <a:t> mutations cause the reading frame for </a:t>
            </a:r>
            <a:r>
              <a:rPr lang="en-US" dirty="0" err="1" smtClean="0"/>
              <a:t>codons</a:t>
            </a:r>
            <a:r>
              <a:rPr lang="en-US" dirty="0" smtClean="0"/>
              <a:t> to be shifted changing the protein encoded by the mRNA. </a:t>
            </a:r>
          </a:p>
          <a:p>
            <a:r>
              <a:rPr lang="en-US" dirty="0" smtClean="0">
                <a:hlinkClick r:id="rId2"/>
              </a:rPr>
              <a:t>http://highered.mcgraw-hill.com/sites/0072552980/student_view0/chapter9/animation_quiz_5.html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 descr="http://www.ebpi-kits.com/images/TA98%20Frame-Shift%20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flatworldknowledge.com/ballgob/ballgob-fig19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8503"/>
            <a:ext cx="7315200" cy="617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Chromosome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8610600" cy="2209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Chromosome Mutations </a:t>
            </a:r>
            <a:r>
              <a:rPr lang="en-US" dirty="0" smtClean="0"/>
              <a:t>affect large sections of a chromosome (many genes).</a:t>
            </a:r>
          </a:p>
          <a:p>
            <a:r>
              <a:rPr lang="en-US" b="1" dirty="0" smtClean="0"/>
              <a:t>Deletion</a:t>
            </a:r>
            <a:r>
              <a:rPr lang="en-US" dirty="0" smtClean="0"/>
              <a:t> – Remove a large section of chromosome.</a:t>
            </a:r>
          </a:p>
          <a:p>
            <a:r>
              <a:rPr lang="en-US" b="1" dirty="0" smtClean="0"/>
              <a:t>Duplication</a:t>
            </a:r>
            <a:r>
              <a:rPr lang="en-US" dirty="0" smtClean="0"/>
              <a:t>-  Double sections of chromosome</a:t>
            </a:r>
          </a:p>
          <a:p>
            <a:r>
              <a:rPr lang="en-US" b="1" dirty="0" smtClean="0"/>
              <a:t>Inversion</a:t>
            </a:r>
            <a:r>
              <a:rPr lang="en-US" dirty="0" smtClean="0"/>
              <a:t> -  Invert sections of chromosome</a:t>
            </a:r>
          </a:p>
          <a:p>
            <a:r>
              <a:rPr lang="en-US" b="1" dirty="0" smtClean="0"/>
              <a:t>Translocation</a:t>
            </a:r>
            <a:r>
              <a:rPr lang="en-US" dirty="0" smtClean="0"/>
              <a:t> – Remove sections of chromosome to transfer section to another location; either on the same or different chromosome.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http://highered.mcgraw-hill.com/sites/0070960526/student_view0/chapter18/animation_quiz_1.html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02" name="Picture 2" descr="http://www.goldiesroom.org/Multimedia/Bio_Images/19%20Applied%20Genetics/05%20Chromosome%20Mut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61722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–Basis for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Humans have 99.9% of DNA sequence in common.</a:t>
            </a:r>
          </a:p>
          <a:p>
            <a:r>
              <a:rPr lang="en-US" dirty="0" smtClean="0"/>
              <a:t>.1% variation due to SNPs.  This .1% equals about 3 million bases..</a:t>
            </a:r>
          </a:p>
          <a:p>
            <a:r>
              <a:rPr lang="en-US" dirty="0" smtClean="0"/>
              <a:t>Most genetic variation between humans are due to SNPs.</a:t>
            </a:r>
          </a:p>
          <a:p>
            <a:r>
              <a:rPr lang="en-US" dirty="0" smtClean="0"/>
              <a:t>Most SNPs have no effect because they occur in </a:t>
            </a:r>
            <a:r>
              <a:rPr lang="en-US" dirty="0" err="1" smtClean="0"/>
              <a:t>introns</a:t>
            </a:r>
            <a:r>
              <a:rPr lang="en-US" dirty="0" smtClean="0"/>
              <a:t> or other non-coding sections of DNA.</a:t>
            </a:r>
          </a:p>
          <a:p>
            <a:r>
              <a:rPr lang="en-US" dirty="0" smtClean="0"/>
              <a:t>Those that occur in coding sections of DNA can influence cell function, genetic disease, and behavior.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Initiation and Unwinding of DNA</a:t>
            </a:r>
          </a:p>
          <a:p>
            <a:r>
              <a:rPr lang="en-US" b="1" dirty="0" smtClean="0"/>
              <a:t>DNA </a:t>
            </a:r>
            <a:r>
              <a:rPr lang="en-US" b="1" dirty="0" err="1" smtClean="0"/>
              <a:t>gyrase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topoisomerase</a:t>
            </a:r>
            <a:r>
              <a:rPr lang="en-US" dirty="0" smtClean="0"/>
              <a:t>) unwinds the DNA coil.</a:t>
            </a:r>
          </a:p>
          <a:p>
            <a:r>
              <a:rPr lang="en-US" b="1" dirty="0" smtClean="0"/>
              <a:t>DNA </a:t>
            </a:r>
            <a:r>
              <a:rPr lang="en-US" b="1" dirty="0" err="1" smtClean="0"/>
              <a:t>helicase</a:t>
            </a:r>
            <a:r>
              <a:rPr lang="en-US" b="1" dirty="0" smtClean="0"/>
              <a:t> </a:t>
            </a:r>
            <a:r>
              <a:rPr lang="en-US" dirty="0" smtClean="0"/>
              <a:t>splits the hydrogen bonds between complimentary bases.</a:t>
            </a:r>
          </a:p>
          <a:p>
            <a:r>
              <a:rPr lang="en-US" dirty="0"/>
              <a:t> </a:t>
            </a:r>
            <a:r>
              <a:rPr lang="en-US" dirty="0" smtClean="0"/>
              <a:t>This starts at the </a:t>
            </a:r>
            <a:r>
              <a:rPr lang="en-US" b="1" dirty="0" smtClean="0"/>
              <a:t>origin of replication site </a:t>
            </a:r>
            <a:r>
              <a:rPr lang="en-US" dirty="0" smtClean="0"/>
              <a:t>and </a:t>
            </a:r>
            <a:r>
              <a:rPr lang="en-US" b="1" dirty="0" smtClean="0"/>
              <a:t>two replication forks </a:t>
            </a:r>
            <a:r>
              <a:rPr lang="en-US" dirty="0" smtClean="0"/>
              <a:t>move in opposite directions to separate the two strands of DNA</a:t>
            </a:r>
          </a:p>
          <a:p>
            <a:endParaRPr lang="en-US" b="1" dirty="0"/>
          </a:p>
        </p:txBody>
      </p:sp>
      <p:pic>
        <p:nvPicPr>
          <p:cNvPr id="16386" name="Picture 2" descr="http://dna.microbiologyguide.com/s/10002/pics/danreplicationf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88124"/>
            <a:ext cx="6286500" cy="305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Lecture:   </a:t>
            </a:r>
            <a:r>
              <a:rPr lang="en-US" dirty="0" err="1" smtClean="0"/>
              <a:t>transposons</a:t>
            </a:r>
            <a:endParaRPr lang="en-US" dirty="0" smtClean="0"/>
          </a:p>
          <a:p>
            <a:r>
              <a:rPr lang="en-US" b="1" dirty="0" smtClean="0"/>
              <a:t>Read and respond to questions: </a:t>
            </a:r>
            <a:r>
              <a:rPr lang="en-US" dirty="0" err="1" smtClean="0"/>
              <a:t>transposons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Transposable elements (</a:t>
            </a:r>
            <a:r>
              <a:rPr lang="en-US" dirty="0" err="1" smtClean="0"/>
              <a:t>transposons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Transposons</a:t>
            </a:r>
            <a:r>
              <a:rPr lang="en-US" dirty="0" smtClean="0"/>
              <a:t> are known as jumping genes.</a:t>
            </a:r>
          </a:p>
          <a:p>
            <a:r>
              <a:rPr lang="en-US" dirty="0" smtClean="0"/>
              <a:t>  Can move within and between chromosomes.</a:t>
            </a:r>
          </a:p>
          <a:p>
            <a:r>
              <a:rPr lang="en-US" dirty="0" smtClean="0"/>
              <a:t> Present in all organisms.  Almost 50% of human genome is derived from </a:t>
            </a:r>
            <a:r>
              <a:rPr lang="en-US" dirty="0" err="1" smtClean="0"/>
              <a:t>transposons</a:t>
            </a:r>
            <a:r>
              <a:rPr lang="en-US" dirty="0" smtClean="0"/>
              <a:t>. (Coding sections of genome =1.5% of DNA)</a:t>
            </a:r>
          </a:p>
          <a:p>
            <a:r>
              <a:rPr lang="en-US" dirty="0" smtClean="0"/>
              <a:t>Much of what was termed “junk” DNA (non-coding) is composed of </a:t>
            </a:r>
            <a:r>
              <a:rPr lang="en-US" dirty="0" err="1" smtClean="0"/>
              <a:t>transposons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movement of </a:t>
            </a:r>
            <a:r>
              <a:rPr lang="en-US" dirty="0" err="1" smtClean="0"/>
              <a:t>transposons</a:t>
            </a:r>
            <a:r>
              <a:rPr lang="en-US" dirty="0" smtClean="0"/>
              <a:t> may:</a:t>
            </a:r>
          </a:p>
          <a:p>
            <a:pPr marL="514350" indent="-514350">
              <a:buAutoNum type="alphaLcPeriod"/>
            </a:pPr>
            <a:r>
              <a:rPr lang="en-US" dirty="0" smtClean="0"/>
              <a:t>Have no phenotypic effect.</a:t>
            </a:r>
          </a:p>
          <a:p>
            <a:pPr marL="514350" indent="-514350">
              <a:buAutoNum type="alphaLcPeriod"/>
            </a:pPr>
            <a:r>
              <a:rPr lang="en-US" dirty="0" smtClean="0"/>
              <a:t>Create mutations.</a:t>
            </a:r>
          </a:p>
          <a:p>
            <a:pPr marL="514350" indent="-514350">
              <a:buAutoNum type="alphaLcPeriod"/>
            </a:pPr>
            <a:r>
              <a:rPr lang="en-US" dirty="0" smtClean="0"/>
              <a:t>Contribute to the evolution of some genes.</a:t>
            </a:r>
            <a:endParaRPr lang="en-US" dirty="0"/>
          </a:p>
        </p:txBody>
      </p:sp>
      <p:pic>
        <p:nvPicPr>
          <p:cNvPr id="1028" name="Picture 4" descr="http://www.emc.maricopa.edu/faculty/farabee/biobk/transpo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18147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Transposons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971800"/>
          </a:xfrm>
        </p:spPr>
        <p:txBody>
          <a:bodyPr/>
          <a:lstStyle/>
          <a:p>
            <a:r>
              <a:rPr lang="en-US" dirty="0" smtClean="0"/>
              <a:t>Bacterial insertion sequences</a:t>
            </a:r>
          </a:p>
          <a:p>
            <a:r>
              <a:rPr lang="en-US" dirty="0" smtClean="0"/>
              <a:t>There are 2 types: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Insertion sequences (IS)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Bacterial </a:t>
            </a:r>
            <a:r>
              <a:rPr lang="en-US" b="1" dirty="0" err="1" smtClean="0"/>
              <a:t>transposons</a:t>
            </a:r>
            <a:r>
              <a:rPr lang="en-US" b="1" dirty="0" smtClean="0"/>
              <a:t> (</a:t>
            </a:r>
            <a:r>
              <a:rPr lang="en-US" b="1" dirty="0" err="1" smtClean="0"/>
              <a:t>Tn</a:t>
            </a:r>
            <a:r>
              <a:rPr lang="en-US" b="1" dirty="0" smtClean="0"/>
              <a:t> elements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55298" name="Picture 2" descr="http://staff.jccc.net/pdecell/evolution/mutations/transpo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86200"/>
            <a:ext cx="5915025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Bacterial Insertion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495800" cy="6324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IS</a:t>
            </a:r>
            <a:r>
              <a:rPr lang="en-US" dirty="0" smtClean="0"/>
              <a:t> elements are short; not exceeding 2,000 base pairs.</a:t>
            </a:r>
          </a:p>
          <a:p>
            <a:r>
              <a:rPr lang="en-US" dirty="0" smtClean="0"/>
              <a:t>IS elements only code for genes involved in the transposition activity.</a:t>
            </a:r>
          </a:p>
          <a:p>
            <a:r>
              <a:rPr lang="en-US" dirty="0" smtClean="0"/>
              <a:t> There are 2 features in an IS element</a:t>
            </a:r>
          </a:p>
          <a:p>
            <a:pPr marL="514350" indent="-514350">
              <a:buAutoNum type="alphaLcPeriod"/>
            </a:pPr>
            <a:r>
              <a:rPr lang="en-US" dirty="0" smtClean="0"/>
              <a:t>A gene that encodes for </a:t>
            </a:r>
            <a:r>
              <a:rPr lang="en-US" b="1" dirty="0" err="1" smtClean="0"/>
              <a:t>transposase</a:t>
            </a:r>
            <a:r>
              <a:rPr lang="en-US" dirty="0" smtClean="0"/>
              <a:t>.  This enzyme is responsible for making staggered cuts in chromosomal DNA into which the IS element inserts.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Inverted terminal repeats (ITRs</a:t>
            </a:r>
            <a:r>
              <a:rPr lang="en-US" dirty="0" smtClean="0"/>
              <a:t>) – short segments of DNA (40bp) at either end that have the same nucleotide sequence but oriented in opposite directions.</a:t>
            </a:r>
          </a:p>
          <a:p>
            <a:pPr marL="514350" indent="-514350"/>
            <a:r>
              <a:rPr lang="en-US" dirty="0" smtClean="0"/>
              <a:t>Can be inserted into plasmid or chromosome; can jump from plasmid to chromosome.</a:t>
            </a:r>
          </a:p>
          <a:p>
            <a:pPr marL="514350" indent="-514350"/>
            <a:r>
              <a:rPr lang="en-US" dirty="0" smtClean="0"/>
              <a:t>IS elements can cause mutations if inserted into an </a:t>
            </a:r>
            <a:r>
              <a:rPr lang="en-US" dirty="0" err="1" smtClean="0"/>
              <a:t>operon</a:t>
            </a:r>
            <a:endParaRPr lang="en-US" dirty="0"/>
          </a:p>
        </p:txBody>
      </p:sp>
      <p:pic>
        <p:nvPicPr>
          <p:cNvPr id="56322" name="Picture 2" descr="http://www.quia.com/files/quia/users/lmcgee/genetics/APchapter18bacteria/transposable-elements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295400"/>
            <a:ext cx="471487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</a:t>
            </a:r>
            <a:r>
              <a:rPr lang="en-US" dirty="0" err="1" smtClean="0"/>
              <a:t>Transposons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267200" cy="49831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Tn</a:t>
            </a:r>
            <a:r>
              <a:rPr lang="en-US" b="1" dirty="0" smtClean="0"/>
              <a:t> elements </a:t>
            </a:r>
            <a:r>
              <a:rPr lang="en-US" dirty="0" smtClean="0"/>
              <a:t>include</a:t>
            </a:r>
          </a:p>
          <a:p>
            <a:pPr marL="514350" indent="-514350">
              <a:buAutoNum type="alphaLcPeriod"/>
            </a:pPr>
            <a:r>
              <a:rPr lang="en-US" b="1" dirty="0" err="1" smtClean="0"/>
              <a:t>Transposase</a:t>
            </a:r>
            <a:r>
              <a:rPr lang="en-US" b="1" dirty="0" smtClean="0"/>
              <a:t> gene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ITRs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Protein coding gene </a:t>
            </a:r>
            <a:r>
              <a:rPr lang="en-US" dirty="0" smtClean="0"/>
              <a:t>unrelated to transposition.</a:t>
            </a:r>
          </a:p>
          <a:p>
            <a:pPr marL="514350" indent="-514350"/>
            <a:r>
              <a:rPr lang="en-US" dirty="0" smtClean="0"/>
              <a:t>Can be inserted in plasmid or chromosome.</a:t>
            </a:r>
          </a:p>
          <a:p>
            <a:pPr marL="514350" indent="-514350"/>
            <a:r>
              <a:rPr lang="en-US" dirty="0" smtClean="0"/>
              <a:t>Can cause mutations.</a:t>
            </a:r>
          </a:p>
          <a:p>
            <a:pPr marL="514350" indent="-514350"/>
            <a:r>
              <a:rPr lang="en-US" dirty="0" smtClean="0"/>
              <a:t>Can jump from plasmid to chromosome.</a:t>
            </a:r>
          </a:p>
          <a:p>
            <a:pPr marL="514350" indent="-514350"/>
            <a:r>
              <a:rPr lang="en-US" dirty="0" smtClean="0"/>
              <a:t>Of interest because they can introduce multiple drug resistance onto bacterial plasmid; also simultaneous resistance to drugs and heavy metals.</a:t>
            </a:r>
          </a:p>
          <a:p>
            <a:pPr marL="514350" indent="-514350"/>
            <a:r>
              <a:rPr lang="en-US" dirty="0" smtClean="0"/>
              <a:t>Used to deliver genes of interest into bacteria for biotechnology.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4" name="Picture 2" descr="http://www.quia.com/files/quia/users/lmcgee/genetics/APchapter18bacteria/transposable-elements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828800"/>
            <a:ext cx="471487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Transposons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https://highered.mcgraw-hill.com/sites/0072995246/student_view0/chapter23/mechanism_of_transposition.html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http://highered.mcgraw-hill.com/sites/0072556781/student_view0/chapter13/animation_quiz_5.html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Transposons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major types of human </a:t>
            </a:r>
            <a:r>
              <a:rPr lang="en-US" dirty="0" err="1" smtClean="0"/>
              <a:t>transposons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SINES</a:t>
            </a:r>
            <a:r>
              <a:rPr lang="en-US" dirty="0" smtClean="0"/>
              <a:t> (short interspersed elements)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LINES</a:t>
            </a:r>
            <a:r>
              <a:rPr lang="en-US" dirty="0" smtClean="0"/>
              <a:t> (long interspersed elements)</a:t>
            </a:r>
          </a:p>
          <a:p>
            <a:pPr marL="514350" indent="-514350"/>
            <a:r>
              <a:rPr lang="en-US" dirty="0" smtClean="0"/>
              <a:t>Both types are  </a:t>
            </a:r>
            <a:r>
              <a:rPr lang="en-US" b="1" dirty="0" smtClean="0"/>
              <a:t>repetitive DNA </a:t>
            </a:r>
            <a:r>
              <a:rPr lang="en-US" dirty="0" smtClean="0"/>
              <a:t>sequences;  SINES (500bp) and LINES (6,000bp)</a:t>
            </a:r>
          </a:p>
        </p:txBody>
      </p:sp>
      <p:pic>
        <p:nvPicPr>
          <p:cNvPr id="57346" name="Picture 2" descr="http://www.mun.ca/biology/scarr/S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0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Transposons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Most SINES and LINES are located in non-coding sections of DNA.</a:t>
            </a:r>
          </a:p>
          <a:p>
            <a:r>
              <a:rPr lang="en-US" dirty="0" smtClean="0"/>
              <a:t> Those in coding sections of DNA have been implicated in genetic diseases such as hemophilia, </a:t>
            </a:r>
            <a:r>
              <a:rPr lang="en-US" dirty="0" err="1" smtClean="0"/>
              <a:t>Duchennes</a:t>
            </a:r>
            <a:r>
              <a:rPr lang="en-US" dirty="0" smtClean="0"/>
              <a:t> muscular dystrophy, colon and breast cancer, and neurofibromatosis.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http://www.dnatube.com/video/5574/Evolution-Genetic-Evidence-Transposons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Transposons</a:t>
            </a:r>
            <a:r>
              <a:rPr lang="en-US" dirty="0" smtClean="0"/>
              <a:t>_____________________________________________</a:t>
            </a:r>
          </a:p>
          <a:p>
            <a:r>
              <a:rPr lang="en-US" dirty="0" smtClean="0">
                <a:hlinkClick r:id="rId3"/>
              </a:rPr>
              <a:t>http://www.broadinstitute.org/education/glossary/transposable-elements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http://www.sciencedaily.com/releases/2011/09/110925185434.htm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Some reading of interest on </a:t>
            </a:r>
            <a:r>
              <a:rPr lang="en-US" dirty="0" err="1" smtClean="0"/>
              <a:t>transposons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Transposans</a:t>
            </a:r>
            <a:r>
              <a:rPr lang="en-US" dirty="0" smtClean="0"/>
              <a:t>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transposon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effects cans </a:t>
            </a:r>
            <a:r>
              <a:rPr lang="en-US" dirty="0" err="1" smtClean="0"/>
              <a:t>transposons</a:t>
            </a:r>
            <a:r>
              <a:rPr lang="en-US" dirty="0" smtClean="0"/>
              <a:t> have on the genome?</a:t>
            </a:r>
          </a:p>
          <a:p>
            <a:r>
              <a:rPr lang="en-US" dirty="0" smtClean="0"/>
              <a:t>Explain the two types of bacterial </a:t>
            </a:r>
            <a:r>
              <a:rPr lang="en-US" dirty="0" err="1" smtClean="0"/>
              <a:t>transposons</a:t>
            </a:r>
            <a:r>
              <a:rPr lang="en-US" dirty="0" smtClean="0"/>
              <a:t>:  a.)  IS   b.)  </a:t>
            </a:r>
            <a:r>
              <a:rPr lang="en-US" dirty="0" err="1" smtClean="0"/>
              <a:t>Tn</a:t>
            </a:r>
            <a:endParaRPr lang="en-US" dirty="0" smtClean="0"/>
          </a:p>
          <a:p>
            <a:r>
              <a:rPr lang="en-US" dirty="0" smtClean="0"/>
              <a:t>What are the two types of human </a:t>
            </a:r>
            <a:r>
              <a:rPr lang="en-US" dirty="0" err="1" smtClean="0"/>
              <a:t>transposons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Epigenetics</a:t>
            </a:r>
            <a:endParaRPr lang="en-US" b="1" dirty="0" smtClean="0"/>
          </a:p>
          <a:p>
            <a:r>
              <a:rPr lang="en-US" dirty="0" smtClean="0"/>
              <a:t>Short </a:t>
            </a:r>
            <a:r>
              <a:rPr lang="en-US" b="1" dirty="0" smtClean="0"/>
              <a:t>lecture </a:t>
            </a:r>
            <a:r>
              <a:rPr lang="en-US" dirty="0" err="1" smtClean="0"/>
              <a:t>epigenetics</a:t>
            </a:r>
            <a:endParaRPr lang="en-US" dirty="0" smtClean="0"/>
          </a:p>
          <a:p>
            <a:r>
              <a:rPr lang="en-US" b="1" dirty="0" smtClean="0"/>
              <a:t>WEBQUEST:  </a:t>
            </a:r>
            <a:r>
              <a:rPr lang="en-US" dirty="0" smtClean="0"/>
              <a:t>Research University of Utah genetics website on </a:t>
            </a:r>
            <a:r>
              <a:rPr lang="en-US" dirty="0" err="1" smtClean="0"/>
              <a:t>epigenetics</a:t>
            </a:r>
            <a:r>
              <a:rPr lang="en-US" dirty="0" smtClean="0"/>
              <a:t> and respond to questions.</a:t>
            </a:r>
          </a:p>
          <a:p>
            <a:r>
              <a:rPr lang="en-US" dirty="0" smtClean="0"/>
              <a:t>Write a </a:t>
            </a:r>
            <a:r>
              <a:rPr lang="en-US" b="1" dirty="0" smtClean="0"/>
              <a:t>5 paragraph persuasive essay </a:t>
            </a:r>
            <a:r>
              <a:rPr lang="en-US" dirty="0" smtClean="0"/>
              <a:t>addressing the following question:</a:t>
            </a:r>
          </a:p>
          <a:p>
            <a:pPr>
              <a:buNone/>
            </a:pPr>
            <a:r>
              <a:rPr lang="en-US" dirty="0" smtClean="0"/>
              <a:t>  “Why is nature vs. nurture no longer a debate?”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077200" cy="1371600"/>
          </a:xfrm>
        </p:spPr>
        <p:txBody>
          <a:bodyPr/>
          <a:lstStyle/>
          <a:p>
            <a:r>
              <a:rPr lang="en-US" dirty="0" smtClean="0"/>
              <a:t>There are multiple replication bubbles formed in the initiation of DNA replication.</a:t>
            </a:r>
            <a:endParaRPr lang="en-US" dirty="0"/>
          </a:p>
        </p:txBody>
      </p:sp>
      <p:pic>
        <p:nvPicPr>
          <p:cNvPr id="17410" name="Picture 2" descr="http://course1.winona.edu/sberg/ILLUST/fig16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857999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Gene expression revisited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Along with the many controls we discussed in gene expression, the </a:t>
            </a:r>
            <a:r>
              <a:rPr lang="en-US" dirty="0" err="1" smtClean="0"/>
              <a:t>epigenome</a:t>
            </a:r>
            <a:r>
              <a:rPr lang="en-US" dirty="0" smtClean="0"/>
              <a:t> also  influences gene expression.</a:t>
            </a:r>
          </a:p>
          <a:p>
            <a:r>
              <a:rPr lang="en-US" dirty="0" smtClean="0"/>
              <a:t>The term </a:t>
            </a:r>
            <a:r>
              <a:rPr lang="en-US" b="1" dirty="0" err="1" smtClean="0"/>
              <a:t>epigenome</a:t>
            </a:r>
            <a:r>
              <a:rPr lang="en-US" b="1" dirty="0" smtClean="0"/>
              <a:t> refers to modifications in chromatin structures which do not involve mutations.</a:t>
            </a:r>
          </a:p>
          <a:p>
            <a:r>
              <a:rPr lang="en-US" dirty="0" smtClean="0"/>
              <a:t>In biology, and specifically genetics, </a:t>
            </a:r>
            <a:r>
              <a:rPr lang="en-US" b="1" dirty="0" err="1" smtClean="0"/>
              <a:t>epigenetics</a:t>
            </a:r>
            <a:r>
              <a:rPr lang="en-US" dirty="0" smtClean="0"/>
              <a:t> is the </a:t>
            </a:r>
            <a:r>
              <a:rPr lang="en-US" b="1" dirty="0" smtClean="0"/>
              <a:t>study of inherited changes in phenotype or gene expression caused by mechanisms other than changes in the underlying DNA sequence.</a:t>
            </a:r>
            <a:endParaRPr lang="en-US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1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Chromatin modifications controlling gene expression.</a:t>
            </a:r>
          </a:p>
          <a:p>
            <a:r>
              <a:rPr lang="en-US" b="1" dirty="0" err="1" smtClean="0"/>
              <a:t>Methylation</a:t>
            </a:r>
            <a:endParaRPr lang="en-US" b="1" dirty="0" smtClean="0"/>
          </a:p>
          <a:p>
            <a:r>
              <a:rPr lang="en-US" dirty="0" smtClean="0"/>
              <a:t>The addition of methyl (CH3) groups to the cytosine bases of DNA, silences transcription and replication of transposable elements.</a:t>
            </a:r>
          </a:p>
          <a:p>
            <a:r>
              <a:rPr lang="en-US" dirty="0" smtClean="0"/>
              <a:t>Methyl groups prevent the binding of transcription factors with cytosine.  Transcription cannot be initiated.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648200" cy="48307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Histone</a:t>
            </a:r>
            <a:r>
              <a:rPr lang="en-US" b="1" dirty="0" smtClean="0"/>
              <a:t> modifications</a:t>
            </a:r>
          </a:p>
          <a:p>
            <a:r>
              <a:rPr lang="en-US" b="1" dirty="0" smtClean="0"/>
              <a:t>Chromatin </a:t>
            </a:r>
            <a:r>
              <a:rPr lang="en-US" dirty="0" smtClean="0"/>
              <a:t>is composed of DNA wound around </a:t>
            </a:r>
            <a:r>
              <a:rPr lang="en-US" dirty="0" err="1" smtClean="0"/>
              <a:t>histones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Amino acids on the terminal ends of the </a:t>
            </a:r>
            <a:r>
              <a:rPr lang="en-US" dirty="0" err="1" smtClean="0"/>
              <a:t>histones</a:t>
            </a:r>
            <a:r>
              <a:rPr lang="en-US" dirty="0" smtClean="0"/>
              <a:t> can bond with methyl, acetyl, or phosphate groups.</a:t>
            </a:r>
          </a:p>
        </p:txBody>
      </p:sp>
      <p:pic>
        <p:nvPicPr>
          <p:cNvPr id="61442" name="Picture 2" descr="http://ars.sciencedirect.com/content/image/1-s2.0-S1367593110000761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581400" cy="4523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02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Histone</a:t>
            </a:r>
            <a:r>
              <a:rPr lang="en-US" b="1" dirty="0" smtClean="0"/>
              <a:t> modifications</a:t>
            </a:r>
          </a:p>
          <a:p>
            <a:r>
              <a:rPr lang="en-US" dirty="0" err="1" smtClean="0"/>
              <a:t>Acetylation</a:t>
            </a:r>
            <a:r>
              <a:rPr lang="en-US" dirty="0" smtClean="0"/>
              <a:t>, </a:t>
            </a:r>
            <a:r>
              <a:rPr lang="en-US" dirty="0" err="1" smtClean="0"/>
              <a:t>methylation</a:t>
            </a:r>
            <a:r>
              <a:rPr lang="en-US" dirty="0" smtClean="0"/>
              <a:t>, and </a:t>
            </a:r>
            <a:r>
              <a:rPr lang="en-US" dirty="0" err="1" smtClean="0"/>
              <a:t>phosphorylation</a:t>
            </a:r>
            <a:r>
              <a:rPr lang="en-US" dirty="0" smtClean="0"/>
              <a:t> affect the genome in different ways from one region to another; i.e. how much it loops and coils. (activates or deactivates transcription.)</a:t>
            </a:r>
          </a:p>
          <a:p>
            <a:r>
              <a:rPr lang="en-US" dirty="0" smtClean="0"/>
              <a:t>Generally speaking, </a:t>
            </a:r>
            <a:r>
              <a:rPr lang="en-US" dirty="0" err="1" smtClean="0"/>
              <a:t>acetylation</a:t>
            </a:r>
            <a:r>
              <a:rPr lang="en-US" dirty="0" smtClean="0"/>
              <a:t>  loosens the chromatin structure to make genes available for transcription.  </a:t>
            </a:r>
            <a:r>
              <a:rPr lang="en-US" dirty="0" err="1" smtClean="0"/>
              <a:t>Deacetylation</a:t>
            </a:r>
            <a:r>
              <a:rPr lang="en-US" dirty="0" smtClean="0"/>
              <a:t> causes the chromatin to coil tightly and silences transcription.</a:t>
            </a:r>
          </a:p>
          <a:p>
            <a:endParaRPr lang="en-US" dirty="0"/>
          </a:p>
        </p:txBody>
      </p:sp>
      <p:pic>
        <p:nvPicPr>
          <p:cNvPr id="4" name="Picture 2" descr="http://cnx.org/content/m26565/latest/graphics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301" y="1447800"/>
            <a:ext cx="4132699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epigenetic modifications are inherited (imprinting).</a:t>
            </a:r>
          </a:p>
          <a:p>
            <a:r>
              <a:rPr lang="en-US" dirty="0" smtClean="0"/>
              <a:t>Others vary from generation to generation.</a:t>
            </a:r>
          </a:p>
          <a:p>
            <a:r>
              <a:rPr lang="en-US" dirty="0" smtClean="0"/>
              <a:t>Epigenetic changes can differ between cells types and in normal and diseased tissues.</a:t>
            </a:r>
          </a:p>
          <a:p>
            <a:r>
              <a:rPr lang="en-US" dirty="0" smtClean="0"/>
              <a:t>Diet and environmental conditions can influence </a:t>
            </a:r>
            <a:r>
              <a:rPr lang="en-US" dirty="0" err="1" smtClean="0"/>
              <a:t>epigenetics</a:t>
            </a:r>
            <a:r>
              <a:rPr lang="en-US" dirty="0" smtClean="0"/>
              <a:t> and can change conditions.</a:t>
            </a:r>
          </a:p>
          <a:p>
            <a:r>
              <a:rPr lang="en-US" dirty="0" err="1" smtClean="0"/>
              <a:t>Epigenetics</a:t>
            </a:r>
            <a:r>
              <a:rPr lang="en-US" dirty="0" smtClean="0"/>
              <a:t> plays a role in how embryos develop.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following :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epigenome</a:t>
            </a:r>
            <a:r>
              <a:rPr lang="en-US" dirty="0" smtClean="0"/>
              <a:t>                         </a:t>
            </a:r>
            <a:r>
              <a:rPr lang="en-US" dirty="0" err="1" smtClean="0"/>
              <a:t>epigenetics</a:t>
            </a:r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dirty="0" err="1" smtClean="0"/>
              <a:t>methylation</a:t>
            </a:r>
            <a:r>
              <a:rPr lang="en-US" dirty="0" smtClean="0"/>
              <a:t> of DNA and what is the outcome?</a:t>
            </a:r>
          </a:p>
          <a:p>
            <a:r>
              <a:rPr lang="en-US" dirty="0" smtClean="0"/>
              <a:t>How are </a:t>
            </a:r>
            <a:r>
              <a:rPr lang="en-US" dirty="0" err="1" smtClean="0"/>
              <a:t>histones</a:t>
            </a:r>
            <a:r>
              <a:rPr lang="en-US" dirty="0" smtClean="0"/>
              <a:t> modified and what are the outcomes?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the following website:</a:t>
            </a:r>
          </a:p>
          <a:p>
            <a:r>
              <a:rPr lang="en-US" dirty="0" smtClean="0">
                <a:hlinkClick r:id="rId2"/>
              </a:rPr>
              <a:t>http://learn.genetics.utah.edu/content/epigenetics/</a:t>
            </a:r>
            <a:endParaRPr lang="en-US" dirty="0" smtClean="0"/>
          </a:p>
          <a:p>
            <a:r>
              <a:rPr lang="en-US" dirty="0" smtClean="0"/>
              <a:t>Respond to the questions on your handout.</a:t>
            </a:r>
          </a:p>
          <a:p>
            <a:r>
              <a:rPr lang="en-US" b="1" u="sng" dirty="0" smtClean="0">
                <a:hlinkClick r:id="rId3"/>
              </a:rPr>
              <a:t>http://video.pbs.org/video/1525107473</a:t>
            </a:r>
            <a:endParaRPr lang="en-US" dirty="0" smtClean="0"/>
          </a:p>
          <a:p>
            <a:r>
              <a:rPr lang="en-US" dirty="0" smtClean="0"/>
              <a:t>13 minute video on twins and </a:t>
            </a:r>
            <a:r>
              <a:rPr lang="en-US" dirty="0" err="1" smtClean="0"/>
              <a:t>epigenetics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Lecture and discussion of DNA Recombinant Technology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gene must be isolated and well characterized before it can be used in genetic manipulations.</a:t>
            </a:r>
          </a:p>
          <a:p>
            <a:r>
              <a:rPr lang="en-US" dirty="0" smtClean="0"/>
              <a:t>One method of isolating and amplifying DNA of interest is to </a:t>
            </a:r>
            <a:r>
              <a:rPr lang="en-US" b="1" dirty="0" smtClean="0"/>
              <a:t>clone </a:t>
            </a:r>
            <a:r>
              <a:rPr lang="en-US" dirty="0" smtClean="0"/>
              <a:t>the gene by inserting it into a DNA molecule that serves as a vehicle or a </a:t>
            </a:r>
            <a:r>
              <a:rPr lang="en-US" b="1" dirty="0" smtClean="0"/>
              <a:t>vector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cells divide, the </a:t>
            </a:r>
            <a:r>
              <a:rPr lang="en-US" b="1" dirty="0" smtClean="0"/>
              <a:t>recombinant DNA </a:t>
            </a:r>
            <a:r>
              <a:rPr lang="en-US" dirty="0" smtClean="0"/>
              <a:t>will be reproduced.</a:t>
            </a:r>
            <a:endParaRPr lang="en-US" dirty="0"/>
          </a:p>
        </p:txBody>
      </p:sp>
      <p:pic>
        <p:nvPicPr>
          <p:cNvPr id="64514" name="Picture 2" descr="https://lh4.googleusercontent.com/SvyH5L-LmsHxO50aPQ_k7JTKpPOeAPqeCYbcW_vfJ4p5Kdm4Z2EtbiYt6vV17LYH55bBDUn2S1RHA6DBt5cxTfu63wmwSedcbStj3t_ZMlieY0Y_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9481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Recombinant DNA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Steps in gene cloning</a:t>
            </a:r>
          </a:p>
          <a:p>
            <a:r>
              <a:rPr lang="en-US" dirty="0" smtClean="0"/>
              <a:t>1.  Isolation of DNA using restriction enzymes.</a:t>
            </a:r>
          </a:p>
          <a:p>
            <a:r>
              <a:rPr lang="en-US" dirty="0" smtClean="0"/>
              <a:t>2.  </a:t>
            </a:r>
            <a:r>
              <a:rPr lang="en-US" dirty="0" err="1" smtClean="0"/>
              <a:t>Ligating</a:t>
            </a:r>
            <a:r>
              <a:rPr lang="en-US" dirty="0" smtClean="0"/>
              <a:t> selected DNA to a vector.</a:t>
            </a:r>
          </a:p>
          <a:p>
            <a:r>
              <a:rPr lang="en-US" dirty="0" smtClean="0"/>
              <a:t> 3.  Transformation of host cells with recombinant DNA (Vector with host insert)</a:t>
            </a:r>
          </a:p>
          <a:p>
            <a:r>
              <a:rPr lang="en-US" dirty="0" smtClean="0"/>
              <a:t> 4.  Selection of host cells with the recombinant DNA.</a:t>
            </a:r>
          </a:p>
          <a:p>
            <a:r>
              <a:rPr lang="en-US" dirty="0" smtClean="0"/>
              <a:t> 5.  Production of an appropriate proteins.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22097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Synthesis</a:t>
            </a:r>
          </a:p>
          <a:p>
            <a:r>
              <a:rPr lang="en-US" dirty="0" smtClean="0"/>
              <a:t>The enzyme </a:t>
            </a:r>
            <a:r>
              <a:rPr lang="en-US" b="1" dirty="0" err="1" smtClean="0"/>
              <a:t>primase</a:t>
            </a:r>
            <a:r>
              <a:rPr lang="en-US" dirty="0" smtClean="0"/>
              <a:t> lays down a 10-15 nucleotide </a:t>
            </a:r>
            <a:r>
              <a:rPr lang="en-US" b="1" dirty="0" smtClean="0"/>
              <a:t>RNA primer </a:t>
            </a:r>
            <a:r>
              <a:rPr lang="en-US" dirty="0" smtClean="0"/>
              <a:t>sequence to start replication.</a:t>
            </a:r>
          </a:p>
          <a:p>
            <a:r>
              <a:rPr lang="en-US" dirty="0" smtClean="0"/>
              <a:t>RNA primers serve as the binding sites for </a:t>
            </a:r>
            <a:r>
              <a:rPr lang="en-US" b="1" dirty="0" smtClean="0"/>
              <a:t>DNA polymerase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DNA polymerase moves along the strand of DNA, using it as a template, to lay down nucleotides and creates a new complimentary strand of DNA for each of the original DNA strands.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www.elmhurst.edu/%7Echm/vchembook/images/582dnarep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4305300" cy="2902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Recombinant DNA Technology – Isolating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6021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Restriction Enzymes and DNA Plasmids</a:t>
            </a:r>
          </a:p>
          <a:p>
            <a:r>
              <a:rPr lang="en-US" b="1" dirty="0" smtClean="0"/>
              <a:t>Restriction enzyme = DNA cutting enzymes</a:t>
            </a:r>
          </a:p>
          <a:p>
            <a:r>
              <a:rPr lang="en-US" b="1" dirty="0" smtClean="0"/>
              <a:t>Plasmid = Circular form of self replicating DNA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Restriction  enzymes are primarily found in bacteria.</a:t>
            </a:r>
          </a:p>
          <a:p>
            <a:r>
              <a:rPr lang="en-US" dirty="0" smtClean="0"/>
              <a:t>They are given abbreviated names based on the genus and species of the bacteria from which they were isolated.</a:t>
            </a:r>
          </a:p>
          <a:p>
            <a:r>
              <a:rPr lang="en-US" dirty="0" smtClean="0"/>
              <a:t>Ex. </a:t>
            </a:r>
            <a:r>
              <a:rPr lang="en-US" i="1" dirty="0" err="1" smtClean="0"/>
              <a:t>Eco</a:t>
            </a:r>
            <a:r>
              <a:rPr lang="en-US" dirty="0" err="1" smtClean="0"/>
              <a:t>RI</a:t>
            </a:r>
            <a:r>
              <a:rPr lang="en-US" dirty="0" smtClean="0"/>
              <a:t> was isolated from</a:t>
            </a:r>
            <a:r>
              <a:rPr lang="en-US" i="1" dirty="0" smtClean="0"/>
              <a:t> </a:t>
            </a:r>
            <a:r>
              <a:rPr lang="en-US" i="1" dirty="0" err="1" smtClean="0"/>
              <a:t>E.coli</a:t>
            </a:r>
            <a:r>
              <a:rPr lang="en-US" i="1" dirty="0" smtClean="0"/>
              <a:t>  </a:t>
            </a:r>
            <a:r>
              <a:rPr lang="en-US" dirty="0" smtClean="0"/>
              <a:t>strain RY13</a:t>
            </a:r>
            <a:endParaRPr lang="en-US" dirty="0"/>
          </a:p>
        </p:txBody>
      </p:sp>
      <p:pic>
        <p:nvPicPr>
          <p:cNvPr id="67586" name="Picture 2" descr="http://www.bio.davidson.edu/courses/molbio/molstudents/spring2003/keogh/insertin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403399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Recombinant DNA Technology- Isolating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Restriction Enzymes</a:t>
            </a:r>
          </a:p>
          <a:p>
            <a:r>
              <a:rPr lang="en-US" dirty="0" smtClean="0"/>
              <a:t>Restriction enzymes cut DNA by cleaving the sugar-phosphate backbone.</a:t>
            </a:r>
          </a:p>
          <a:p>
            <a:r>
              <a:rPr lang="en-US" dirty="0" smtClean="0"/>
              <a:t>Restriction enzymes do not randomly cut, nor do they all cut DNA in the same location.</a:t>
            </a:r>
          </a:p>
          <a:p>
            <a:r>
              <a:rPr lang="en-US" dirty="0" smtClean="0"/>
              <a:t>Like other enzymes they show specificity for certain sites.</a:t>
            </a:r>
          </a:p>
          <a:p>
            <a:r>
              <a:rPr lang="en-US" dirty="0" smtClean="0"/>
              <a:t> Restriction enzymes recognize, bind to, and cut DNA within specific base sequences called </a:t>
            </a:r>
            <a:r>
              <a:rPr lang="en-US" b="1" dirty="0" smtClean="0"/>
              <a:t>restriction sites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8610" name="Picture 2" descr="Restriction site of Eco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724400"/>
            <a:ext cx="2200275" cy="120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Recombinant DNA Technology -  Isolating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Restriction enzymes are called </a:t>
            </a:r>
            <a:r>
              <a:rPr lang="en-US" b="1" dirty="0" smtClean="0"/>
              <a:t>4 or 6 base cutters </a:t>
            </a:r>
            <a:r>
              <a:rPr lang="en-US" dirty="0" smtClean="0"/>
              <a:t>because they typically recognize restriction sites with 4 or 6 nucleotides.</a:t>
            </a:r>
          </a:p>
          <a:p>
            <a:r>
              <a:rPr lang="en-US" dirty="0" smtClean="0"/>
              <a:t>Each restriction site is a </a:t>
            </a:r>
            <a:r>
              <a:rPr lang="en-US" b="1" dirty="0" smtClean="0"/>
              <a:t>palindrome</a:t>
            </a:r>
            <a:r>
              <a:rPr lang="en-US" dirty="0" smtClean="0"/>
              <a:t>.  The nucleotides read the same way backwards and forwards.</a:t>
            </a:r>
            <a:endParaRPr lang="en-US" dirty="0"/>
          </a:p>
        </p:txBody>
      </p:sp>
      <p:pic>
        <p:nvPicPr>
          <p:cNvPr id="69634" name="Picture 2" descr="http://ocw.mit.edu/courses/biological-engineering/20-109-laboratory-fundamentals-in-biological-engineering-fall-2007/labs/mod1_1_eco_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32670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Recombinant DNA Technology- Isolating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Restriction Enzymes</a:t>
            </a:r>
          </a:p>
          <a:p>
            <a:r>
              <a:rPr lang="en-US" dirty="0" smtClean="0"/>
              <a:t>Some restriction enzymes cut DNA with fragments with overhanging single stranded ends called </a:t>
            </a:r>
            <a:r>
              <a:rPr lang="en-US" b="1" dirty="0" smtClean="0"/>
              <a:t>sticky or cohesive ends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enzymes generate fragments with double stranded </a:t>
            </a:r>
            <a:r>
              <a:rPr lang="en-US" b="1" dirty="0" smtClean="0"/>
              <a:t>blunt ends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0658" name="Picture 2" descr="http://www.hudsonalpha.org/sites/default/files/Restriction%20Enzymes_0.jpg?1247088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restriction enzymes with restriction sites</a:t>
            </a:r>
            <a:endParaRPr lang="en-US" dirty="0"/>
          </a:p>
        </p:txBody>
      </p:sp>
      <p:pic>
        <p:nvPicPr>
          <p:cNvPr id="71682" name="Picture 2" descr="http://nitro.biosci.arizona.edu/courses/EEB208-2008/Lecture08/pics/restr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63" y="1733444"/>
            <a:ext cx="8224637" cy="462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Recombinant DNA Technology -  </a:t>
            </a:r>
            <a:r>
              <a:rPr lang="en-US" dirty="0" err="1" smtClean="0"/>
              <a:t>Ligating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Biotechnologists prefer sticky ends over blunt end cutters because DNA fragments can be joined easily together.</a:t>
            </a:r>
          </a:p>
          <a:p>
            <a:r>
              <a:rPr lang="en-US" dirty="0" smtClean="0"/>
              <a:t>When DNA from two sources is joined together, the enzyme </a:t>
            </a:r>
            <a:r>
              <a:rPr lang="en-US" b="1" dirty="0" smtClean="0"/>
              <a:t>DNA</a:t>
            </a:r>
            <a:r>
              <a:rPr lang="en-US" dirty="0" smtClean="0"/>
              <a:t> </a:t>
            </a:r>
            <a:r>
              <a:rPr lang="en-US" b="1" dirty="0" err="1" smtClean="0"/>
              <a:t>ligase</a:t>
            </a:r>
            <a:r>
              <a:rPr lang="en-US" dirty="0" smtClean="0"/>
              <a:t> is used to catalyze bonding between sugar and phosphate groups in the DNA backbone.</a:t>
            </a:r>
          </a:p>
          <a:p>
            <a:r>
              <a:rPr lang="en-US" dirty="0" smtClean="0"/>
              <a:t>DNA from a “for</a:t>
            </a:r>
            <a:r>
              <a:rPr lang="en-US" b="1" dirty="0" smtClean="0"/>
              <a:t>eign” source </a:t>
            </a:r>
            <a:r>
              <a:rPr lang="en-US" dirty="0" smtClean="0"/>
              <a:t>(plant, animal, viral, bacterial, yeast) is generally  bonded to </a:t>
            </a:r>
            <a:r>
              <a:rPr lang="en-US" b="1" dirty="0" smtClean="0"/>
              <a:t>vector</a:t>
            </a:r>
            <a:r>
              <a:rPr lang="en-US" dirty="0" smtClean="0"/>
              <a:t> DNA.  Vectors can be bacterial plasmids (most typical), yeast, viruses, or artificial chromosomes and are used to transfer the recombinant DNA.</a:t>
            </a:r>
            <a:endParaRPr lang="en-US" dirty="0"/>
          </a:p>
        </p:txBody>
      </p:sp>
      <p:pic>
        <p:nvPicPr>
          <p:cNvPr id="72706" name="Picture 2" descr="http://accessscience.com/loadBinary.aspx?filename=285000FG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8555" y="1447800"/>
            <a:ext cx="384851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DNA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cutting DNA with restriction enzymes , biotechnologists will sometimes check for molecular size to ensure recombinant DNA procedures have worked.</a:t>
            </a:r>
          </a:p>
          <a:p>
            <a:r>
              <a:rPr lang="en-US" dirty="0" smtClean="0"/>
              <a:t>They will employ gel electrophoresis test to isolated restriction fragments of interest .</a:t>
            </a:r>
          </a:p>
          <a:p>
            <a:r>
              <a:rPr lang="en-US" dirty="0" smtClean="0"/>
              <a:t>Let’s review what we learned last year:</a:t>
            </a:r>
          </a:p>
          <a:p>
            <a:r>
              <a:rPr lang="en-US" dirty="0" smtClean="0">
                <a:hlinkClick r:id="rId2"/>
              </a:rPr>
              <a:t>http://www.dnalc.org/resources/animations/gelelectrophoresis.html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http://learn.genetics.utah.edu/content/labs/gel/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steps in gene cloning?</a:t>
            </a:r>
          </a:p>
          <a:p>
            <a:r>
              <a:rPr lang="en-US" dirty="0" smtClean="0"/>
              <a:t>Describe how restriction enzymes cut DNA.</a:t>
            </a:r>
          </a:p>
          <a:p>
            <a:r>
              <a:rPr lang="en-US" dirty="0" smtClean="0"/>
              <a:t>Define a restriction site and a palindrome.</a:t>
            </a:r>
          </a:p>
          <a:p>
            <a:r>
              <a:rPr lang="en-US" dirty="0" smtClean="0"/>
              <a:t>What is the difference between sticky and blunt ends?</a:t>
            </a:r>
          </a:p>
          <a:p>
            <a:r>
              <a:rPr lang="en-US" dirty="0" smtClean="0"/>
              <a:t>Explain how the DNA recombinant technology procedure is accomplished.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a Paper Plasmid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directions on the handout.</a:t>
            </a:r>
          </a:p>
          <a:p>
            <a:r>
              <a:rPr lang="en-US" dirty="0" smtClean="0"/>
              <a:t>Complete the activity and respond to questions.</a:t>
            </a:r>
          </a:p>
          <a:p>
            <a:r>
              <a:rPr lang="en-US" dirty="0" smtClean="0"/>
              <a:t>Submit your completed activity to the teacher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Transformation - </a:t>
            </a:r>
            <a:r>
              <a:rPr lang="en-US" dirty="0" err="1" smtClean="0"/>
              <a:t>Webquest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http://www.phschool.com/science/biology_place/labbench/lab6/intro.html</a:t>
            </a:r>
            <a:endParaRPr lang="en-US" dirty="0" smtClean="0"/>
          </a:p>
          <a:p>
            <a:r>
              <a:rPr lang="en-US" b="1" dirty="0" smtClean="0"/>
              <a:t>Animation Cloning</a:t>
            </a:r>
          </a:p>
          <a:p>
            <a:r>
              <a:rPr lang="en-US" dirty="0" smtClean="0">
                <a:hlinkClick r:id="rId3"/>
              </a:rPr>
              <a:t>http://highered.mcgraw-hill.com/sites/0072556781/student_view0/chapter14/animation_quiz_1.html</a:t>
            </a:r>
            <a:endParaRPr lang="en-US" dirty="0" smtClean="0"/>
          </a:p>
          <a:p>
            <a:r>
              <a:rPr lang="en-US" dirty="0" smtClean="0"/>
              <a:t>Bacterial transformation process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http://www.biotechlearn.org.nz/themes/dna_lab/bacterial_transformation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Synthesis</a:t>
            </a:r>
          </a:p>
          <a:p>
            <a:r>
              <a:rPr lang="en-US" dirty="0" smtClean="0"/>
              <a:t>DNA polymerase is a </a:t>
            </a:r>
            <a:r>
              <a:rPr lang="en-US" dirty="0" err="1" smtClean="0"/>
              <a:t>uni</a:t>
            </a:r>
            <a:r>
              <a:rPr lang="en-US" dirty="0" smtClean="0"/>
              <a:t>-directional enzyme.</a:t>
            </a:r>
          </a:p>
          <a:p>
            <a:r>
              <a:rPr lang="en-US" dirty="0" smtClean="0"/>
              <a:t> DNA polymerase reads the template DNA in a 3’ to 5’ direction, while synthesizing the new strand in a </a:t>
            </a:r>
            <a:r>
              <a:rPr lang="en-US" b="1" dirty="0" smtClean="0"/>
              <a:t>5’ to 3’ direction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DNA polymerase moves toward the replication fork on the </a:t>
            </a:r>
            <a:r>
              <a:rPr lang="en-US" b="1" dirty="0" smtClean="0"/>
              <a:t>leading strand </a:t>
            </a:r>
            <a:r>
              <a:rPr lang="en-US" dirty="0" smtClean="0"/>
              <a:t>and away from the replication fork on the </a:t>
            </a:r>
            <a:r>
              <a:rPr lang="en-US" b="1" dirty="0" smtClean="0"/>
              <a:t>lagging</a:t>
            </a:r>
            <a:r>
              <a:rPr lang="en-US" dirty="0" smtClean="0"/>
              <a:t> </a:t>
            </a:r>
            <a:r>
              <a:rPr lang="en-US" b="1" dirty="0" smtClean="0"/>
              <a:t>strand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9458" name="Picture 2" descr="http://users.rcn.com/jkimball.ma.ultranet/BiologyPages/R/ReplicationF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643" y="1600200"/>
            <a:ext cx="389164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Recombinant DNA technology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Transformation – is the process of inserting foreign DNA into a bacteria </a:t>
            </a:r>
            <a:r>
              <a:rPr lang="en-US" b="1" dirty="0" smtClean="0"/>
              <a:t>reliably.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Lab transformation process </a:t>
            </a:r>
          </a:p>
          <a:p>
            <a:pPr>
              <a:buNone/>
            </a:pPr>
            <a:r>
              <a:rPr lang="en-US" dirty="0" smtClean="0"/>
              <a:t>    1.  Host bacterial cells are treated with </a:t>
            </a:r>
            <a:r>
              <a:rPr lang="en-US" b="1" dirty="0" smtClean="0"/>
              <a:t>calcium chloride </a:t>
            </a:r>
            <a:r>
              <a:rPr lang="en-US" dirty="0" smtClean="0"/>
              <a:t>solution.</a:t>
            </a:r>
          </a:p>
          <a:p>
            <a:pPr>
              <a:buNone/>
            </a:pPr>
            <a:r>
              <a:rPr lang="en-US" dirty="0" smtClean="0"/>
              <a:t>     2.  Recombinant plasmids  are added to bacterial cells and </a:t>
            </a:r>
            <a:r>
              <a:rPr lang="en-US" b="1" dirty="0" smtClean="0"/>
              <a:t>chilled</a:t>
            </a:r>
            <a:r>
              <a:rPr lang="en-US" dirty="0" smtClean="0"/>
              <a:t> on ice.</a:t>
            </a:r>
          </a:p>
          <a:p>
            <a:pPr>
              <a:buNone/>
            </a:pPr>
            <a:r>
              <a:rPr lang="en-US" dirty="0" smtClean="0"/>
              <a:t>     3.  Then the cells and DNA mixture are  briefly</a:t>
            </a:r>
            <a:r>
              <a:rPr lang="en-US" b="1" dirty="0" smtClean="0"/>
              <a:t> heated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recombinant plasmids will enter the bacteria cell, replicate, and express the genes.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1336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Recombinant DNA Technology-Transformation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recombinant plasmids are added to cells, not all of the bacterial cells will take up the plasmids.</a:t>
            </a:r>
          </a:p>
          <a:p>
            <a:r>
              <a:rPr lang="en-US" dirty="0" smtClean="0"/>
              <a:t>Those that are tr</a:t>
            </a:r>
            <a:r>
              <a:rPr lang="en-US" b="1" dirty="0" smtClean="0"/>
              <a:t>ansformed</a:t>
            </a:r>
            <a:r>
              <a:rPr lang="en-US" dirty="0" smtClean="0"/>
              <a:t> need to be </a:t>
            </a:r>
            <a:r>
              <a:rPr lang="en-US" b="1" dirty="0" smtClean="0"/>
              <a:t>selected</a:t>
            </a:r>
            <a:r>
              <a:rPr lang="en-US" dirty="0" smtClean="0"/>
              <a:t> out from the others.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process of selection </a:t>
            </a:r>
            <a:r>
              <a:rPr lang="en-US" dirty="0" smtClean="0"/>
              <a:t>is designed to select for the transformed bacteria.</a:t>
            </a:r>
          </a:p>
          <a:p>
            <a:r>
              <a:rPr lang="en-US" dirty="0" smtClean="0"/>
              <a:t>One of the selection processes involves antibiotic/ beta </a:t>
            </a:r>
            <a:r>
              <a:rPr lang="en-US" dirty="0" err="1" smtClean="0"/>
              <a:t>galactosidase</a:t>
            </a:r>
            <a:r>
              <a:rPr lang="en-US" dirty="0" smtClean="0"/>
              <a:t> selection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2672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plasmid used as the original vector also contains an </a:t>
            </a:r>
            <a:r>
              <a:rPr lang="en-US" b="1" dirty="0" smtClean="0"/>
              <a:t>antibiotic resistance gene </a:t>
            </a:r>
            <a:r>
              <a:rPr lang="en-US" dirty="0" smtClean="0"/>
              <a:t>such as </a:t>
            </a:r>
            <a:r>
              <a:rPr lang="en-US" dirty="0" err="1" smtClean="0"/>
              <a:t>ampicillin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gene of interest </a:t>
            </a:r>
            <a:r>
              <a:rPr lang="en-US" dirty="0" smtClean="0"/>
              <a:t>is inserted into the </a:t>
            </a:r>
            <a:r>
              <a:rPr lang="en-US" b="1" i="1" dirty="0" err="1" smtClean="0"/>
              <a:t>lacZ</a:t>
            </a:r>
            <a:r>
              <a:rPr lang="en-US" b="1" i="1" dirty="0" smtClean="0"/>
              <a:t> </a:t>
            </a:r>
            <a:r>
              <a:rPr lang="en-US" b="1" dirty="0" smtClean="0"/>
              <a:t> gene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i="1" dirty="0" err="1" smtClean="0"/>
              <a:t>lacZ</a:t>
            </a:r>
            <a:r>
              <a:rPr lang="en-US" i="1" dirty="0" smtClean="0"/>
              <a:t> </a:t>
            </a:r>
            <a:r>
              <a:rPr lang="en-US" dirty="0" smtClean="0"/>
              <a:t>gene is one of the genes in the </a:t>
            </a:r>
            <a:r>
              <a:rPr lang="en-US" b="1" dirty="0" err="1" smtClean="0"/>
              <a:t>lac</a:t>
            </a:r>
            <a:r>
              <a:rPr lang="en-US" b="1" dirty="0" smtClean="0"/>
              <a:t> </a:t>
            </a:r>
            <a:r>
              <a:rPr lang="en-US" b="1" dirty="0" err="1" smtClean="0"/>
              <a:t>operon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codes for an enzyme</a:t>
            </a:r>
            <a:r>
              <a:rPr lang="en-US" b="1" dirty="0" smtClean="0"/>
              <a:t> beta </a:t>
            </a:r>
            <a:r>
              <a:rPr lang="en-US" b="1" dirty="0" err="1" smtClean="0"/>
              <a:t>galactosidase</a:t>
            </a:r>
            <a:r>
              <a:rPr lang="en-US" dirty="0" smtClean="0"/>
              <a:t> which breaks down lactose into glucose and </a:t>
            </a:r>
            <a:r>
              <a:rPr lang="en-US" dirty="0" err="1" smtClean="0"/>
              <a:t>galactose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the gene of interest is inserted into the </a:t>
            </a:r>
            <a:r>
              <a:rPr lang="en-US" i="1" dirty="0" err="1" smtClean="0"/>
              <a:t>lacZ</a:t>
            </a:r>
            <a:r>
              <a:rPr lang="en-US" dirty="0" smtClean="0"/>
              <a:t> gene, </a:t>
            </a:r>
            <a:r>
              <a:rPr lang="en-US" i="1" dirty="0" err="1" smtClean="0"/>
              <a:t>lac</a:t>
            </a:r>
            <a:r>
              <a:rPr lang="en-US" i="1" dirty="0" smtClean="0"/>
              <a:t> Z </a:t>
            </a:r>
            <a:r>
              <a:rPr lang="en-US" dirty="0" smtClean="0"/>
              <a:t>cannot produce beta </a:t>
            </a:r>
            <a:r>
              <a:rPr lang="en-US" dirty="0" err="1" smtClean="0"/>
              <a:t>galactosidase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bioweb.uwlax.edu/genweb/molecular/theory/transcription/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593" y="1676400"/>
            <a:ext cx="457640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410200" cy="5715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bacterial cells are plated onto agar that has </a:t>
            </a:r>
            <a:r>
              <a:rPr lang="en-US" dirty="0" err="1" smtClean="0"/>
              <a:t>ampicillin</a:t>
            </a:r>
            <a:r>
              <a:rPr lang="en-US" dirty="0" smtClean="0"/>
              <a:t> and X gal (</a:t>
            </a:r>
            <a:r>
              <a:rPr lang="en-US" dirty="0" err="1" smtClean="0"/>
              <a:t>galactose</a:t>
            </a:r>
            <a:r>
              <a:rPr lang="en-US" dirty="0" smtClean="0"/>
              <a:t> with a color indicator).</a:t>
            </a:r>
          </a:p>
          <a:p>
            <a:r>
              <a:rPr lang="en-US" dirty="0" smtClean="0"/>
              <a:t>Cells that do not take up plasmids will not grow.</a:t>
            </a:r>
          </a:p>
          <a:p>
            <a:r>
              <a:rPr lang="en-US" dirty="0" smtClean="0"/>
              <a:t>They do not have the </a:t>
            </a:r>
            <a:r>
              <a:rPr lang="en-US" dirty="0" err="1" smtClean="0"/>
              <a:t>ampicillin</a:t>
            </a:r>
            <a:r>
              <a:rPr lang="en-US" dirty="0" smtClean="0"/>
              <a:t> resistance gene and </a:t>
            </a:r>
            <a:r>
              <a:rPr lang="en-US" dirty="0" err="1" smtClean="0"/>
              <a:t>ampicillin</a:t>
            </a:r>
            <a:r>
              <a:rPr lang="en-US" dirty="0" smtClean="0"/>
              <a:t> in the agar inhibits their growth.</a:t>
            </a:r>
          </a:p>
          <a:p>
            <a:r>
              <a:rPr lang="en-US" dirty="0" smtClean="0"/>
              <a:t>The bacteria with the plasmid that grow are of 2 types.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white colonies represent bacteria that have taken up the gene of interest.  Because it is inserted in the </a:t>
            </a:r>
            <a:r>
              <a:rPr lang="en-US" i="1" dirty="0" err="1" smtClean="0"/>
              <a:t>lacZ</a:t>
            </a:r>
            <a:r>
              <a:rPr lang="en-US" dirty="0" smtClean="0"/>
              <a:t> gene, </a:t>
            </a:r>
            <a:r>
              <a:rPr lang="en-US" dirty="0" err="1" smtClean="0"/>
              <a:t>galactose</a:t>
            </a:r>
            <a:r>
              <a:rPr lang="en-US" dirty="0" smtClean="0"/>
              <a:t> cannot be metabolized.  The color indicator does not change.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blue colonies represent bacteria that have the plasmid but not the gene of interest.  Sometimes plasmids </a:t>
            </a:r>
            <a:r>
              <a:rPr lang="en-US" dirty="0" err="1" smtClean="0"/>
              <a:t>ligate</a:t>
            </a:r>
            <a:r>
              <a:rPr lang="en-US" dirty="0" smtClean="0"/>
              <a:t> back to themselves without picking up the gene of interest.  These cells have a functional </a:t>
            </a:r>
            <a:r>
              <a:rPr lang="en-US" i="1" dirty="0" err="1" smtClean="0"/>
              <a:t>lacZ</a:t>
            </a:r>
            <a:r>
              <a:rPr lang="en-US" i="1" dirty="0" smtClean="0"/>
              <a:t> </a:t>
            </a:r>
            <a:r>
              <a:rPr lang="en-US" dirty="0" smtClean="0"/>
              <a:t>gene and metabolize </a:t>
            </a:r>
            <a:r>
              <a:rPr lang="en-US" dirty="0" err="1" smtClean="0"/>
              <a:t>galactose</a:t>
            </a:r>
            <a:r>
              <a:rPr lang="en-US" dirty="0" smtClean="0"/>
              <a:t>; turning the indicator blue.</a:t>
            </a:r>
          </a:p>
          <a:p>
            <a:pPr marL="514350" indent="-514350"/>
            <a:r>
              <a:rPr lang="en-US" b="1" dirty="0" smtClean="0"/>
              <a:t>The white colonies can be used in the production of proteins. </a:t>
            </a:r>
          </a:p>
          <a:p>
            <a:endParaRPr lang="en-US" dirty="0"/>
          </a:p>
        </p:txBody>
      </p:sp>
      <p:pic>
        <p:nvPicPr>
          <p:cNvPr id="1026" name="Picture 2" descr="http://t2.gstatic.com/images?q=tbn:ANd9GcREZ0gil3QkDhcJ5IEPI8f6uEdFRMbO8d9U-ntD-EWO_LnYsjbrFf-USI9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05000"/>
            <a:ext cx="2743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transformation process using </a:t>
            </a:r>
            <a:r>
              <a:rPr lang="en-US" dirty="0" err="1" smtClean="0"/>
              <a:t>ampicillin</a:t>
            </a:r>
            <a:r>
              <a:rPr lang="en-US" dirty="0" smtClean="0"/>
              <a:t> resistance and the </a:t>
            </a:r>
            <a:r>
              <a:rPr lang="en-US" dirty="0" err="1" smtClean="0"/>
              <a:t>lacZ</a:t>
            </a:r>
            <a:r>
              <a:rPr lang="en-US" dirty="0" smtClean="0"/>
              <a:t> gene.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A cloning vector must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Have an origin of replication site so DNA can be replicated in the host cell.</a:t>
            </a:r>
          </a:p>
          <a:p>
            <a:pPr marL="514350" indent="-514350">
              <a:buAutoNum type="arabicPeriod"/>
            </a:pPr>
            <a:r>
              <a:rPr lang="en-US" dirty="0" smtClean="0"/>
              <a:t>Be small enough to be isolated without undergoing degradation during purification.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Have several unique restriction sites so the vector can be cut in several places.</a:t>
            </a:r>
          </a:p>
          <a:p>
            <a:pPr marL="514350" indent="-514350">
              <a:buAutoNum type="arabicPeriod"/>
            </a:pPr>
            <a:r>
              <a:rPr lang="en-US" dirty="0" smtClean="0"/>
              <a:t>Have selectable markers for determining whether the cloning vehicle has been transformed.</a:t>
            </a:r>
            <a:endParaRPr lang="en-US" dirty="0"/>
          </a:p>
        </p:txBody>
      </p:sp>
      <p:pic>
        <p:nvPicPr>
          <p:cNvPr id="80898" name="Picture 2" descr="http://serc.carleton.edu/images/microbelife/research_methods/genomics/puc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4486275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Types of vectors</a:t>
            </a:r>
          </a:p>
          <a:p>
            <a:r>
              <a:rPr lang="en-US" dirty="0" smtClean="0"/>
              <a:t>Bacterial plasmids</a:t>
            </a:r>
          </a:p>
          <a:p>
            <a:r>
              <a:rPr lang="en-US" dirty="0" err="1" smtClean="0"/>
              <a:t>Bacteriophage</a:t>
            </a:r>
            <a:r>
              <a:rPr lang="en-US" dirty="0" smtClean="0"/>
              <a:t> vectors</a:t>
            </a:r>
          </a:p>
          <a:p>
            <a:r>
              <a:rPr lang="en-US" dirty="0" err="1" smtClean="0"/>
              <a:t>Cosmid</a:t>
            </a:r>
            <a:r>
              <a:rPr lang="en-US" dirty="0" smtClean="0"/>
              <a:t> vectors</a:t>
            </a:r>
          </a:p>
          <a:p>
            <a:r>
              <a:rPr lang="en-US" dirty="0" smtClean="0"/>
              <a:t>Expression vectors</a:t>
            </a:r>
          </a:p>
          <a:p>
            <a:r>
              <a:rPr lang="en-US" dirty="0" smtClean="0"/>
              <a:t>Bacterial artificial chromosomes (BACs)</a:t>
            </a:r>
          </a:p>
          <a:p>
            <a:r>
              <a:rPr lang="en-US" dirty="0" smtClean="0"/>
              <a:t> Yeast artificial chromosomes (YACs)</a:t>
            </a:r>
          </a:p>
          <a:p>
            <a:r>
              <a:rPr lang="en-US" dirty="0" smtClean="0"/>
              <a:t> Plant vectors</a:t>
            </a:r>
          </a:p>
          <a:p>
            <a:r>
              <a:rPr lang="en-US" dirty="0" smtClean="0"/>
              <a:t>Mammalian cell vectors</a:t>
            </a:r>
            <a:endParaRPr lang="en-US" dirty="0"/>
          </a:p>
        </p:txBody>
      </p:sp>
      <p:pic>
        <p:nvPicPr>
          <p:cNvPr id="81922" name="Picture 2" descr="http://www.cnb.csic.es/%7Emontoliu/YAC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0" y="2057400"/>
            <a:ext cx="506730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Bacterial </a:t>
            </a:r>
            <a:r>
              <a:rPr lang="en-US" b="1" dirty="0" err="1" smtClean="0"/>
              <a:t>plamids</a:t>
            </a:r>
            <a:endParaRPr lang="en-US" b="1" dirty="0" smtClean="0"/>
          </a:p>
          <a:p>
            <a:r>
              <a:rPr lang="en-US" dirty="0" smtClean="0"/>
              <a:t>Are widely used.</a:t>
            </a:r>
          </a:p>
          <a:p>
            <a:r>
              <a:rPr lang="en-US" dirty="0" smtClean="0"/>
              <a:t>Multiple copies of plasmids are in a cell.</a:t>
            </a:r>
          </a:p>
          <a:p>
            <a:r>
              <a:rPr lang="en-US" dirty="0" smtClean="0"/>
              <a:t> Reproduce readily.</a:t>
            </a:r>
          </a:p>
          <a:p>
            <a:r>
              <a:rPr lang="en-US" dirty="0" smtClean="0"/>
              <a:t>Variety of plasmids in cells</a:t>
            </a:r>
          </a:p>
          <a:p>
            <a:pPr>
              <a:buNone/>
            </a:pPr>
            <a:r>
              <a:rPr lang="en-US" dirty="0" smtClean="0"/>
              <a:t> a.  Antibiotic resistance</a:t>
            </a:r>
          </a:p>
          <a:p>
            <a:pPr>
              <a:buNone/>
            </a:pPr>
            <a:r>
              <a:rPr lang="en-US" dirty="0" smtClean="0"/>
              <a:t> b.  Pigment production</a:t>
            </a:r>
          </a:p>
          <a:p>
            <a:pPr>
              <a:buNone/>
            </a:pPr>
            <a:r>
              <a:rPr lang="en-US" dirty="0" smtClean="0"/>
              <a:t> c.  Resistance to heavy metals</a:t>
            </a:r>
          </a:p>
          <a:p>
            <a:pPr marL="514350" indent="-514350">
              <a:buAutoNum type="alphaLcPeriod" startAt="4"/>
            </a:pPr>
            <a:r>
              <a:rPr lang="en-US" dirty="0" smtClean="0"/>
              <a:t>Degradation of chemical compounds.</a:t>
            </a:r>
          </a:p>
          <a:p>
            <a:pPr marL="514350" indent="-514350"/>
            <a:r>
              <a:rPr lang="en-US" dirty="0" smtClean="0"/>
              <a:t> Will carry 10,000 base pairs of DNA.</a:t>
            </a:r>
            <a:endParaRPr lang="en-US" dirty="0"/>
          </a:p>
        </p:txBody>
      </p:sp>
      <p:pic>
        <p:nvPicPr>
          <p:cNvPr id="82952" name="Picture 8" descr="http://askabiologist.asu.edu/sites/default/files/resources/activities/mamajis/plasmids/Plasmid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3041705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Bacteriophage</a:t>
            </a:r>
            <a:r>
              <a:rPr lang="en-US" b="1" dirty="0" smtClean="0"/>
              <a:t> vectors (virus)</a:t>
            </a:r>
          </a:p>
          <a:p>
            <a:r>
              <a:rPr lang="en-US" dirty="0" smtClean="0"/>
              <a:t>Lambda phage (inserted in </a:t>
            </a:r>
            <a:r>
              <a:rPr lang="en-US" dirty="0" err="1" smtClean="0"/>
              <a:t>E.coli</a:t>
            </a:r>
            <a:r>
              <a:rPr lang="en-US" dirty="0" smtClean="0"/>
              <a:t>) one of the first </a:t>
            </a:r>
            <a:r>
              <a:rPr lang="en-US" dirty="0" err="1" smtClean="0"/>
              <a:t>bacteriophages</a:t>
            </a:r>
            <a:r>
              <a:rPr lang="en-US" dirty="0" smtClean="0"/>
              <a:t> used.</a:t>
            </a:r>
          </a:p>
          <a:p>
            <a:r>
              <a:rPr lang="en-US" dirty="0" smtClean="0"/>
              <a:t> Linear chromosome with a 12 nucleotide sequence at each end called cohesive sites (COS).</a:t>
            </a:r>
          </a:p>
          <a:p>
            <a:r>
              <a:rPr lang="en-US" dirty="0" smtClean="0"/>
              <a:t> Cloned DNA inserted into restriction sites in the center of the chromosome.</a:t>
            </a:r>
          </a:p>
          <a:p>
            <a:r>
              <a:rPr lang="en-US" dirty="0" smtClean="0"/>
              <a:t>Chromosomes are then packaged with protein coats (</a:t>
            </a:r>
            <a:r>
              <a:rPr lang="en-US" dirty="0" err="1" smtClean="0"/>
              <a:t>capsids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Uses:</a:t>
            </a:r>
          </a:p>
          <a:p>
            <a:r>
              <a:rPr lang="en-US" dirty="0" smtClean="0"/>
              <a:t>Carry larger cloned  DNA fragment up to 25,000 base pairs.</a:t>
            </a:r>
          </a:p>
          <a:p>
            <a:r>
              <a:rPr lang="en-US" dirty="0" smtClean="0"/>
              <a:t>More efficiently moved into bacterial cells than plasmids during transformation.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3970" name="Picture 2" descr="http://www.taq-dna.com/rich_files/bilder/cloning_vectors__plasmid__DNA/Lambda_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38400"/>
            <a:ext cx="31242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953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Cosmids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dirty="0" smtClean="0"/>
              <a:t>Artificially made – part plasmid/part lambda phage.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Made of COS site, plasmid origin of replication site, genes for antibiotic resistance, and restriction sites.</a:t>
            </a:r>
          </a:p>
          <a:p>
            <a:r>
              <a:rPr lang="en-US" dirty="0" smtClean="0"/>
              <a:t>Packaged in a </a:t>
            </a:r>
            <a:r>
              <a:rPr lang="en-US" dirty="0" err="1" smtClean="0"/>
              <a:t>capsid</a:t>
            </a:r>
            <a:r>
              <a:rPr lang="en-US" dirty="0" smtClean="0"/>
              <a:t>.  Most viral DNA removed.</a:t>
            </a:r>
          </a:p>
          <a:p>
            <a:r>
              <a:rPr lang="en-US" dirty="0" smtClean="0"/>
              <a:t>Behave like a plasmid in a bacterial cell.</a:t>
            </a:r>
          </a:p>
          <a:p>
            <a:pPr>
              <a:buNone/>
            </a:pPr>
            <a:r>
              <a:rPr lang="en-US" dirty="0" smtClean="0"/>
              <a:t>Use:</a:t>
            </a:r>
          </a:p>
          <a:p>
            <a:r>
              <a:rPr lang="en-US" dirty="0" smtClean="0"/>
              <a:t>Carry 40,000 to 45,000 base pairs of cloned DNA.</a:t>
            </a:r>
          </a:p>
          <a:p>
            <a:r>
              <a:rPr lang="en-US" dirty="0" smtClean="0"/>
              <a:t>Important for storing large DNA sequences</a:t>
            </a:r>
            <a:endParaRPr lang="en-US" dirty="0"/>
          </a:p>
        </p:txBody>
      </p:sp>
      <p:pic>
        <p:nvPicPr>
          <p:cNvPr id="84994" name="Picture 2" descr="http://bio3400.nicerweb.com/Locked/media/ch19/19_10-cosmid-pJ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1981200"/>
            <a:ext cx="43053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Synthesis</a:t>
            </a:r>
          </a:p>
          <a:p>
            <a:r>
              <a:rPr lang="en-US" dirty="0" smtClean="0"/>
              <a:t>On the lagging strand, DNA synthesis occurs in short, discrete stretches called Okazaki fragments.</a:t>
            </a:r>
          </a:p>
          <a:p>
            <a:r>
              <a:rPr lang="en-US" dirty="0" smtClean="0"/>
              <a:t>The Okazaki fragments are connected into one long molecule by </a:t>
            </a:r>
            <a:r>
              <a:rPr lang="en-US" b="1" dirty="0" smtClean="0"/>
              <a:t>DNA </a:t>
            </a:r>
            <a:r>
              <a:rPr lang="en-US" b="1" dirty="0" err="1" smtClean="0"/>
              <a:t>ligase</a:t>
            </a:r>
            <a:r>
              <a:rPr lang="en-US" dirty="0" smtClean="0"/>
              <a:t>. </a:t>
            </a:r>
          </a:p>
          <a:p>
            <a:r>
              <a:rPr lang="en-US" dirty="0" smtClean="0">
                <a:hlinkClick r:id="rId2"/>
              </a:rPr>
              <a:t>http://highered.mcgraw-hill.com/sites/0072943696/student_view0/chapter3/animation__dna_replication__quiz_1_.html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http://carrier.pbworks.com/f/okazaki_fra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78265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91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Expression Vectors</a:t>
            </a:r>
          </a:p>
          <a:p>
            <a:r>
              <a:rPr lang="en-US" dirty="0" smtClean="0"/>
              <a:t>Allow for a high level of eukaryotic protein expression in prokaryotic  or other eukaryotic cells.</a:t>
            </a:r>
          </a:p>
          <a:p>
            <a:r>
              <a:rPr lang="en-US" dirty="0" smtClean="0"/>
              <a:t> A promoter sequence for high level transcription, cloned  DNA, and a signal for a 3’ poly-A-tail are put into a virus vector.</a:t>
            </a:r>
          </a:p>
          <a:p>
            <a:r>
              <a:rPr lang="en-US" dirty="0" smtClean="0"/>
              <a:t>The vector is introduced into, most commonly, </a:t>
            </a:r>
            <a:r>
              <a:rPr lang="en-US" i="1" dirty="0" smtClean="0"/>
              <a:t>Bacillus </a:t>
            </a:r>
            <a:r>
              <a:rPr lang="en-US" i="1" dirty="0" err="1" smtClean="0"/>
              <a:t>subtilis</a:t>
            </a:r>
            <a:r>
              <a:rPr lang="en-US" i="1" dirty="0" smtClean="0"/>
              <a:t> (</a:t>
            </a:r>
            <a:r>
              <a:rPr lang="en-US" dirty="0" smtClean="0"/>
              <a:t>bacteria)</a:t>
            </a:r>
            <a:r>
              <a:rPr lang="en-US" i="1" dirty="0" smtClean="0"/>
              <a:t> </a:t>
            </a:r>
            <a:r>
              <a:rPr lang="en-US" dirty="0" smtClean="0"/>
              <a:t>or into mammalian cells.</a:t>
            </a:r>
          </a:p>
          <a:p>
            <a:pPr>
              <a:buNone/>
            </a:pPr>
            <a:r>
              <a:rPr lang="en-US" dirty="0" smtClean="0"/>
              <a:t>Uses</a:t>
            </a:r>
          </a:p>
          <a:p>
            <a:r>
              <a:rPr lang="en-US" dirty="0" smtClean="0"/>
              <a:t> Base pair number varies</a:t>
            </a:r>
          </a:p>
          <a:p>
            <a:r>
              <a:rPr lang="en-US" dirty="0" smtClean="0"/>
              <a:t>Proteins are “over expressed” which is beneficial in producing therapeutic proteins.</a:t>
            </a:r>
            <a:endParaRPr lang="en-US" dirty="0"/>
          </a:p>
        </p:txBody>
      </p:sp>
      <p:pic>
        <p:nvPicPr>
          <p:cNvPr id="86018" name="Picture 2" descr="http://216.74.34.73/m/37/Article/xpres1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650407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810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Bacterial Artificial Chromosome (BAC)</a:t>
            </a:r>
          </a:p>
          <a:p>
            <a:r>
              <a:rPr lang="en-US" dirty="0" smtClean="0"/>
              <a:t> Synthetic vector used for large cloning sequences; </a:t>
            </a:r>
            <a:r>
              <a:rPr lang="en-US" b="1" dirty="0" smtClean="0"/>
              <a:t>100,000 to 300,000 base pairs.</a:t>
            </a:r>
          </a:p>
          <a:p>
            <a:r>
              <a:rPr lang="en-US" dirty="0" smtClean="0"/>
              <a:t> Uses the </a:t>
            </a:r>
            <a:r>
              <a:rPr lang="en-US" b="1" dirty="0" smtClean="0"/>
              <a:t>F factor plasmid </a:t>
            </a:r>
            <a:r>
              <a:rPr lang="en-US" dirty="0" smtClean="0"/>
              <a:t>and inserts cloned DNA of interest.</a:t>
            </a:r>
          </a:p>
          <a:p>
            <a:r>
              <a:rPr lang="en-US" dirty="0" smtClean="0"/>
              <a:t> F factor plasmid</a:t>
            </a:r>
          </a:p>
          <a:p>
            <a:pPr marL="514350" indent="-514350">
              <a:buAutoNum type="arabicPeriod"/>
            </a:pPr>
            <a:r>
              <a:rPr lang="en-US" dirty="0" smtClean="0"/>
              <a:t>Allows molecules to replicate.</a:t>
            </a:r>
          </a:p>
          <a:p>
            <a:pPr marL="514350" indent="-514350">
              <a:buAutoNum type="arabicPeriod"/>
            </a:pPr>
            <a:r>
              <a:rPr lang="en-US" dirty="0" smtClean="0"/>
              <a:t>Has the ability carry up to 25% of a bacterial chromosome</a:t>
            </a:r>
          </a:p>
          <a:p>
            <a:pPr marL="514350" indent="-514350"/>
            <a:r>
              <a:rPr lang="en-US" b="1" dirty="0" smtClean="0"/>
              <a:t>Useful in analyzing large portions of the genome.</a:t>
            </a:r>
          </a:p>
          <a:p>
            <a:endParaRPr lang="en-US" dirty="0"/>
          </a:p>
        </p:txBody>
      </p:sp>
      <p:pic>
        <p:nvPicPr>
          <p:cNvPr id="87042" name="Picture 2" descr="http://upload.wikimedia.org/wikibooks/en/9/94/BACs_cloning_vectors_Chem1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33823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114800" cy="5943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Yeast Artificial Chromosome (YAC)</a:t>
            </a:r>
          </a:p>
          <a:p>
            <a:r>
              <a:rPr lang="en-US" b="1" dirty="0" smtClean="0"/>
              <a:t> YAC is a miniature version of a eukaryotic chromosome </a:t>
            </a:r>
            <a:r>
              <a:rPr lang="en-US" dirty="0" smtClean="0"/>
              <a:t>that can be introduced into yeast such as </a:t>
            </a:r>
            <a:r>
              <a:rPr lang="en-US" i="1" dirty="0" err="1" smtClean="0"/>
              <a:t>Saccharomyces</a:t>
            </a:r>
            <a:r>
              <a:rPr lang="en-US" i="1" dirty="0" smtClean="0"/>
              <a:t> </a:t>
            </a:r>
            <a:r>
              <a:rPr lang="en-US" i="1" dirty="0" err="1" smtClean="0"/>
              <a:t>cerevisiae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YACs are made from </a:t>
            </a:r>
            <a:r>
              <a:rPr lang="en-US" i="1" dirty="0" err="1" smtClean="0"/>
              <a:t>E.coli</a:t>
            </a:r>
            <a:r>
              <a:rPr lang="en-US" dirty="0" smtClean="0"/>
              <a:t> </a:t>
            </a:r>
            <a:r>
              <a:rPr lang="en-US" b="1" dirty="0" smtClean="0"/>
              <a:t>plasmids</a:t>
            </a:r>
            <a:r>
              <a:rPr lang="en-US" dirty="0" smtClean="0"/>
              <a:t> and have:</a:t>
            </a:r>
          </a:p>
          <a:p>
            <a:pPr marL="514350" indent="-514350">
              <a:buAutoNum type="alphaLcPeriod"/>
            </a:pPr>
            <a:r>
              <a:rPr lang="en-US" dirty="0" smtClean="0"/>
              <a:t>Origin of replication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Selectable markers</a:t>
            </a:r>
          </a:p>
          <a:p>
            <a:pPr marL="514350" indent="-514350">
              <a:buAutoNum type="alphaLcPeriod"/>
            </a:pPr>
            <a:r>
              <a:rPr lang="en-US" dirty="0" smtClean="0"/>
              <a:t>Two t</a:t>
            </a:r>
            <a:r>
              <a:rPr lang="en-US" b="1" dirty="0" smtClean="0"/>
              <a:t>elomeres</a:t>
            </a:r>
            <a:r>
              <a:rPr lang="en-US" dirty="0" smtClean="0"/>
              <a:t> (repetitive sequences on the ends of eukaryotic chromosomes that keep them from degrading or sticking to other chromosomes).</a:t>
            </a:r>
          </a:p>
          <a:p>
            <a:pPr marL="514350" indent="-514350">
              <a:buAutoNum type="alphaLcPeriod"/>
            </a:pPr>
            <a:r>
              <a:rPr lang="en-US" b="1" dirty="0" err="1" smtClean="0"/>
              <a:t>Centromere</a:t>
            </a:r>
            <a:r>
              <a:rPr lang="en-US" dirty="0" smtClean="0"/>
              <a:t> to allow for replication</a:t>
            </a:r>
          </a:p>
          <a:p>
            <a:pPr marL="514350" indent="-514350"/>
            <a:r>
              <a:rPr lang="en-US" b="1" dirty="0" smtClean="0"/>
              <a:t>Used for cloning very large DNA fragments from 200,000 to 2,000,000 base pairs.</a:t>
            </a:r>
          </a:p>
          <a:p>
            <a:pPr marL="514350" indent="-514350"/>
            <a:r>
              <a:rPr lang="en-US" b="1" dirty="0" smtClean="0"/>
              <a:t>They enable researchers to isolate and sequence large regions of the genome.</a:t>
            </a:r>
            <a:endParaRPr lang="en-US" b="1" dirty="0"/>
          </a:p>
        </p:txBody>
      </p:sp>
      <p:pic>
        <p:nvPicPr>
          <p:cNvPr id="88066" name="Picture 2" descr="http://filebox.vt.edu/users/chagedor/biol_4684/Methods/y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39102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934200" cy="6096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Plant Cloning Vectors</a:t>
            </a:r>
          </a:p>
          <a:p>
            <a:pPr>
              <a:buNone/>
            </a:pPr>
            <a:r>
              <a:rPr lang="en-US" b="1" dirty="0" smtClean="0"/>
              <a:t>Uses</a:t>
            </a:r>
          </a:p>
          <a:p>
            <a:r>
              <a:rPr lang="en-US" dirty="0" smtClean="0"/>
              <a:t> DNA is being cloned into plants to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Generate resistance to disease, pests, and </a:t>
            </a:r>
          </a:p>
          <a:p>
            <a:pPr marL="514350" indent="-514350">
              <a:buNone/>
            </a:pPr>
            <a:r>
              <a:rPr lang="en-US" dirty="0" smtClean="0"/>
              <a:t>         herbicides.</a:t>
            </a:r>
          </a:p>
          <a:p>
            <a:pPr marL="514350" indent="-514350">
              <a:buNone/>
            </a:pPr>
            <a:r>
              <a:rPr lang="en-US" dirty="0" smtClean="0"/>
              <a:t>b.     Improve crop yields and nutritional value.</a:t>
            </a:r>
          </a:p>
          <a:p>
            <a:pPr marL="514350" indent="-514350">
              <a:buAutoNum type="alphaLcPeriod" startAt="3"/>
            </a:pPr>
            <a:r>
              <a:rPr lang="en-US" dirty="0" smtClean="0"/>
              <a:t>Develop new ornamental characteristics.</a:t>
            </a:r>
          </a:p>
          <a:p>
            <a:pPr marL="514350" indent="-514350">
              <a:buAutoNum type="alphaLcPeriod" startAt="3"/>
            </a:pPr>
            <a:r>
              <a:rPr lang="en-US" dirty="0" smtClean="0"/>
              <a:t>Improve shelf life for common fruits and vegetables.</a:t>
            </a:r>
          </a:p>
          <a:p>
            <a:pPr marL="514350" indent="-514350"/>
            <a:r>
              <a:rPr lang="en-US" dirty="0" smtClean="0"/>
              <a:t>Ti (tumor inducing) is a plasmid found in </a:t>
            </a:r>
            <a:r>
              <a:rPr lang="en-US" i="1" dirty="0" smtClean="0"/>
              <a:t>R. </a:t>
            </a:r>
            <a:r>
              <a:rPr lang="en-US" i="1" dirty="0" err="1" smtClean="0"/>
              <a:t>radiobacter</a:t>
            </a:r>
            <a:r>
              <a:rPr lang="en-US" i="1" dirty="0" smtClean="0"/>
              <a:t> </a:t>
            </a:r>
            <a:r>
              <a:rPr lang="en-US" dirty="0" smtClean="0"/>
              <a:t>(formerly </a:t>
            </a:r>
            <a:r>
              <a:rPr lang="en-US" i="1" dirty="0" smtClean="0"/>
              <a:t>A. </a:t>
            </a:r>
            <a:r>
              <a:rPr lang="en-US" i="1" dirty="0" err="1" smtClean="0"/>
              <a:t>tumefaciens</a:t>
            </a:r>
            <a:r>
              <a:rPr lang="en-US" dirty="0" smtClean="0"/>
              <a:t>).</a:t>
            </a:r>
          </a:p>
          <a:p>
            <a:pPr marL="514350" indent="-514350"/>
            <a:r>
              <a:rPr lang="en-US" dirty="0" smtClean="0"/>
              <a:t>Ti has eight genes that encode for disease characteristics causing the plant cells to enlarge/divide and form tumors.</a:t>
            </a:r>
          </a:p>
          <a:p>
            <a:pPr marL="514350" indent="-514350"/>
            <a:r>
              <a:rPr lang="en-US" dirty="0" smtClean="0"/>
              <a:t>Ti also has the capacity to insert itself into the host(plant) genome.</a:t>
            </a:r>
          </a:p>
          <a:p>
            <a:pPr marL="514350" indent="-514350"/>
            <a:r>
              <a:rPr lang="en-US" dirty="0" smtClean="0"/>
              <a:t>Disease genes are removed from the Ti plasmid</a:t>
            </a:r>
          </a:p>
          <a:p>
            <a:pPr marL="514350" indent="-514350">
              <a:buNone/>
            </a:pPr>
            <a:r>
              <a:rPr lang="en-US" dirty="0" smtClean="0"/>
              <a:t>        and </a:t>
            </a:r>
            <a:r>
              <a:rPr lang="en-US" b="1" dirty="0" smtClean="0"/>
              <a:t>cloned genes OF ANY SIZE and a variety of traits are inserted.</a:t>
            </a:r>
          </a:p>
          <a:p>
            <a:pPr marL="514350" indent="-514350"/>
            <a:r>
              <a:rPr lang="en-US" dirty="0" smtClean="0"/>
              <a:t>The Ti plasmid then inserts itself into the plant genome.</a:t>
            </a:r>
            <a:endParaRPr lang="en-US" dirty="0"/>
          </a:p>
        </p:txBody>
      </p:sp>
      <p:pic>
        <p:nvPicPr>
          <p:cNvPr id="89090" name="Picture 2" descr="http://upload.wikimedia.org/wikipedia/commons/thumb/d/d1/Ti_plasmid.svg/350px-Ti_plasmi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228600"/>
            <a:ext cx="3333750" cy="2524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46482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http://highered.mcgraw-hill.com/olcweb/cgi/pluginpop.cgi?it=swf::535::535::/sites/dl/free/0072437316/120078/bio40.swf::The%20Ti%20Plasmid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5720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Mammalian Cell Vectors</a:t>
            </a:r>
          </a:p>
          <a:p>
            <a:r>
              <a:rPr lang="en-US" b="1" dirty="0" smtClean="0"/>
              <a:t>Viruses are used as vectors in mammalian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common types used in g</a:t>
            </a:r>
            <a:r>
              <a:rPr lang="en-US" b="1" dirty="0" smtClean="0"/>
              <a:t>ene therapy </a:t>
            </a:r>
            <a:r>
              <a:rPr lang="en-US" dirty="0" smtClean="0"/>
              <a:t>and </a:t>
            </a:r>
            <a:r>
              <a:rPr lang="en-US" b="1" dirty="0" smtClean="0"/>
              <a:t>pharmaceutical production </a:t>
            </a:r>
            <a:r>
              <a:rPr lang="en-US" dirty="0" smtClean="0"/>
              <a:t>are</a:t>
            </a:r>
          </a:p>
          <a:p>
            <a:pPr marL="514350" indent="-514350">
              <a:buAutoNum type="alphaLcPeriod"/>
            </a:pPr>
            <a:r>
              <a:rPr lang="en-US" dirty="0" smtClean="0"/>
              <a:t>Retroviruses -  single stranded RNA viruses</a:t>
            </a:r>
          </a:p>
          <a:p>
            <a:pPr marL="514350" indent="-514350">
              <a:buAutoNum type="alphaLcPeriod"/>
            </a:pPr>
            <a:r>
              <a:rPr lang="en-US" dirty="0" smtClean="0"/>
              <a:t>Adenoviruses – double stranded DNA viruses</a:t>
            </a:r>
          </a:p>
          <a:p>
            <a:pPr marL="514350" indent="-514350">
              <a:buNone/>
            </a:pPr>
            <a:r>
              <a:rPr lang="en-US" b="1" dirty="0" smtClean="0"/>
              <a:t>Viral vectors can hold 8-10 kb of DNA of interest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</p:txBody>
      </p:sp>
      <p:pic>
        <p:nvPicPr>
          <p:cNvPr id="90114" name="Picture 2" descr="http://www.rcsb.org/pdb/education_discussion/molecule_of_the_month/images/132-Adenovirus_adeno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1981200"/>
            <a:ext cx="342899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chart with 3 columns.  In the first column, write the name of the vector.  In the second column, note the use(s) of the vector.  Finally, in the third column, note the # of base pairs (DNA of interest) that can be carried by the vector.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Transformation Lab</a:t>
            </a:r>
          </a:p>
          <a:p>
            <a:r>
              <a:rPr lang="en-US" dirty="0" smtClean="0"/>
              <a:t>Conduct an </a:t>
            </a:r>
            <a:r>
              <a:rPr lang="en-US" dirty="0" err="1" smtClean="0"/>
              <a:t>E.coli</a:t>
            </a:r>
            <a:r>
              <a:rPr lang="en-US" dirty="0" smtClean="0"/>
              <a:t> transformation.</a:t>
            </a:r>
          </a:p>
          <a:p>
            <a:r>
              <a:rPr lang="en-US" dirty="0" smtClean="0"/>
              <a:t>Refer to your handout for instructions.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Golden Rice Case Study</a:t>
            </a:r>
          </a:p>
          <a:p>
            <a:pPr lvl="0"/>
            <a:r>
              <a:rPr lang="en-US" b="1" dirty="0" smtClean="0"/>
              <a:t>Problem and the solution</a:t>
            </a:r>
            <a:endParaRPr lang="en-US" dirty="0" smtClean="0"/>
          </a:p>
          <a:p>
            <a:pPr lvl="0"/>
            <a:r>
              <a:rPr lang="en-US" dirty="0" smtClean="0"/>
              <a:t>Research assigned websites defining the Golden Rice Project and discussing the pros and cons of the project</a:t>
            </a:r>
          </a:p>
          <a:p>
            <a:pPr lvl="0"/>
            <a:r>
              <a:rPr lang="en-US" dirty="0" smtClean="0"/>
              <a:t>Respond to questions</a:t>
            </a:r>
          </a:p>
          <a:p>
            <a:pPr lvl="0"/>
            <a:r>
              <a:rPr lang="en-US" dirty="0" smtClean="0"/>
              <a:t>Class discussion of problem/solution</a:t>
            </a:r>
          </a:p>
          <a:p>
            <a:pPr lvl="0"/>
            <a:r>
              <a:rPr lang="en-US" b="1" dirty="0" smtClean="0"/>
              <a:t>Write a letter </a:t>
            </a:r>
            <a:r>
              <a:rPr lang="en-US" dirty="0" smtClean="0"/>
              <a:t>to the Rockefeller Foundation which funds the Golden Rice Project expressing agreement or disagreement with their decision.</a:t>
            </a:r>
          </a:p>
          <a:p>
            <a:pPr lvl="0"/>
            <a:r>
              <a:rPr lang="en-US" b="1" dirty="0" smtClean="0"/>
              <a:t>Write a one paragraph explanation:  </a:t>
            </a:r>
            <a:r>
              <a:rPr lang="en-US" dirty="0" smtClean="0"/>
              <a:t>Has your perspective on genetically modified foods changed since the debate?  Why or why not?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2 processes in photosynthesis.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Transcription</a:t>
            </a:r>
            <a:r>
              <a:rPr lang="en-US" dirty="0" smtClean="0"/>
              <a:t> – Genes on DNA are transcribed into an RNA code.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Translation</a:t>
            </a:r>
            <a:r>
              <a:rPr lang="en-US" dirty="0" smtClean="0"/>
              <a:t> – RNA code is used to make a polypeptide.</a:t>
            </a:r>
            <a:endParaRPr lang="en-US" dirty="0"/>
          </a:p>
        </p:txBody>
      </p:sp>
      <p:pic>
        <p:nvPicPr>
          <p:cNvPr id="21506" name="Picture 2" descr="http://www.accessexcellence.org/RC/VL/GG/images/protein_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89611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rgbClr val="DBE5F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5053</Words>
  <Application>Microsoft Macintosh PowerPoint</Application>
  <PresentationFormat>On-screen Show (4:3)</PresentationFormat>
  <Paragraphs>514</Paragraphs>
  <Slides>87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Unit 2</vt:lpstr>
      <vt:lpstr>Lesson 1</vt:lpstr>
      <vt:lpstr>Central Dogma</vt:lpstr>
      <vt:lpstr>DNA Replication</vt:lpstr>
      <vt:lpstr>DNA Replication</vt:lpstr>
      <vt:lpstr>DNA Replication</vt:lpstr>
      <vt:lpstr>DNA replication</vt:lpstr>
      <vt:lpstr>DNA Replication</vt:lpstr>
      <vt:lpstr>Protein Synthesis</vt:lpstr>
      <vt:lpstr>Protein Synthesis</vt:lpstr>
      <vt:lpstr>Protein Synthesis</vt:lpstr>
      <vt:lpstr>Protein Synthesis</vt:lpstr>
      <vt:lpstr>Protein Synthesis</vt:lpstr>
      <vt:lpstr>Protein Synthesis</vt:lpstr>
      <vt:lpstr>Protein Synthesis</vt:lpstr>
      <vt:lpstr>Transcription</vt:lpstr>
      <vt:lpstr>Protein Synthesis</vt:lpstr>
      <vt:lpstr>Protein Synthesis</vt:lpstr>
      <vt:lpstr>Protein synthesis</vt:lpstr>
      <vt:lpstr>Protein Synthesis</vt:lpstr>
      <vt:lpstr>Protein Sythesis</vt:lpstr>
      <vt:lpstr>Translation</vt:lpstr>
      <vt:lpstr>Regulation of Gene Expression</vt:lpstr>
      <vt:lpstr>Regulation of Gene Expression</vt:lpstr>
      <vt:lpstr>Regulation of Gene Expression</vt:lpstr>
      <vt:lpstr>Regulation of Gene Expression</vt:lpstr>
      <vt:lpstr>Regulation of Gene Expression</vt:lpstr>
      <vt:lpstr>Regulation of Gene Expression</vt:lpstr>
      <vt:lpstr>Regulation Gene Expression</vt:lpstr>
      <vt:lpstr>Regulation of Gene Expression</vt:lpstr>
      <vt:lpstr>Regulation of Gene Expression</vt:lpstr>
      <vt:lpstr>Regulation of Gene Expression</vt:lpstr>
      <vt:lpstr>Gene Mutations</vt:lpstr>
      <vt:lpstr>Gene Mutations</vt:lpstr>
      <vt:lpstr>Gene Mutations</vt:lpstr>
      <vt:lpstr>Gene mutations</vt:lpstr>
      <vt:lpstr>PowerPoint Presentation</vt:lpstr>
      <vt:lpstr>Chromosome Mutations</vt:lpstr>
      <vt:lpstr>Mutations –Basis for variation</vt:lpstr>
      <vt:lpstr>Lesson 2</vt:lpstr>
      <vt:lpstr>Transposable elements (transposons)</vt:lpstr>
      <vt:lpstr>Transposons</vt:lpstr>
      <vt:lpstr>Bacterial Insertion Sequence</vt:lpstr>
      <vt:lpstr>Bacterial Transposons</vt:lpstr>
      <vt:lpstr>Transposons</vt:lpstr>
      <vt:lpstr>Human Transposons</vt:lpstr>
      <vt:lpstr>Human Transposons</vt:lpstr>
      <vt:lpstr>Transposans - Review</vt:lpstr>
      <vt:lpstr>Lesson 3</vt:lpstr>
      <vt:lpstr>Epigenetics</vt:lpstr>
      <vt:lpstr>Epigenetics</vt:lpstr>
      <vt:lpstr>Epigenetics</vt:lpstr>
      <vt:lpstr>Epigenetics</vt:lpstr>
      <vt:lpstr>Epigenetics</vt:lpstr>
      <vt:lpstr>Review</vt:lpstr>
      <vt:lpstr>Epigenetics</vt:lpstr>
      <vt:lpstr>Lesson 4</vt:lpstr>
      <vt:lpstr>Recombinant DNA Technology</vt:lpstr>
      <vt:lpstr>Recombinant DNA Technology</vt:lpstr>
      <vt:lpstr>Recombinant DNA Technology – Isolating DNA</vt:lpstr>
      <vt:lpstr>Recombinant DNA Technology- Isolating DNA</vt:lpstr>
      <vt:lpstr>Recombinant DNA Technology -  Isolating DNA</vt:lpstr>
      <vt:lpstr>Recombinant DNA Technology- Isolating DNA</vt:lpstr>
      <vt:lpstr>Common restriction enzymes with restriction sites</vt:lpstr>
      <vt:lpstr>Recombinant DNA Technology -  Ligating DNA</vt:lpstr>
      <vt:lpstr>Recombinant DNA Technology</vt:lpstr>
      <vt:lpstr>Review Questions</vt:lpstr>
      <vt:lpstr>Clone a Paper Plasmid Activity</vt:lpstr>
      <vt:lpstr>Intro Transformation - Webquest</vt:lpstr>
      <vt:lpstr>Recombinant DNA technology Transformation</vt:lpstr>
      <vt:lpstr>Recombinant DNA Technology-Transformation</vt:lpstr>
      <vt:lpstr>Transformation</vt:lpstr>
      <vt:lpstr>Transformation</vt:lpstr>
      <vt:lpstr>Review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Review</vt:lpstr>
      <vt:lpstr>Lesson 5</vt:lpstr>
      <vt:lpstr>Lesson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JPriest</dc:creator>
  <cp:lastModifiedBy>James Dixon</cp:lastModifiedBy>
  <cp:revision>235</cp:revision>
  <dcterms:created xsi:type="dcterms:W3CDTF">2012-08-02T10:43:54Z</dcterms:created>
  <dcterms:modified xsi:type="dcterms:W3CDTF">2013-11-05T15:01:45Z</dcterms:modified>
</cp:coreProperties>
</file>