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4/14/15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4/14/15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4/14/15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4/14/15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4/14/15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4/14/15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4/14/15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Paper-based Synthetic Gene Networks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4572000"/>
            <a:ext cx="7377189" cy="1934628"/>
          </a:xfrm>
        </p:spPr>
        <p:txBody>
          <a:bodyPr>
            <a:normAutofit/>
          </a:bodyPr>
          <a:lstStyle/>
          <a:p>
            <a:r>
              <a:rPr lang="en-US" dirty="0" smtClean="0"/>
              <a:t>Keith </a:t>
            </a:r>
            <a:r>
              <a:rPr lang="en-US" dirty="0" err="1" smtClean="0"/>
              <a:t>Pardee</a:t>
            </a:r>
            <a:r>
              <a:rPr lang="en-US" dirty="0" smtClean="0"/>
              <a:t>, Alexander Green, Tom </a:t>
            </a:r>
            <a:r>
              <a:rPr lang="en-US" dirty="0" err="1" smtClean="0"/>
              <a:t>Ferrante</a:t>
            </a:r>
            <a:r>
              <a:rPr lang="en-US" dirty="0" smtClean="0"/>
              <a:t>, D. </a:t>
            </a:r>
            <a:r>
              <a:rPr lang="en-US" dirty="0" err="1" smtClean="0"/>
              <a:t>Ewen</a:t>
            </a:r>
            <a:r>
              <a:rPr lang="en-US" dirty="0" smtClean="0"/>
              <a:t> Cameron, Ajay </a:t>
            </a:r>
            <a:r>
              <a:rPr lang="en-US" dirty="0" err="1" smtClean="0"/>
              <a:t>DaleyKayser</a:t>
            </a:r>
            <a:r>
              <a:rPr lang="en-US" dirty="0" smtClean="0"/>
              <a:t>, </a:t>
            </a:r>
            <a:r>
              <a:rPr lang="en-US" dirty="0" err="1" smtClean="0"/>
              <a:t>Peng</a:t>
            </a:r>
            <a:r>
              <a:rPr lang="en-US" dirty="0" smtClean="0"/>
              <a:t> Yin, and James Collins</a:t>
            </a:r>
          </a:p>
          <a:p>
            <a:endParaRPr lang="en-US" dirty="0"/>
          </a:p>
          <a:p>
            <a:r>
              <a:rPr lang="en-US" sz="1600" dirty="0" smtClean="0"/>
              <a:t>Presented by: Tushar Kamath</a:t>
            </a:r>
          </a:p>
          <a:p>
            <a:r>
              <a:rPr lang="en-US" sz="1600" dirty="0" smtClean="0"/>
              <a:t>04/14/15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0126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Commercialization current product as a low-cost, rapid diagnostic tool</a:t>
            </a:r>
          </a:p>
          <a:p>
            <a:endParaRPr lang="en-US" dirty="0"/>
          </a:p>
          <a:p>
            <a:r>
              <a:rPr lang="en-US" dirty="0" smtClean="0"/>
              <a:t> Freeze dried pellets wrapped in plastic to manufacture vaccines</a:t>
            </a:r>
          </a:p>
          <a:p>
            <a:endParaRPr lang="en-US" dirty="0"/>
          </a:p>
          <a:p>
            <a:r>
              <a:rPr lang="en-US" dirty="0" smtClean="0"/>
              <a:t>Biosensors for water quality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49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133807" cy="1143000"/>
          </a:xfrm>
        </p:spPr>
        <p:txBody>
          <a:bodyPr/>
          <a:lstStyle/>
          <a:p>
            <a:r>
              <a:rPr lang="en-US" sz="3000" dirty="0" smtClean="0"/>
              <a:t>Synthetic gene networks function on a paper-based system and have various applications</a:t>
            </a:r>
            <a:endParaRPr lang="en-US" sz="3000" dirty="0"/>
          </a:p>
        </p:txBody>
      </p:sp>
      <p:pic>
        <p:nvPicPr>
          <p:cNvPr id="4" name="Picture 3" descr="Abstractfigure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5074"/>
          <a:stretch/>
        </p:blipFill>
        <p:spPr>
          <a:xfrm>
            <a:off x="1570320" y="1417638"/>
            <a:ext cx="5156952" cy="3348182"/>
          </a:xfrm>
          <a:prstGeom prst="rect">
            <a:avLst/>
          </a:prstGeom>
        </p:spPr>
      </p:pic>
      <p:pic>
        <p:nvPicPr>
          <p:cNvPr id="5" name="Picture 4" descr="Figure1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1" t="77342" r="44926" b="3288"/>
          <a:stretch/>
        </p:blipFill>
        <p:spPr>
          <a:xfrm>
            <a:off x="0" y="4474902"/>
            <a:ext cx="1797584" cy="2506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199" y="4291066"/>
            <a:ext cx="134038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pic>
        <p:nvPicPr>
          <p:cNvPr id="7" name="Picture 6" descr="figure4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8" t="79279" r="24702"/>
          <a:stretch/>
        </p:blipFill>
        <p:spPr>
          <a:xfrm>
            <a:off x="3125835" y="5471098"/>
            <a:ext cx="2140082" cy="1249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5835" y="4914340"/>
            <a:ext cx="134038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10" name="Picture 9" descr="figure6.jpe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8" r="60347" b="19673"/>
          <a:stretch/>
        </p:blipFill>
        <p:spPr>
          <a:xfrm>
            <a:off x="6112774" y="4752008"/>
            <a:ext cx="1750424" cy="19455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66020" y="4291066"/>
            <a:ext cx="23832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Further enhancement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5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199" y="1477956"/>
            <a:ext cx="3952471" cy="23083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862663" cy="1143000"/>
          </a:xfrm>
        </p:spPr>
        <p:txBody>
          <a:bodyPr/>
          <a:lstStyle/>
          <a:p>
            <a:r>
              <a:rPr lang="en-US" sz="3000" dirty="0" smtClean="0"/>
              <a:t>Freeze-dried discs containing cell-free gene networks can maintain expression and regulation</a:t>
            </a:r>
            <a:endParaRPr lang="en-US" sz="3000" dirty="0"/>
          </a:p>
        </p:txBody>
      </p:sp>
      <p:pic>
        <p:nvPicPr>
          <p:cNvPr id="5" name="Picture 4" descr="Figure1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53" r="61249" b="1301"/>
          <a:stretch/>
        </p:blipFill>
        <p:spPr>
          <a:xfrm>
            <a:off x="642719" y="1477956"/>
            <a:ext cx="3657155" cy="21881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3638" y="3855769"/>
            <a:ext cx="6701124" cy="286232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Figure1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2" t="78737" r="1"/>
          <a:stretch/>
        </p:blipFill>
        <p:spPr>
          <a:xfrm>
            <a:off x="1241557" y="3966760"/>
            <a:ext cx="6207787" cy="275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3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63204" y="2723628"/>
            <a:ext cx="5105896" cy="258532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316" y="2807518"/>
            <a:ext cx="2682905" cy="397031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034" y="174755"/>
            <a:ext cx="7620000" cy="1143000"/>
          </a:xfrm>
        </p:spPr>
        <p:txBody>
          <a:bodyPr/>
          <a:lstStyle/>
          <a:p>
            <a:r>
              <a:rPr lang="en-US" sz="3200" dirty="0" smtClean="0"/>
              <a:t>Freeze-dried toehold switches on paper discs exhibit functionality and orthogonal behavior</a:t>
            </a:r>
            <a:endParaRPr lang="en-US" sz="3200" dirty="0"/>
          </a:p>
        </p:txBody>
      </p:sp>
      <p:pic>
        <p:nvPicPr>
          <p:cNvPr id="4" name="Picture 3" descr="figure2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" b="79371"/>
          <a:stretch/>
        </p:blipFill>
        <p:spPr>
          <a:xfrm>
            <a:off x="171250" y="1280310"/>
            <a:ext cx="7542231" cy="1407510"/>
          </a:xfrm>
          <a:prstGeom prst="rect">
            <a:avLst/>
          </a:prstGeom>
        </p:spPr>
      </p:pic>
      <p:pic>
        <p:nvPicPr>
          <p:cNvPr id="5" name="Picture 4" descr="figure2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9" t="24870" r="9736" b="30700"/>
          <a:stretch/>
        </p:blipFill>
        <p:spPr>
          <a:xfrm>
            <a:off x="343034" y="3025011"/>
            <a:ext cx="2226293" cy="3752825"/>
          </a:xfrm>
          <a:prstGeom prst="rect">
            <a:avLst/>
          </a:prstGeom>
        </p:spPr>
      </p:pic>
      <p:pic>
        <p:nvPicPr>
          <p:cNvPr id="6" name="Picture 5" descr="figure2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0" t="74272"/>
          <a:stretch/>
        </p:blipFill>
        <p:spPr>
          <a:xfrm>
            <a:off x="3163204" y="2807518"/>
            <a:ext cx="4550277" cy="23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42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75400" y="2575519"/>
            <a:ext cx="2887275" cy="424731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316" y="2807518"/>
            <a:ext cx="4972268" cy="397031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sz="3000" dirty="0" smtClean="0"/>
              <a:t>Paper-based platform allows for </a:t>
            </a:r>
            <a:r>
              <a:rPr lang="en-US" sz="3000" dirty="0" err="1" smtClean="0"/>
              <a:t>LacZ</a:t>
            </a:r>
            <a:r>
              <a:rPr lang="en-US" sz="3000" dirty="0" smtClean="0"/>
              <a:t>-mediated visible colorimetric output</a:t>
            </a:r>
            <a:endParaRPr lang="en-US" sz="3000" dirty="0"/>
          </a:p>
        </p:txBody>
      </p:sp>
      <p:pic>
        <p:nvPicPr>
          <p:cNvPr id="5" name="Picture 4" descr="figure3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03"/>
          <a:stretch/>
        </p:blipFill>
        <p:spPr>
          <a:xfrm>
            <a:off x="457200" y="1143000"/>
            <a:ext cx="6833703" cy="1432519"/>
          </a:xfrm>
          <a:prstGeom prst="rect">
            <a:avLst/>
          </a:prstGeom>
        </p:spPr>
      </p:pic>
      <p:pic>
        <p:nvPicPr>
          <p:cNvPr id="6" name="Picture 5" descr="figure3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8" t="37556" b="43063"/>
          <a:stretch/>
        </p:blipFill>
        <p:spPr>
          <a:xfrm>
            <a:off x="271144" y="3181969"/>
            <a:ext cx="4623909" cy="3344311"/>
          </a:xfrm>
          <a:prstGeom prst="rect">
            <a:avLst/>
          </a:prstGeom>
        </p:spPr>
      </p:pic>
      <p:pic>
        <p:nvPicPr>
          <p:cNvPr id="7" name="Picture 6" descr="figure3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5" t="78170"/>
          <a:stretch/>
        </p:blipFill>
        <p:spPr>
          <a:xfrm>
            <a:off x="5679769" y="4932625"/>
            <a:ext cx="2525868" cy="1846030"/>
          </a:xfrm>
          <a:prstGeom prst="rect">
            <a:avLst/>
          </a:prstGeom>
        </p:spPr>
      </p:pic>
      <p:pic>
        <p:nvPicPr>
          <p:cNvPr id="8" name="Picture 7" descr="figure3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8" t="79008" r="40859" b="-838"/>
          <a:stretch/>
        </p:blipFill>
        <p:spPr>
          <a:xfrm>
            <a:off x="5679769" y="2682557"/>
            <a:ext cx="2540198" cy="227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3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4073" y="4151910"/>
            <a:ext cx="6927364" cy="258532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21981" y="1417638"/>
            <a:ext cx="6927364" cy="258532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30" y="274638"/>
            <a:ext cx="8190891" cy="1143000"/>
          </a:xfrm>
        </p:spPr>
        <p:txBody>
          <a:bodyPr/>
          <a:lstStyle/>
          <a:p>
            <a:r>
              <a:rPr lang="en-US" sz="3200" dirty="0" smtClean="0"/>
              <a:t>Paper-based synthetic gene networks can sense antibiotic resistance genes and glucose levels</a:t>
            </a:r>
            <a:endParaRPr lang="en-US" sz="3200" dirty="0"/>
          </a:p>
        </p:txBody>
      </p:sp>
      <p:pic>
        <p:nvPicPr>
          <p:cNvPr id="4" name="Picture 3" descr="figure4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3" t="47305" r="11384" b="26757"/>
          <a:stretch/>
        </p:blipFill>
        <p:spPr>
          <a:xfrm>
            <a:off x="1070308" y="1417638"/>
            <a:ext cx="5865289" cy="2453800"/>
          </a:xfrm>
          <a:prstGeom prst="rect">
            <a:avLst/>
          </a:prstGeom>
        </p:spPr>
      </p:pic>
      <p:pic>
        <p:nvPicPr>
          <p:cNvPr id="5" name="Picture 4" descr="figure4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9" t="76040"/>
          <a:stretch/>
        </p:blipFill>
        <p:spPr>
          <a:xfrm>
            <a:off x="1370529" y="4309213"/>
            <a:ext cx="5755538" cy="242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9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905475" cy="1143000"/>
          </a:xfrm>
        </p:spPr>
        <p:txBody>
          <a:bodyPr/>
          <a:lstStyle/>
          <a:p>
            <a:r>
              <a:rPr lang="en-US" sz="3200" dirty="0" smtClean="0"/>
              <a:t>Freeze-dried synthetic gene network platform can be used as a diagnostic for Ebola strains</a:t>
            </a:r>
            <a:endParaRPr lang="en-US" sz="3200" dirty="0"/>
          </a:p>
        </p:txBody>
      </p:sp>
      <p:pic>
        <p:nvPicPr>
          <p:cNvPr id="4" name="Picture 3" descr="figure5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23"/>
          <a:stretch/>
        </p:blipFill>
        <p:spPr>
          <a:xfrm>
            <a:off x="642185" y="1417637"/>
            <a:ext cx="6034229" cy="1550299"/>
          </a:xfrm>
          <a:prstGeom prst="rect">
            <a:avLst/>
          </a:prstGeom>
        </p:spPr>
      </p:pic>
      <p:pic>
        <p:nvPicPr>
          <p:cNvPr id="6" name="Picture 5" descr="figure5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4444" r="-526" b="105"/>
          <a:stretch/>
        </p:blipFill>
        <p:spPr>
          <a:xfrm>
            <a:off x="1981863" y="3118538"/>
            <a:ext cx="4694551" cy="355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6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Toehold switches on paper-based system show functionality when assembled in series</a:t>
            </a:r>
            <a:endParaRPr lang="en-US" sz="3200" dirty="0"/>
          </a:p>
        </p:txBody>
      </p:sp>
      <p:pic>
        <p:nvPicPr>
          <p:cNvPr id="4" name="Picture 3" descr="figure6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9" y="1417637"/>
            <a:ext cx="7006868" cy="504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0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and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Assumptions</a:t>
            </a:r>
          </a:p>
          <a:p>
            <a:pPr lvl="1"/>
            <a:r>
              <a:rPr lang="en-US" dirty="0" smtClean="0"/>
              <a:t>Mixing different mRNAs will not change the output as the expression is similar to that found with the toehold switch</a:t>
            </a:r>
          </a:p>
          <a:p>
            <a:pPr lvl="1"/>
            <a:r>
              <a:rPr lang="en-US" dirty="0" smtClean="0"/>
              <a:t>Expression of small gene circuits can scale to larger gene networks</a:t>
            </a:r>
          </a:p>
          <a:p>
            <a:pPr lvl="1"/>
            <a:r>
              <a:rPr lang="en-US" dirty="0" smtClean="0"/>
              <a:t>Stability of RNA and other cell parts are constant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Concerns</a:t>
            </a:r>
          </a:p>
          <a:p>
            <a:pPr lvl="1"/>
            <a:r>
              <a:rPr lang="en-US" dirty="0"/>
              <a:t>GFP expression on graphs were at varying orders of magnitude</a:t>
            </a:r>
          </a:p>
          <a:p>
            <a:pPr lvl="1"/>
            <a:r>
              <a:rPr lang="en-US" dirty="0" smtClean="0"/>
              <a:t>Cost and time of isolating/maintaining RNA and proteins for paper-based system could be prohibitive</a:t>
            </a:r>
          </a:p>
          <a:p>
            <a:pPr lvl="1"/>
            <a:r>
              <a:rPr lang="en-US" dirty="0" smtClean="0"/>
              <a:t>Paper-based may not be the best way – “</a:t>
            </a:r>
            <a:r>
              <a:rPr lang="en-US" dirty="0"/>
              <a:t>the cellulose fibers are definitely not required and apparently mitigate the reaction </a:t>
            </a:r>
            <a:r>
              <a:rPr lang="en-US" dirty="0" smtClean="0"/>
              <a:t>efficiency” (Felix Moser)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45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1083</TotalTime>
  <Words>271</Words>
  <Application>Microsoft Macintosh PowerPoint</Application>
  <PresentationFormat>On-screen Show (4:3)</PresentationFormat>
  <Paragraphs>103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Adjacency</vt:lpstr>
      <vt:lpstr>Paper-based Synthetic Gene Networks</vt:lpstr>
      <vt:lpstr>Synthetic gene networks function on a paper-based system and have various applications</vt:lpstr>
      <vt:lpstr>Freeze-dried discs containing cell-free gene networks can maintain expression and regulation</vt:lpstr>
      <vt:lpstr>Freeze-dried toehold switches on paper discs exhibit functionality and orthogonal behavior</vt:lpstr>
      <vt:lpstr>Paper-based platform allows for LacZ-mediated visible colorimetric output</vt:lpstr>
      <vt:lpstr>Paper-based synthetic gene networks can sense antibiotic resistance genes and glucose levels</vt:lpstr>
      <vt:lpstr>Freeze-dried synthetic gene network platform can be used as a diagnostic for Ebola strains</vt:lpstr>
      <vt:lpstr>Toehold switches on paper-based system show functionality when assembled in series</vt:lpstr>
      <vt:lpstr>Assumptions and concerns</vt:lpstr>
      <vt:lpstr>Future 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Paper-based Synthetic Gene Networks</dc:title>
  <dc:creator>Tushar Kamath</dc:creator>
  <cp:lastModifiedBy>Tushar Kamath</cp:lastModifiedBy>
  <cp:revision>31</cp:revision>
  <dcterms:created xsi:type="dcterms:W3CDTF">2015-04-14T23:51:18Z</dcterms:created>
  <dcterms:modified xsi:type="dcterms:W3CDTF">2015-04-15T17:55:16Z</dcterms:modified>
</cp:coreProperties>
</file>