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2" r:id="rId4"/>
    <p:sldId id="294" r:id="rId5"/>
    <p:sldId id="295" r:id="rId6"/>
    <p:sldId id="291" r:id="rId7"/>
    <p:sldId id="296" r:id="rId8"/>
    <p:sldId id="292" r:id="rId9"/>
    <p:sldId id="293" r:id="rId10"/>
    <p:sldId id="297" r:id="rId11"/>
    <p:sldId id="299" r:id="rId12"/>
    <p:sldId id="298" r:id="rId13"/>
    <p:sldId id="301" r:id="rId14"/>
    <p:sldId id="300" r:id="rId15"/>
    <p:sldId id="281" r:id="rId16"/>
    <p:sldId id="302" r:id="rId17"/>
    <p:sldId id="303" r:id="rId18"/>
    <p:sldId id="304" r:id="rId19"/>
    <p:sldId id="305" r:id="rId20"/>
    <p:sldId id="306" r:id="rId21"/>
    <p:sldId id="307" r:id="rId22"/>
    <p:sldId id="264" r:id="rId23"/>
    <p:sldId id="308" r:id="rId24"/>
  </p:sldIdLst>
  <p:sldSz cx="9144000" cy="6858000" type="screen4x3"/>
  <p:notesSz cx="6858000" cy="9144000"/>
  <p:embeddedFontLst>
    <p:embeddedFont>
      <p:font typeface="맑은 고딕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1FA"/>
    <a:srgbClr val="FB37ED"/>
    <a:srgbClr val="00421E"/>
    <a:srgbClr val="FFCC00"/>
    <a:srgbClr val="663300"/>
    <a:srgbClr val="E7EFFF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99" autoAdjust="0"/>
  </p:normalViewPr>
  <p:slideViewPr>
    <p:cSldViewPr>
      <p:cViewPr varScale="1">
        <p:scale>
          <a:sx n="106" d="100"/>
          <a:sy n="106" d="100"/>
        </p:scale>
        <p:origin x="-17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78113-F093-4666-90CA-C87BB20D7586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5F289-A2F1-4345-BAAF-8F84CEF27F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5F289-A2F1-4345-BAAF-8F84CEF27F75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73241-439F-4970-8D67-F72BBEC8CFA4}" type="datetimeFigureOut">
              <a:rPr lang="ko-KR" altLang="en-US" smtClean="0"/>
              <a:pPr/>
              <a:t>2016-02-12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9DE9E-6F2E-4BBF-907A-030284BF53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3140968"/>
            <a:ext cx="9144000" cy="2448272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 rot="16200000">
            <a:off x="-2097360" y="2708920"/>
            <a:ext cx="6858000" cy="1440160"/>
          </a:xfrm>
          <a:prstGeom prst="rect">
            <a:avLst/>
          </a:prstGeom>
          <a:solidFill>
            <a:srgbClr val="00206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 rot="16200000">
            <a:off x="-2565412" y="2960948"/>
            <a:ext cx="6858000" cy="936104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3861048"/>
            <a:ext cx="9144000" cy="1584176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8794" y="3214686"/>
            <a:ext cx="721520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3600" dirty="0" smtClean="0"/>
              <a:t>Folding DNA to create </a:t>
            </a:r>
            <a:r>
              <a:rPr lang="en-US" altLang="ko-KR" sz="3600" dirty="0" err="1" smtClean="0"/>
              <a:t>nanoscale</a:t>
            </a:r>
            <a:r>
              <a:rPr lang="en-US" altLang="ko-KR" sz="3600" dirty="0" smtClean="0"/>
              <a:t> shapes and patterns</a:t>
            </a:r>
            <a:endParaRPr lang="ko-KR" altLang="en-US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6710" y="6072206"/>
            <a:ext cx="1214446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조연우</a:t>
            </a:r>
            <a:endParaRPr lang="ko-KR" altLang="en-US" sz="25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79103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structure - rectangle</a:t>
            </a:r>
            <a:endParaRPr lang="ko-KR" altLang="en-US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2" name="Picture 2" descr="C:\Users\samsung\Desktop\rectang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598803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79103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structure </a:t>
            </a:r>
            <a:endParaRPr lang="ko-KR" altLang="en-US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70" name="Picture 2" descr="C:\Users\samsung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878584" cy="2592288"/>
          </a:xfrm>
          <a:prstGeom prst="rect">
            <a:avLst/>
          </a:prstGeom>
          <a:noFill/>
        </p:spPr>
      </p:pic>
      <p:pic>
        <p:nvPicPr>
          <p:cNvPr id="7171" name="Picture 3" descr="C:\Users\samsung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032448" cy="2675737"/>
          </a:xfrm>
          <a:prstGeom prst="rect">
            <a:avLst/>
          </a:prstGeom>
          <a:noFill/>
        </p:spPr>
      </p:pic>
      <p:pic>
        <p:nvPicPr>
          <p:cNvPr id="7172" name="Picture 4" descr="C:\Users\samsung\Desktop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7776864" cy="5058188"/>
          </a:xfrm>
          <a:prstGeom prst="rect">
            <a:avLst/>
          </a:prstGeom>
          <a:noFill/>
        </p:spPr>
      </p:pic>
      <p:pic>
        <p:nvPicPr>
          <p:cNvPr id="7173" name="Picture 5" descr="C:\Users\samsung\Desktop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268760"/>
            <a:ext cx="7056784" cy="5053188"/>
          </a:xfrm>
          <a:prstGeom prst="rect">
            <a:avLst/>
          </a:prstGeom>
          <a:noFill/>
        </p:spPr>
      </p:pic>
      <p:pic>
        <p:nvPicPr>
          <p:cNvPr id="7174" name="Picture 6" descr="C:\Users\samsung\Desktop\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340768"/>
            <a:ext cx="7272808" cy="4834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79103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structure</a:t>
            </a:r>
            <a:endParaRPr lang="ko-KR" altLang="en-US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123728" y="522920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Double helixes parallel to each other</a:t>
            </a:r>
          </a:p>
          <a:p>
            <a:r>
              <a:rPr lang="en-US" altLang="ko-KR" dirty="0" smtClean="0"/>
              <a:t>Held together places where short strands go along the helix and jump to another one </a:t>
            </a:r>
            <a:endParaRPr lang="ko-KR" altLang="en-US" dirty="0"/>
          </a:p>
        </p:txBody>
      </p:sp>
      <p:pic>
        <p:nvPicPr>
          <p:cNvPr id="6147" name="Picture 3" descr="C:\Users\samsung\Desktop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480720" cy="3757600"/>
          </a:xfrm>
          <a:prstGeom prst="rect">
            <a:avLst/>
          </a:prstGeom>
          <a:noFill/>
        </p:spPr>
      </p:pic>
      <p:pic>
        <p:nvPicPr>
          <p:cNvPr id="6149" name="Picture 5" descr="C:\Users\samsung\Desktop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84784"/>
            <a:ext cx="5400600" cy="3648698"/>
          </a:xfrm>
          <a:prstGeom prst="rect">
            <a:avLst/>
          </a:prstGeom>
          <a:noFill/>
        </p:spPr>
      </p:pic>
      <p:pic>
        <p:nvPicPr>
          <p:cNvPr id="6150" name="Picture 6" descr="C:\Users\samsung\Deskto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628800"/>
            <a:ext cx="4824536" cy="3450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36712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</a:t>
            </a:r>
            <a:endParaRPr lang="ko-KR" altLang="en-US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27584" y="1844824"/>
            <a:ext cx="72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5 steps</a:t>
            </a:r>
          </a:p>
          <a:p>
            <a:r>
              <a:rPr lang="en-US" altLang="ko-KR" sz="2000" dirty="0" smtClean="0"/>
              <a:t>▶ 1&amp;2</a:t>
            </a:r>
            <a:r>
              <a:rPr lang="ko-KR" altLang="en-US" sz="2000" dirty="0" smtClean="0"/>
              <a:t>단계 손으로 디자인</a:t>
            </a:r>
            <a:endParaRPr lang="en-US" altLang="ko-KR" sz="2400" dirty="0" smtClean="0"/>
          </a:p>
          <a:p>
            <a:pPr marL="342900" indent="-342900">
              <a:buAutoNum type="arabicPeriod"/>
            </a:pPr>
            <a:r>
              <a:rPr lang="en-US" altLang="ko-KR" sz="2000" dirty="0" smtClean="0"/>
              <a:t>DNA </a:t>
            </a:r>
            <a:r>
              <a:rPr lang="ko-KR" altLang="en-US" sz="2000" dirty="0" smtClean="0"/>
              <a:t>구조의 기하학적 모델 </a:t>
            </a:r>
            <a:endParaRPr lang="en-US" altLang="ko-KR" sz="2000" dirty="0" smtClean="0"/>
          </a:p>
          <a:p>
            <a:pPr marL="342900" indent="-342900">
              <a:buAutoNum type="arabicPeriod"/>
            </a:pPr>
            <a:r>
              <a:rPr lang="en-US" altLang="ko-KR" sz="2000" dirty="0" smtClean="0"/>
              <a:t>Folding path</a:t>
            </a:r>
          </a:p>
          <a:p>
            <a:pPr marL="342900" indent="-342900"/>
            <a:endParaRPr lang="en-US" altLang="ko-KR" sz="2000" dirty="0" smtClean="0">
              <a:latin typeface="맑은 고딕"/>
              <a:ea typeface="맑은 고딕"/>
            </a:endParaRPr>
          </a:p>
          <a:p>
            <a:pPr marL="342900" indent="-342900"/>
            <a:r>
              <a:rPr lang="en-US" altLang="ko-KR" sz="2000" dirty="0" smtClean="0">
                <a:latin typeface="맑은 고딕"/>
                <a:ea typeface="맑은 고딕"/>
              </a:rPr>
              <a:t>▶ 3~5</a:t>
            </a:r>
            <a:r>
              <a:rPr lang="ko-KR" altLang="en-US" sz="2000" dirty="0" smtClean="0">
                <a:latin typeface="맑은 고딕"/>
                <a:ea typeface="맑은 고딕"/>
              </a:rPr>
              <a:t>단계 컴퓨터작업</a:t>
            </a:r>
            <a:endParaRPr lang="en-US" altLang="ko-KR" sz="2000" dirty="0" smtClean="0"/>
          </a:p>
          <a:p>
            <a:pPr marL="342900" indent="-342900"/>
            <a:r>
              <a:rPr lang="en-US" altLang="ko-KR" sz="2000" dirty="0" smtClean="0"/>
              <a:t>3. </a:t>
            </a:r>
            <a:r>
              <a:rPr lang="ko-KR" altLang="en-US" sz="2000" dirty="0" smtClean="0"/>
              <a:t>컴퓨터 프로그램으로 </a:t>
            </a:r>
            <a:r>
              <a:rPr lang="en-US" altLang="ko-KR" sz="2000" dirty="0" smtClean="0"/>
              <a:t>staple strands </a:t>
            </a:r>
            <a:r>
              <a:rPr lang="ko-KR" altLang="en-US" sz="2000" dirty="0" smtClean="0"/>
              <a:t>디자인</a:t>
            </a:r>
            <a:endParaRPr lang="en-US" altLang="ko-KR" sz="2000" dirty="0" smtClean="0"/>
          </a:p>
          <a:p>
            <a:pPr marL="342900" indent="-342900"/>
            <a:r>
              <a:rPr lang="en-US" altLang="ko-KR" sz="2000" dirty="0" smtClean="0"/>
              <a:t>4. Twist of scaffold crossovers </a:t>
            </a:r>
            <a:r>
              <a:rPr lang="ko-KR" altLang="en-US" sz="2000" dirty="0" smtClean="0"/>
              <a:t>측정</a:t>
            </a:r>
            <a:endParaRPr lang="en-US" altLang="ko-KR" sz="2000" dirty="0" smtClean="0"/>
          </a:p>
          <a:p>
            <a:pPr marL="342900" indent="-342900"/>
            <a:r>
              <a:rPr lang="en-US" altLang="ko-KR" sz="2000" dirty="0" smtClean="0"/>
              <a:t>   -&gt; Strain</a:t>
            </a:r>
            <a:r>
              <a:rPr lang="en-US" altLang="ko-KR" sz="2000" dirty="0" smtClean="0">
                <a:latin typeface="맑은 고딕"/>
                <a:ea typeface="맑은 고딕"/>
              </a:rPr>
              <a:t>▼</a:t>
            </a:r>
          </a:p>
          <a:p>
            <a:pPr marL="342900" indent="-342900"/>
            <a:r>
              <a:rPr lang="en-US" altLang="ko-KR" sz="2000" dirty="0" smtClean="0">
                <a:latin typeface="맑은 고딕"/>
                <a:ea typeface="맑은 고딕"/>
              </a:rPr>
              <a:t>   -&gt; Staple recomputed</a:t>
            </a:r>
          </a:p>
          <a:p>
            <a:pPr marL="342900" indent="-342900"/>
            <a:r>
              <a:rPr lang="en-US" altLang="ko-KR" sz="2000" dirty="0" smtClean="0">
                <a:latin typeface="맑은 고딕"/>
                <a:ea typeface="맑은 고딕"/>
              </a:rPr>
              <a:t>5. </a:t>
            </a:r>
            <a:r>
              <a:rPr lang="ko-KR" altLang="en-US" sz="2000" dirty="0" smtClean="0">
                <a:latin typeface="맑은 고딕"/>
                <a:ea typeface="맑은 고딕"/>
              </a:rPr>
              <a:t> </a:t>
            </a:r>
            <a:r>
              <a:rPr lang="en-US" altLang="ko-KR" sz="2000" dirty="0" smtClean="0">
                <a:latin typeface="맑은 고딕"/>
                <a:ea typeface="맑은 고딕"/>
              </a:rPr>
              <a:t>Heat &amp; cool them down</a:t>
            </a:r>
            <a:endParaRPr lang="en-US" altLang="ko-K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79103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structure example </a:t>
            </a:r>
            <a:endParaRPr lang="ko-KR" altLang="en-US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4" name="Picture 2" descr="C:\Users\samsung\Desktop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28800"/>
            <a:ext cx="4824536" cy="4309038"/>
          </a:xfrm>
          <a:prstGeom prst="rect">
            <a:avLst/>
          </a:prstGeom>
          <a:noFill/>
        </p:spPr>
      </p:pic>
      <p:pic>
        <p:nvPicPr>
          <p:cNvPr id="8195" name="Picture 3" descr="C:\Users\samsung\Desktop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72816"/>
            <a:ext cx="6160284" cy="4176464"/>
          </a:xfrm>
          <a:prstGeom prst="rect">
            <a:avLst/>
          </a:prstGeom>
          <a:noFill/>
        </p:spPr>
      </p:pic>
      <p:pic>
        <p:nvPicPr>
          <p:cNvPr id="8196" name="Picture 4" descr="C:\Users\samsung\Desktop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772816"/>
            <a:ext cx="6265907" cy="4104456"/>
          </a:xfrm>
          <a:prstGeom prst="rect">
            <a:avLst/>
          </a:prstGeom>
          <a:noFill/>
        </p:spPr>
      </p:pic>
      <p:pic>
        <p:nvPicPr>
          <p:cNvPr id="8197" name="Picture 5" descr="C:\Users\samsung\Desktop\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484784"/>
            <a:ext cx="483150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79103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structure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4" name="그림 13" descr="오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428736"/>
            <a:ext cx="7572428" cy="5007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79103"/>
            <a:ext cx="734481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en-US" altLang="ko-KR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219" name="Picture 3" descr="C:\Users\samsung\Desktop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00808"/>
            <a:ext cx="6283176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242" name="Picture 2" descr="C:\Users\samsung\Desktop\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6408712" cy="416504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879103"/>
            <a:ext cx="734481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en-US" altLang="ko-KR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1266" name="Picture 2" descr="C:\Users\samsung\Desktop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44824"/>
            <a:ext cx="6019869" cy="39604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879103"/>
            <a:ext cx="734481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en-US" altLang="ko-KR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2290" name="Picture 2" descr="C:\Users\samsung\Desktop\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6480720" cy="391409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879103"/>
            <a:ext cx="734481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en-US" altLang="ko-KR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879103"/>
            <a:ext cx="201622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Contents</a:t>
            </a:r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자유형 16"/>
          <p:cNvSpPr/>
          <p:nvPr/>
        </p:nvSpPr>
        <p:spPr>
          <a:xfrm>
            <a:off x="0" y="2060848"/>
            <a:ext cx="9227128" cy="3525212"/>
          </a:xfrm>
          <a:custGeom>
            <a:avLst/>
            <a:gdLst>
              <a:gd name="connsiteX0" fmla="*/ 0 w 9227128"/>
              <a:gd name="connsiteY0" fmla="*/ 1904230 h 3525212"/>
              <a:gd name="connsiteX1" fmla="*/ 4276437 w 9227128"/>
              <a:gd name="connsiteY1" fmla="*/ 241685 h 3525212"/>
              <a:gd name="connsiteX2" fmla="*/ 3352800 w 9227128"/>
              <a:gd name="connsiteY2" fmla="*/ 3354339 h 3525212"/>
              <a:gd name="connsiteX3" fmla="*/ 9227128 w 9227128"/>
              <a:gd name="connsiteY3" fmla="*/ 1266921 h 352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7128" h="3525212">
                <a:moveTo>
                  <a:pt x="0" y="1904230"/>
                </a:moveTo>
                <a:cubicBezTo>
                  <a:pt x="1858818" y="952115"/>
                  <a:pt x="3717637" y="0"/>
                  <a:pt x="4276437" y="241685"/>
                </a:cubicBezTo>
                <a:cubicBezTo>
                  <a:pt x="4835237" y="483370"/>
                  <a:pt x="2527685" y="3183466"/>
                  <a:pt x="3352800" y="3354339"/>
                </a:cubicBezTo>
                <a:cubicBezTo>
                  <a:pt x="4177915" y="3525212"/>
                  <a:pt x="8260389" y="1551709"/>
                  <a:pt x="9227128" y="1266921"/>
                </a:cubicBezTo>
              </a:path>
            </a:pathLst>
          </a:custGeom>
          <a:ln w="34925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w="med" len="med"/>
          </a:ln>
          <a:effectLst>
            <a:outerShdw blurRad="63500" dist="25400" dir="2700000" algn="tl" rotWithShape="0">
              <a:srgbClr val="002060">
                <a:alpha val="9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224568" y="3168676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63500" dir="5400000" rotWithShape="0">
              <a:srgbClr val="00206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966578" y="3168676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63500" dir="5400000" rotWithShape="0">
              <a:srgbClr val="00206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6767304" y="4175627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63500" dir="5400000" rotWithShape="0">
              <a:srgbClr val="00206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3648" y="3070121"/>
            <a:ext cx="2448272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9066" y="3070121"/>
            <a:ext cx="3528392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8264" y="4077072"/>
            <a:ext cx="244827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</p:txBody>
      </p:sp>
      <p:sp>
        <p:nvSpPr>
          <p:cNvPr id="28" name="타원 27"/>
          <p:cNvSpPr/>
          <p:nvPr/>
        </p:nvSpPr>
        <p:spPr>
          <a:xfrm>
            <a:off x="3401400" y="4175627"/>
            <a:ext cx="216024" cy="21602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63500" dir="5400000" rotWithShape="0">
              <a:srgbClr val="00206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63888" y="4077072"/>
            <a:ext cx="244827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3315" name="Picture 3" descr="C:\Users\samsung\Desktop\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44824"/>
            <a:ext cx="7094571" cy="39604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879103"/>
            <a:ext cx="734481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en-US" altLang="ko-KR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4339" name="Picture 3" descr="C:\Users\samsung\Desktop\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768752" cy="436986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879103"/>
            <a:ext cx="734481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en-US" altLang="ko-KR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879103"/>
            <a:ext cx="648072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" name="그림 23" descr="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643050"/>
            <a:ext cx="3158026" cy="2101071"/>
          </a:xfrm>
          <a:prstGeom prst="rect">
            <a:avLst/>
          </a:prstGeom>
        </p:spPr>
      </p:pic>
      <p:pic>
        <p:nvPicPr>
          <p:cNvPr id="26" name="그림 25" descr="암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929066"/>
            <a:ext cx="3429024" cy="22957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9124" y="2357430"/>
            <a:ext cx="4071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400" dirty="0" smtClean="0"/>
              <a:t>DNA </a:t>
            </a:r>
            <a:r>
              <a:rPr lang="ko-KR" altLang="en-US" sz="2400" dirty="0" smtClean="0"/>
              <a:t>오리가미를 통한 </a:t>
            </a:r>
            <a:r>
              <a:rPr lang="ko-KR" altLang="en-US" sz="2400" dirty="0" err="1" smtClean="0"/>
              <a:t>나노봇</a:t>
            </a:r>
            <a:r>
              <a:rPr lang="ko-KR" altLang="en-US" sz="2400" dirty="0" smtClean="0"/>
              <a:t> 개발로 표적 물질을 제거 가능</a:t>
            </a:r>
            <a:endParaRPr lang="en-US" altLang="ko-KR" sz="2400" dirty="0" smtClean="0"/>
          </a:p>
          <a:p>
            <a:pPr>
              <a:buFont typeface="Arial" pitchFamily="34" charset="0"/>
              <a:buChar char="•"/>
            </a:pPr>
            <a:endParaRPr lang="en-US" altLang="ko-KR" sz="2400" dirty="0" smtClean="0"/>
          </a:p>
          <a:p>
            <a:pPr>
              <a:buFont typeface="Arial" pitchFamily="34" charset="0"/>
              <a:buChar char="•"/>
            </a:pPr>
            <a:r>
              <a:rPr lang="en-US" altLang="ko-KR" sz="2400" dirty="0" smtClean="0"/>
              <a:t>DNA </a:t>
            </a:r>
            <a:r>
              <a:rPr lang="ko-KR" altLang="en-US" sz="2400" dirty="0" smtClean="0"/>
              <a:t>오리가미를 이용하여 컴퓨터 칩을 만들어 컴퓨터의 소형화 가능</a:t>
            </a:r>
            <a:endParaRPr lang="ko-KR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879103"/>
            <a:ext cx="6480720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The application of DNA origami</a:t>
            </a:r>
          </a:p>
          <a:p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6" name="Picture 2" descr="C:\Users\samsung\Desktop\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5544616" cy="3519532"/>
          </a:xfrm>
          <a:prstGeom prst="rect">
            <a:avLst/>
          </a:prstGeom>
          <a:noFill/>
        </p:spPr>
      </p:pic>
      <p:pic>
        <p:nvPicPr>
          <p:cNvPr id="16391" name="Picture 7" descr="C:\Users\samsung\Desktop\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2"/>
            <a:ext cx="5904656" cy="3985082"/>
          </a:xfrm>
          <a:prstGeom prst="rect">
            <a:avLst/>
          </a:prstGeom>
          <a:noFill/>
        </p:spPr>
      </p:pic>
      <p:pic>
        <p:nvPicPr>
          <p:cNvPr id="16393" name="Picture 9" descr="C:\Users\samsung\Desktop\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556791"/>
            <a:ext cx="6336704" cy="408896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879103"/>
            <a:ext cx="475252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“Normal DNA”</a:t>
            </a:r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26" name="Picture 2" descr="C:\Users\samsung\Desktop\normal D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844824"/>
            <a:ext cx="5445710" cy="381642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28184" y="2348880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이중나선 형태로 존재</a:t>
            </a:r>
            <a:endParaRPr lang="en-US" altLang="ko-KR" dirty="0" smtClean="0"/>
          </a:p>
          <a:p>
            <a:r>
              <a:rPr lang="en-US" altLang="ko-KR" dirty="0" smtClean="0"/>
              <a:t>Double Stranded, Double Helix</a:t>
            </a:r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3789040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Adenine, Thymine, Guanine, Cytosine </a:t>
            </a:r>
          </a:p>
          <a:p>
            <a:r>
              <a:rPr lang="ko-KR" altLang="en-US" dirty="0" smtClean="0"/>
              <a:t>네 가지 염기가 서로 상보적으로 결합하며 존재 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879103"/>
            <a:ext cx="475252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“Normal DNA”</a:t>
            </a:r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350100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Individual Strand</a:t>
            </a:r>
            <a:r>
              <a:rPr lang="ko-KR" altLang="en-US" dirty="0" smtClean="0"/>
              <a:t>만 고려</a:t>
            </a:r>
            <a:endParaRPr lang="en-US" altLang="ko-KR" dirty="0" smtClean="0"/>
          </a:p>
          <a:p>
            <a:r>
              <a:rPr lang="en-US" altLang="ko-KR" dirty="0" smtClean="0"/>
              <a:t>(X) Double Helix</a:t>
            </a:r>
            <a:endParaRPr lang="ko-KR" altLang="en-US" dirty="0"/>
          </a:p>
        </p:txBody>
      </p:sp>
      <p:pic>
        <p:nvPicPr>
          <p:cNvPr id="2050" name="Picture 2" descr="C:\Users\samsung\Desktop\d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5133365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764704"/>
            <a:ext cx="626469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synthesizers make single strands</a:t>
            </a:r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3075" name="Picture 3" descr="C:\Users\samsung\Desktop\제목 ds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5112568" cy="1992884"/>
          </a:xfrm>
          <a:prstGeom prst="rect">
            <a:avLst/>
          </a:prstGeom>
          <a:noFill/>
        </p:spPr>
      </p:pic>
      <p:pic>
        <p:nvPicPr>
          <p:cNvPr id="3076" name="Picture 4" descr="C:\Users\samsung\Desktop\제목 없sf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73016"/>
            <a:ext cx="4811712" cy="2744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39552" y="1340768"/>
            <a:ext cx="8208912" cy="5328592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764704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– need a long single strand </a:t>
            </a:r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83568" y="2780928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400" dirty="0" err="1" smtClean="0"/>
              <a:t>종이접기를</a:t>
            </a:r>
            <a:r>
              <a:rPr lang="ko-KR" altLang="en-US" sz="2400" dirty="0" smtClean="0"/>
              <a:t> 하듯이 </a:t>
            </a:r>
            <a:r>
              <a:rPr lang="en-US" altLang="ko-KR" sz="2400" dirty="0" smtClean="0"/>
              <a:t>DNA</a:t>
            </a:r>
            <a:r>
              <a:rPr lang="ko-KR" altLang="en-US" sz="2400" dirty="0" smtClean="0"/>
              <a:t>를 접어 다양한 형태의 </a:t>
            </a:r>
            <a:r>
              <a:rPr lang="ko-KR" altLang="en-US" sz="2400" dirty="0" err="1" smtClean="0"/>
              <a:t>나노</a:t>
            </a:r>
            <a:r>
              <a:rPr lang="ko-KR" altLang="en-US" sz="2400" dirty="0" smtClean="0"/>
              <a:t> 구조물을 만드는 </a:t>
            </a:r>
            <a:r>
              <a:rPr lang="ko-KR" altLang="en-US" sz="2400" dirty="0" err="1" smtClean="0"/>
              <a:t>나노</a:t>
            </a:r>
            <a:r>
              <a:rPr lang="ko-KR" altLang="en-US" sz="2400" dirty="0" smtClean="0"/>
              <a:t> 기술</a:t>
            </a:r>
            <a:endParaRPr lang="en-US" altLang="ko-KR" sz="2400" dirty="0" smtClean="0"/>
          </a:p>
          <a:p>
            <a:pPr>
              <a:buFont typeface="Arial" pitchFamily="34" charset="0"/>
              <a:buChar char="•"/>
            </a:pPr>
            <a:endParaRPr lang="en-US" altLang="ko-KR" sz="2400" dirty="0" smtClean="0"/>
          </a:p>
          <a:p>
            <a:pPr>
              <a:buFont typeface="Arial" pitchFamily="34" charset="0"/>
              <a:buChar char="•"/>
            </a:pPr>
            <a:r>
              <a:rPr lang="en-US" altLang="ko-KR" sz="2400" dirty="0" smtClean="0"/>
              <a:t>DNA </a:t>
            </a:r>
            <a:r>
              <a:rPr lang="en-US" altLang="ko-KR" sz="2400" dirty="0" err="1" smtClean="0"/>
              <a:t>orgami</a:t>
            </a:r>
            <a:r>
              <a:rPr lang="ko-KR" altLang="en-US" sz="2400" dirty="0" smtClean="0"/>
              <a:t>를 하기 위해서는 긴 사슬의 </a:t>
            </a:r>
            <a:r>
              <a:rPr lang="en-US" altLang="ko-KR" sz="2400" dirty="0" smtClean="0"/>
              <a:t>single strand DNA</a:t>
            </a:r>
            <a:r>
              <a:rPr lang="ko-KR" altLang="en-US" sz="2400" dirty="0" smtClean="0"/>
              <a:t>와 </a:t>
            </a:r>
            <a:r>
              <a:rPr lang="en-US" altLang="ko-KR" sz="2400" dirty="0" smtClean="0"/>
              <a:t>staple DNA strand</a:t>
            </a:r>
            <a:r>
              <a:rPr lang="ko-KR" altLang="en-US" sz="2400" dirty="0" smtClean="0"/>
              <a:t>가 필요</a:t>
            </a:r>
            <a:endParaRPr lang="ko-KR" alt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71600" y="177281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DNA origami?</a:t>
            </a:r>
            <a:endParaRPr lang="ko-KR" altLang="en-US" sz="3200" dirty="0"/>
          </a:p>
        </p:txBody>
      </p:sp>
      <p:pic>
        <p:nvPicPr>
          <p:cNvPr id="4099" name="Picture 3" descr="C:\Users\samsung\Desktop\제목 없d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8136904" cy="5316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879103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– need a long single strand </a:t>
            </a:r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" name="그림 16" descr="800px-M13_with_enzym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132856"/>
            <a:ext cx="7840755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879103"/>
            <a:ext cx="734481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</a:t>
            </a:r>
            <a:endParaRPr lang="ko-KR" altLang="en-US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 </a:t>
            </a:r>
            <a:endParaRPr lang="ko-KR" altLang="en-US" sz="28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" name="그림 17" descr="c2bm00154c-f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428736"/>
            <a:ext cx="6113693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 rot="16200000">
            <a:off x="-945232" y="1556792"/>
            <a:ext cx="6858000" cy="3744416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 rot="16200000">
            <a:off x="-2637420" y="2888940"/>
            <a:ext cx="6858000" cy="1080120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879103"/>
            <a:ext cx="73448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DNA origami structure</a:t>
            </a:r>
            <a:endParaRPr lang="ko-KR" altLang="en-US" sz="2800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340768"/>
            <a:ext cx="8280920" cy="5119280"/>
          </a:xfrm>
          <a:prstGeom prst="roundRect">
            <a:avLst>
              <a:gd name="adj" fmla="val 875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" name="그림 12" descr="1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428868"/>
            <a:ext cx="3929090" cy="2586376"/>
          </a:xfrm>
          <a:prstGeom prst="rect">
            <a:avLst/>
          </a:prstGeom>
        </p:spPr>
      </p:pic>
      <p:pic>
        <p:nvPicPr>
          <p:cNvPr id="14" name="그림 13" descr="2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428868"/>
            <a:ext cx="3923594" cy="2571768"/>
          </a:xfrm>
          <a:prstGeom prst="rect">
            <a:avLst/>
          </a:prstGeom>
        </p:spPr>
      </p:pic>
      <p:pic>
        <p:nvPicPr>
          <p:cNvPr id="19" name="그림 18" descr="3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2143116"/>
            <a:ext cx="5768311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275</Words>
  <Application>Microsoft Office PowerPoint</Application>
  <PresentationFormat>화면 슬라이드 쇼(4:3)</PresentationFormat>
  <Paragraphs>67</Paragraphs>
  <Slides>23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8" baseType="lpstr">
      <vt:lpstr>굴림</vt:lpstr>
      <vt:lpstr>Arial</vt:lpstr>
      <vt:lpstr>08서울남산체 EB</vt:lpstr>
      <vt:lpstr>맑은 고딕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</vt:vector>
  </TitlesOfParts>
  <Company>부경대학교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samsung</cp:lastModifiedBy>
  <cp:revision>189</cp:revision>
  <dcterms:created xsi:type="dcterms:W3CDTF">2014-11-05T10:18:54Z</dcterms:created>
  <dcterms:modified xsi:type="dcterms:W3CDTF">2016-02-12T04:29:00Z</dcterms:modified>
</cp:coreProperties>
</file>