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2" r:id="rId2"/>
    <p:sldMasterId id="2147483673" r:id="rId3"/>
    <p:sldMasterId id="2147483674" r:id="rId4"/>
    <p:sldMasterId id="2147483675" r:id="rId5"/>
    <p:sldMasterId id="2147483676" r:id="rId6"/>
    <p:sldMasterId id="2147483677" r:id="rId7"/>
    <p:sldMasterId id="2147483678" r:id="rId8"/>
    <p:sldMasterId id="2147483679" r:id="rId9"/>
    <p:sldMasterId id="2147483680" r:id="rId10"/>
    <p:sldMasterId id="2147483681" r:id="rId11"/>
    <p:sldMasterId id="2147483682" r:id="rId12"/>
    <p:sldMasterId id="2147483683" r:id="rId13"/>
    <p:sldMasterId id="2147483684" r:id="rId14"/>
    <p:sldMasterId id="2147483685" r:id="rId15"/>
    <p:sldMasterId id="2147483875" r:id="rId16"/>
  </p:sldMasterIdLst>
  <p:notesMasterIdLst>
    <p:notesMasterId r:id="rId43"/>
  </p:notesMasterIdLst>
  <p:handoutMasterIdLst>
    <p:handoutMasterId r:id="rId44"/>
  </p:handoutMasterIdLst>
  <p:sldIdLst>
    <p:sldId id="256" r:id="rId17"/>
    <p:sldId id="257" r:id="rId18"/>
    <p:sldId id="258" r:id="rId19"/>
    <p:sldId id="259" r:id="rId20"/>
    <p:sldId id="260" r:id="rId21"/>
    <p:sldId id="274" r:id="rId22"/>
    <p:sldId id="261" r:id="rId23"/>
    <p:sldId id="272" r:id="rId24"/>
    <p:sldId id="271" r:id="rId25"/>
    <p:sldId id="262" r:id="rId26"/>
    <p:sldId id="263" r:id="rId27"/>
    <p:sldId id="264" r:id="rId28"/>
    <p:sldId id="265" r:id="rId29"/>
    <p:sldId id="266" r:id="rId30"/>
    <p:sldId id="283" r:id="rId31"/>
    <p:sldId id="267" r:id="rId32"/>
    <p:sldId id="268" r:id="rId33"/>
    <p:sldId id="269" r:id="rId34"/>
    <p:sldId id="270" r:id="rId35"/>
    <p:sldId id="273" r:id="rId36"/>
    <p:sldId id="275" r:id="rId37"/>
    <p:sldId id="278" r:id="rId38"/>
    <p:sldId id="279" r:id="rId39"/>
    <p:sldId id="280" r:id="rId40"/>
    <p:sldId id="282" r:id="rId41"/>
    <p:sldId id="281" r:id="rId42"/>
  </p:sldIdLst>
  <p:sldSz cx="9144000" cy="6858000" type="screen4x3"/>
  <p:notesSz cx="6858000" cy="97345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6600CC"/>
    <a:srgbClr val="0066FF"/>
    <a:srgbClr val="A50021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93575C-F445-4024-BAD3-ACB18F96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5688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A6720B-6370-462C-A352-1D3005286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63DB5C-AFF6-4F6D-B0A0-C3B65394A7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7EB38F-7589-48E4-ACE8-EED0FC17C7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A2AF8B-B663-4B43-9889-21B185E07B2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D74E7-C97A-4BA3-9495-28DB0A59514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22F1A-716A-4BC3-A416-8A9913E9D57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05F566-7420-48AD-A297-6E13A25C1B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972FDA-DC77-4894-8A40-55F4F16C55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0E9F24-07DD-4E55-814A-BBC48809354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01F477-E044-425B-919D-7BF77074BBF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1A7682-DC57-4D08-A5F2-6092043AEF1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376762-20A0-426E-8D6A-D3940E6024D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059FC9-6A84-4D89-8B4D-E632D9D0C7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972CA6-100C-4583-AAF2-21A38B9D619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D44AE6-9103-4C4B-A8E0-9B98103BCD1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EF0A97-F110-42C8-8959-DAA719DC2AA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AD753A-3DCC-47CC-934D-EADE13CB142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5E8EBA-9D0A-411A-91BC-1D5C00F256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8D09F-7A76-4912-9013-A5C0DF7186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B04394-0A21-4AEA-ABEA-7689E6110BD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C94B0A-74C6-4740-9C63-768445781FF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764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764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96D3-CA98-4480-9655-C26975B2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61A9-EEC7-492B-B7C0-6EFD0AC8A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2661-9BC5-4498-B88A-6CEDD7C9D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59FC-4374-40A0-8318-5AB935753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140E-490C-43AB-BAEE-4BEF2B4D8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A598-0CB6-45A3-AF05-D2B2C065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C1AE-BC1A-4D97-9C68-8F3D88FF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D689-04BA-4C3C-8D8B-7DD95775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FC03-C676-4EB1-901B-FC0B9F7C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920D-25CA-4A79-B833-7CCB04F2D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74638"/>
            <a:ext cx="1562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74638"/>
            <a:ext cx="4533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C266-49C8-4ECF-B559-17703C1D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ACD3-EDAF-45D5-9DA1-BECDB0BC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7A20-D22C-4BB5-8104-FB373127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DEE3-FF31-408F-A8C0-B65B5CB7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2C96-FF50-41E1-9F84-F22FB95C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2607-D4FA-4BB8-9C9F-A92C53D43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B189-8828-424C-A789-D66979DA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F26-0341-4A9F-9EEA-7E492833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A9C5-0826-4AB5-876D-8285FF1D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29EC-2AFD-43A3-97E2-D659F176A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0801-351F-4062-985F-E7A694C24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74638"/>
            <a:ext cx="1562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74638"/>
            <a:ext cx="4533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E569-6328-4F4A-A70D-5699600E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0AAE-8E7E-4D2D-AF28-03817922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578C-1F5F-4D25-8DCB-943602490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BFAE-37A4-40F4-89EC-0F6908AEB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3535-1ADE-4D1D-861E-B3C4F19AB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EE5A-0A45-454C-AD71-0035C8BA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E367-3E4B-423E-9A7F-B8B571155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16E9-FA5B-4672-BD09-BB724FC2D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1E1D-4F8D-4FA5-9DB1-800F638F6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F65F-F5ED-44DA-9F62-CAC77B94E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8989-9CBB-4DAA-8B1E-D15E0B2FD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4D47-5744-442B-B6DA-CBA5B9B18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CE68-5739-4A30-A6AF-AFC4052EB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9FAD-F91A-4E15-8A48-87C7F0B5A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Nan\AppData\Local\Microsoft\Windows\Temporary Internet Files\Content.IE5\322OP46G\MPj0433144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52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C:\Users\Nan\AppData\Local\Microsoft\Windows\Temporary Internet Files\Content.IE5\322OP46G\MPj0433144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52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1600200"/>
            <a:ext cx="6248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B5EEBD-6BF0-46F1-A201-D55E89014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Nan\AppData\Local\Microsoft\Windows\Temporary Internet Files\Content.IE5\322OP46G\MPj0433144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52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1600200"/>
            <a:ext cx="6248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336B66-18E7-4AF7-A901-C34992ECC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741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237387D-9A71-4FC5-82A1-9F228FB42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741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33" r:id="rId2"/>
    <p:sldLayoutId id="2147484442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43" r:id="rId9"/>
    <p:sldLayoutId id="2147484439" r:id="rId10"/>
    <p:sldLayoutId id="2147484440" r:id="rId11"/>
    <p:sldLayoutId id="2147484444" r:id="rId12"/>
    <p:sldLayoutId id="21474844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62456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err="1"/>
              <a:t>Korelasi</a:t>
            </a:r>
            <a:r>
              <a:rPr/>
              <a:t> </a:t>
            </a:r>
            <a:r>
              <a:rPr err="1"/>
              <a:t>dan</a:t>
            </a:r>
            <a:r>
              <a:rPr/>
              <a:t> </a:t>
            </a:r>
            <a:r>
              <a:rPr err="1"/>
              <a:t>Regresi</a:t>
            </a:r>
            <a:endParaRPr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mtClean="0"/>
              <a:t>Oleh: </a:t>
            </a:r>
            <a:endParaRPr lang="id-ID" smtClean="0"/>
          </a:p>
          <a:p>
            <a:pPr algn="ctr" eaLnBrk="1" hangingPunct="1">
              <a:lnSpc>
                <a:spcPct val="90000"/>
              </a:lnSpc>
            </a:pPr>
            <a:r>
              <a:rPr lang="id-ID" smtClean="0"/>
              <a:t>Anwar, Dita, Erna</a:t>
            </a:r>
          </a:p>
          <a:p>
            <a:pPr algn="ctr" eaLnBrk="1" hangingPunct="1">
              <a:lnSpc>
                <a:spcPct val="90000"/>
              </a:lnSpc>
            </a:pPr>
            <a:endParaRPr lang="id-ID" sz="2400" b="1" smtClean="0"/>
          </a:p>
          <a:p>
            <a:pPr algn="ctr" eaLnBrk="1" hangingPunct="1">
              <a:lnSpc>
                <a:spcPct val="90000"/>
              </a:lnSpc>
            </a:pPr>
            <a:endParaRPr lang="id-ID" sz="2400" b="1" smtClean="0"/>
          </a:p>
          <a:p>
            <a:pPr algn="ctr" eaLnBrk="1" hangingPunct="1">
              <a:lnSpc>
                <a:spcPct val="90000"/>
              </a:lnSpc>
            </a:pPr>
            <a:endParaRPr lang="id-ID" sz="2400" b="1" smtClean="0"/>
          </a:p>
          <a:p>
            <a:pPr algn="ctr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Program Studi </a:t>
            </a:r>
            <a:r>
              <a:rPr lang="id-ID" sz="2400" b="1" smtClean="0">
                <a:latin typeface="Arial" charset="0"/>
                <a:cs typeface="Arial" charset="0"/>
              </a:rPr>
              <a:t>Magister </a:t>
            </a:r>
            <a:r>
              <a:rPr lang="en-US" sz="2400" b="1" smtClean="0">
                <a:latin typeface="Arial" charset="0"/>
                <a:cs typeface="Arial" charset="0"/>
              </a:rPr>
              <a:t>Biomedik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Fakultas Kedokteran Universitas Sumatera Utara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800" b="1" smtClean="0">
                <a:latin typeface="Arial" charset="0"/>
                <a:cs typeface="Arial" charset="0"/>
              </a:rPr>
              <a:t>20</a:t>
            </a:r>
            <a:r>
              <a:rPr lang="id-ID" sz="2800" b="1" smtClean="0">
                <a:latin typeface="Arial" charset="0"/>
                <a:cs typeface="Arial" charset="0"/>
              </a:rPr>
              <a:t>11</a:t>
            </a:r>
            <a:endParaRPr lang="en-US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solidFill>
                  <a:schemeClr val="bg1"/>
                </a:solidFill>
              </a:rPr>
              <a:t>Contoh..</a:t>
            </a:r>
          </a:p>
        </p:txBody>
      </p:sp>
      <p:graphicFrame>
        <p:nvGraphicFramePr>
          <p:cNvPr id="15506" name="Group 146"/>
          <p:cNvGraphicFramePr>
            <a:graphicFrameLocks noGrp="1"/>
          </p:cNvGraphicFramePr>
          <p:nvPr>
            <p:ph type="tbl" idx="1"/>
          </p:nvPr>
        </p:nvGraphicFramePr>
        <p:xfrm>
          <a:off x="381000" y="990600"/>
          <a:ext cx="8001000" cy="3383256"/>
        </p:xfrm>
        <a:graphic>
          <a:graphicData uri="http://schemas.openxmlformats.org/drawingml/2006/table">
            <a:tbl>
              <a:tblPr/>
              <a:tblGrid>
                <a:gridCol w="565150"/>
                <a:gridCol w="1452563"/>
                <a:gridCol w="1371600"/>
                <a:gridCol w="1612900"/>
                <a:gridCol w="1452562"/>
                <a:gridCol w="1546225"/>
              </a:tblGrid>
              <a:tr h="396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(SGOT)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(HDL)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XY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535.94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465.56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646.28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784.02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858.85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705.25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127.69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320.41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372.49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240.25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1780.84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1697.84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1789.29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1831.84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1918.44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2070.25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∑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105.3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302.3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4566.95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1632.39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13068.35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1" name="Rectangle 137"/>
          <p:cNvSpPr>
            <a:spLocks noChangeArrowheads="1"/>
          </p:cNvSpPr>
          <p:nvPr/>
        </p:nvSpPr>
        <p:spPr bwMode="auto">
          <a:xfrm>
            <a:off x="457200" y="4495800"/>
            <a:ext cx="8153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        n(∑XY) – (∑X) (∑Y)</a:t>
            </a:r>
          </a:p>
          <a:p>
            <a:r>
              <a:rPr lang="en-US"/>
              <a:t>r = </a:t>
            </a:r>
          </a:p>
          <a:p>
            <a:r>
              <a:rPr lang="en-US"/>
              <a:t>          √[(n∑X</a:t>
            </a:r>
            <a:r>
              <a:rPr lang="en-US" baseline="30000"/>
              <a:t>2</a:t>
            </a:r>
            <a:r>
              <a:rPr lang="en-US"/>
              <a:t>) – (∑X) </a:t>
            </a:r>
            <a:r>
              <a:rPr lang="en-US" baseline="30000"/>
              <a:t>2</a:t>
            </a:r>
            <a:r>
              <a:rPr lang="en-US"/>
              <a:t>] [(n∑Y</a:t>
            </a:r>
            <a:r>
              <a:rPr lang="en-US" baseline="30000"/>
              <a:t>2</a:t>
            </a:r>
            <a:r>
              <a:rPr lang="en-US"/>
              <a:t>) – (∑Y)</a:t>
            </a:r>
            <a:r>
              <a:rPr lang="en-US" baseline="30000"/>
              <a:t>2</a:t>
            </a:r>
            <a:r>
              <a:rPr lang="en-US"/>
              <a:t>]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 sz="2000"/>
              <a:t>7 (4566.95) – (105.3) (302.3)</a:t>
            </a:r>
          </a:p>
          <a:p>
            <a:r>
              <a:rPr lang="en-US" sz="2000"/>
              <a:t>r = 						          = 0.768</a:t>
            </a:r>
          </a:p>
          <a:p>
            <a:r>
              <a:rPr lang="en-US" sz="2000"/>
              <a:t>       </a:t>
            </a:r>
            <a:r>
              <a:rPr lang="en-US" sz="2000">
                <a:cs typeface="Arial" charset="0"/>
              </a:rPr>
              <a:t>√[(7x1632.39) – (105.3)</a:t>
            </a:r>
            <a:r>
              <a:rPr lang="en-US" sz="2000" baseline="30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] [(7x13068.35) – (302)</a:t>
            </a:r>
            <a:r>
              <a:rPr lang="en-US" sz="2000" baseline="30000">
                <a:cs typeface="Arial" charset="0"/>
              </a:rPr>
              <a:t>2</a:t>
            </a:r>
            <a:r>
              <a:rPr lang="en-US" sz="2000">
                <a:cs typeface="Arial" charset="0"/>
              </a:rPr>
              <a:t>]</a:t>
            </a:r>
          </a:p>
        </p:txBody>
      </p:sp>
      <p:sp>
        <p:nvSpPr>
          <p:cNvPr id="32802" name="Line 139"/>
          <p:cNvSpPr>
            <a:spLocks noChangeShapeType="1"/>
          </p:cNvSpPr>
          <p:nvPr/>
        </p:nvSpPr>
        <p:spPr bwMode="auto">
          <a:xfrm>
            <a:off x="914400" y="4953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2803" name="Line 140"/>
          <p:cNvSpPr>
            <a:spLocks noChangeShapeType="1"/>
          </p:cNvSpPr>
          <p:nvPr/>
        </p:nvSpPr>
        <p:spPr bwMode="auto">
          <a:xfrm>
            <a:off x="914400" y="60960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/>
              <a:t>Scatter Plot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914400"/>
          <a:ext cx="8153400" cy="5562600"/>
        </p:xfrm>
        <a:graphic>
          <a:graphicData uri="http://schemas.openxmlformats.org/presentationml/2006/ole">
            <p:oleObj spid="_x0000_s1026" name="Chart" r:id="rId4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sz="4000" smtClean="0"/>
              <a:t>Kesimpulan hasil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2800" smtClean="0"/>
              <a:t>Dilihat dari besarnya r yang mendekati 1, maka hubungan antara SGOT dengan HDL adalah kuat.</a:t>
            </a:r>
          </a:p>
          <a:p>
            <a:pPr eaLnBrk="1" hangingPunct="1"/>
            <a:r>
              <a:rPr lang="en-US" sz="2800" smtClean="0"/>
              <a:t>Berpola linier positif</a:t>
            </a:r>
          </a:p>
          <a:p>
            <a:pPr eaLnBrk="1" hangingPunct="1"/>
            <a:r>
              <a:rPr lang="en-US" sz="2800" smtClean="0"/>
              <a:t>Maka makin tinggi SGOT maka akan semakin tinggi kadar HDL.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Koefisien Determinasi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 = r</a:t>
            </a:r>
            <a:r>
              <a:rPr lang="en-US" baseline="30000" smtClean="0"/>
              <a:t>2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Yaitu besarnya proporsi variasi Y yang dapat dijelaskan oleh variabel X.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Apabila r = 1 maka R = 100%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mtClean="0">
                <a:sym typeface="Wingdings" pitchFamily="2" charset="2"/>
              </a:rPr>
              <a:t>X memegang peranan dalam perubahan Y. bila terjadi perubahan X, maka Y akan berubah.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Pada kasus diatas r = 0.768 maka R = r</a:t>
            </a:r>
            <a:r>
              <a:rPr lang="en-US" baseline="30000" smtClean="0"/>
              <a:t>2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R= (0.768)</a:t>
            </a:r>
            <a:r>
              <a:rPr lang="en-US" baseline="30000" smtClean="0"/>
              <a:t>2</a:t>
            </a:r>
            <a:r>
              <a:rPr lang="en-US" smtClean="0"/>
              <a:t> = 0.59 </a:t>
            </a:r>
            <a:r>
              <a:rPr lang="en-US" smtClean="0">
                <a:sym typeface="Wingdings" pitchFamily="2" charset="2"/>
              </a:rPr>
              <a:t> 59%.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Hal ini berarti HDL dapat dijelaskan oleh Variabel SGOT sebesar 59%.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Trellis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Uji Hipotesis koefisien Korelasi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Pengujian signifikansi Selain menggunakan tabel r, juga dapat dihitung dengan uji t. rumusnya: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 		 r</a:t>
            </a:r>
            <a:r>
              <a:rPr lang="en-US" smtClean="0">
                <a:cs typeface="Arial" charset="0"/>
              </a:rPr>
              <a:t>√(n-2)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	t= 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		 </a:t>
            </a:r>
            <a:r>
              <a:rPr lang="en-US" smtClean="0">
                <a:cs typeface="Arial" charset="0"/>
              </a:rPr>
              <a:t>√(1-r</a:t>
            </a:r>
            <a:r>
              <a:rPr lang="en-US" baseline="30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)			df= n-2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bila t hitung &gt;  t tabel, Ho di tolak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bila t hitung &lt; t tabel, Ho  diterima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endParaRPr lang="en-US" smtClean="0">
              <a:cs typeface="Arial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219200" y="3810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2" y="-8"/>
          <a:ext cx="9143999" cy="7486015"/>
        </p:xfrm>
        <a:graphic>
          <a:graphicData uri="http://schemas.openxmlformats.org/drawingml/2006/table">
            <a:tbl>
              <a:tblPr/>
              <a:tblGrid>
                <a:gridCol w="1270058"/>
                <a:gridCol w="1529985"/>
                <a:gridCol w="1542667"/>
                <a:gridCol w="1442288"/>
                <a:gridCol w="1499347"/>
                <a:gridCol w="1859654"/>
              </a:tblGrid>
              <a:tr h="301625">
                <a:tc>
                  <a:txBody>
                    <a:bodyPr/>
                    <a:lstStyle/>
                    <a:p>
                      <a:pPr marL="1555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dk</a:t>
                      </a:r>
                      <a:endParaRPr lang="id-ID" sz="2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id-ID" sz="2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 spc="-1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1 %</a:t>
                      </a:r>
                      <a:endParaRPr lang="id-ID" sz="2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dk .</a:t>
                      </a:r>
                      <a:endParaRPr lang="id-ID" sz="2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id-ID" sz="2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id-ID" sz="2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39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0,887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0,496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0,950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0,999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0,381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0,878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0,959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0,374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0,478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5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0,811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0,917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0,367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0,470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0,874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0,361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0,463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0,707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0,834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0,355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0,456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0,798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0,449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0,632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0,765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0,418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0,735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0,576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0./08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0,288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0,372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0,553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0,354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0,532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0,325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0,514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0,641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0,302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0,497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0,623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0,283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0,606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0,267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0,590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0,195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0.575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0,174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0,228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08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0,444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0,208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39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0.433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0,549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0,148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0,537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44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0,413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0,526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0,404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0,515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0,088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0,115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676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0,396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0,505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0,062</a:t>
                      </a:r>
                      <a:endParaRPr lang="id-ID" sz="14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0,081</a:t>
                      </a:r>
                      <a:endParaRPr lang="id-ID" sz="1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529" marR="165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Green marble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B. Regresi Linier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Persamaan garis Linier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Y = a + bX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Pada persamaan ini harus jelas dan tentukan mana variabel Y (dependen) dan variabel X (independen). Penetapan disesuaikan dengan tujuan analisis.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Biasanya variabel Y </a:t>
            </a:r>
            <a:r>
              <a:rPr lang="en-US" smtClean="0">
                <a:sym typeface="Wingdings" pitchFamily="2" charset="2"/>
              </a:rPr>
              <a:t> lebih sulit diukur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Variabel X  lebih mudah diukur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Mengapa?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eaLnBrk="1" hangingPunct="1"/>
            <a:r>
              <a:rPr lang="en-US" smtClean="0"/>
              <a:t>Karena dari persamaan garis regresi linier, kita dapat melakukan banyak hal. Contohnya : menduga satu nilai variabel dependen berdasarkan nilai variabel bebasnya.</a:t>
            </a:r>
          </a:p>
          <a:p>
            <a:pPr eaLnBrk="1" hangingPunct="1"/>
            <a:r>
              <a:rPr lang="en-US" smtClean="0">
                <a:solidFill>
                  <a:srgbClr val="0066FF"/>
                </a:solidFill>
              </a:rPr>
              <a:t>Dari contoh kasus diatas, SGOT merupakan variabel bebas dan HDL merupakan variabel terikat. Sehingga: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66FF"/>
                </a:solidFill>
              </a:rPr>
              <a:t>	HDL = a + b SGOT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66FF"/>
              </a:solidFill>
            </a:endParaRPr>
          </a:p>
          <a:p>
            <a:pPr eaLnBrk="1" hangingPunct="1"/>
            <a:r>
              <a:rPr lang="en-US" smtClean="0"/>
              <a:t>Garis linier dapat digambarkan bila koefisien a dan b diperoleh.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Plaid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81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800" b="1" smtClean="0"/>
              <a:t>Metode kuadrat terkecil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	   n(∑XY) – (∑X) (∑Y)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b= 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mtClean="0"/>
              <a:t>		n</a:t>
            </a:r>
            <a:r>
              <a:rPr lang="en-US" smtClean="0">
                <a:cs typeface="Arial" charset="0"/>
              </a:rPr>
              <a:t>∑(X)</a:t>
            </a:r>
            <a:r>
              <a:rPr lang="en-US" baseline="30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 – (∑X)</a:t>
            </a:r>
            <a:r>
              <a:rPr lang="en-US" baseline="30000" smtClean="0">
                <a:cs typeface="Arial" charset="0"/>
              </a:rPr>
              <a:t>2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endParaRPr lang="en-US" baseline="300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d-ID" smtClean="0">
                <a:cs typeface="Arial" charset="0"/>
              </a:rPr>
              <a:t>	</a:t>
            </a:r>
            <a:r>
              <a:rPr lang="en-US" smtClean="0">
                <a:cs typeface="Arial" charset="0"/>
              </a:rPr>
              <a:t>Koefisien b = besarnya perubahan nilai variabel Y apakah nilai variabel X berubah sebesar satu unit (satuannya)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	</a:t>
            </a:r>
            <a:r>
              <a:rPr lang="en-US" smtClean="0"/>
              <a:t>Koefisien a = nilai awal/intercept </a:t>
            </a:r>
            <a:r>
              <a:rPr lang="en-US" smtClean="0">
                <a:sym typeface="Wingdings" pitchFamily="2" charset="2"/>
              </a:rPr>
              <a:t> besarnya nilai variabel Y, bila variabel X =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ym typeface="Wingdings" pitchFamily="2" charset="2"/>
              </a:rPr>
              <a:t>	a = y - bx</a:t>
            </a:r>
            <a:endParaRPr lang="en-US" smtClean="0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066800" y="1752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86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Maka dari contoh soal diatas dapat dihitung: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    </a:t>
            </a:r>
            <a:r>
              <a:rPr lang="en-US" sz="2200" smtClean="0"/>
              <a:t>n(∑XY) – (∑X) (∑Y)		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z="2200" smtClean="0"/>
              <a:t>b= 				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		n</a:t>
            </a:r>
            <a:r>
              <a:rPr lang="en-US" sz="2200" smtClean="0">
                <a:cs typeface="Arial" charset="0"/>
              </a:rPr>
              <a:t>∑(X)</a:t>
            </a:r>
            <a:r>
              <a:rPr lang="en-US" sz="2200" baseline="30000" smtClean="0">
                <a:cs typeface="Arial" charset="0"/>
              </a:rPr>
              <a:t>2</a:t>
            </a:r>
            <a:r>
              <a:rPr lang="en-US" sz="2200" smtClean="0">
                <a:cs typeface="Arial" charset="0"/>
              </a:rPr>
              <a:t> – (∑X)</a:t>
            </a:r>
            <a:r>
              <a:rPr lang="en-US" sz="2200" baseline="30000" smtClean="0">
                <a:cs typeface="Arial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aseline="300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aseline="30000" smtClean="0">
              <a:cs typeface="Arial" charset="0"/>
            </a:endParaRP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z="2200" baseline="30000" smtClean="0">
                <a:cs typeface="Arial" charset="0"/>
              </a:rPr>
              <a:t>	</a:t>
            </a:r>
            <a:r>
              <a:rPr lang="en-US" sz="2200" smtClean="0">
                <a:cs typeface="Arial" charset="0"/>
              </a:rPr>
              <a:t>   </a:t>
            </a:r>
            <a:r>
              <a:rPr lang="en-US" sz="2200" smtClean="0"/>
              <a:t>7x4566.95 – (105.3x302.3)</a:t>
            </a:r>
            <a:endParaRPr lang="en-US" sz="2200" baseline="30000" smtClean="0">
              <a:cs typeface="Arial" charset="0"/>
            </a:endParaRP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z="2200" smtClean="0">
                <a:cs typeface="Arial" charset="0"/>
              </a:rPr>
              <a:t>b= 						= 0.403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z="2200" baseline="30000" smtClean="0">
                <a:cs typeface="Arial" charset="0"/>
              </a:rPr>
              <a:t>		</a:t>
            </a:r>
            <a:r>
              <a:rPr lang="en-US" sz="2200" smtClean="0">
                <a:cs typeface="Arial" charset="0"/>
              </a:rPr>
              <a:t>7x1632.39 – (105.3)</a:t>
            </a:r>
            <a:r>
              <a:rPr lang="en-US" sz="2200" baseline="30000" smtClean="0">
                <a:cs typeface="Arial" charset="0"/>
              </a:rPr>
              <a:t>2</a:t>
            </a: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endParaRPr lang="en-US" sz="2200" baseline="300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cs typeface="Arial" charset="0"/>
              </a:rPr>
              <a:t>a= y – bX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cs typeface="Arial" charset="0"/>
              </a:rPr>
              <a:t>  = (302.3/7) – (0.403)(105.3/7) = 37.123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cs typeface="Arial" charset="0"/>
              </a:rPr>
              <a:t>Maka HDL = 37.123 + 0.403 SGOT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cs typeface="Arial" charset="0"/>
            </a:endParaRPr>
          </a:p>
          <a:p>
            <a:pPr eaLnBrk="1" hangingPunct="1">
              <a:lnSpc>
                <a:spcPct val="55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1066800" y="1828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838200" y="3124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Pendahuluan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mtClean="0"/>
              <a:t>	</a:t>
            </a:r>
            <a:r>
              <a:rPr lang="en-US" smtClean="0"/>
              <a:t>Beberapa penelitian di bidang kedokteran sering ingin menilai apakah ada hubungan antara dua variabel (dependent dan independent) yang numerik.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contoh :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Hubungan Index Massa Tubuh dengan kadar</a:t>
            </a:r>
            <a:r>
              <a:rPr lang="id-ID" smtClean="0">
                <a:solidFill>
                  <a:srgbClr val="FF3300"/>
                </a:solidFill>
              </a:rPr>
              <a:t>   </a:t>
            </a:r>
            <a:r>
              <a:rPr lang="en-US" smtClean="0">
                <a:solidFill>
                  <a:srgbClr val="FF3300"/>
                </a:solidFill>
              </a:rPr>
              <a:t>kolesterol.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Hubungan antara KGD dengan Kadar LDL pada pasien DM.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817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solidFill>
                  <a:schemeClr val="bg1"/>
                </a:solidFill>
              </a:rPr>
              <a:t>Regresi Linier Ganda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linier </a:t>
            </a:r>
            <a:r>
              <a:rPr lang="en-US" dirty="0" err="1" smtClean="0"/>
              <a:t>sederhana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Hubungan</a:t>
            </a:r>
            <a:r>
              <a:rPr lang="en-US" dirty="0" smtClean="0"/>
              <a:t> 1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Variabel</a:t>
            </a:r>
            <a:r>
              <a:rPr lang="en-US" dirty="0" smtClean="0"/>
              <a:t> X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maka</a:t>
            </a:r>
            <a:r>
              <a:rPr lang="en-US" dirty="0" smtClean="0"/>
              <a:t> : Y = a + b1X1 + b2X2 + …….+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eaLnBrk="1" hangingPunct="1"/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terkontrol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b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lain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model.</a:t>
            </a:r>
          </a:p>
          <a:p>
            <a:pPr eaLnBrk="1" hangingPunct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determinasi</a:t>
            </a:r>
            <a:r>
              <a:rPr lang="en-US" dirty="0" smtClean="0"/>
              <a:t> (R)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X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id-ID" dirty="0" smtClean="0"/>
              <a:t>r</a:t>
            </a:r>
            <a:r>
              <a:rPr lang="en-US" dirty="0" err="1" smtClean="0"/>
              <a:t>iasi</a:t>
            </a:r>
            <a:r>
              <a:rPr lang="en-US" dirty="0" smtClean="0"/>
              <a:t> </a:t>
            </a:r>
            <a:r>
              <a:rPr lang="en-US" dirty="0" smtClean="0"/>
              <a:t>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71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Hb'ibu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data </a:t>
            </a:r>
            <a:r>
              <a:rPr lang="en-US" dirty="0" err="1" smtClean="0"/>
              <a:t>sebanyak</a:t>
            </a:r>
            <a:r>
              <a:rPr lang="en-US" dirty="0" smtClean="0"/>
              <a:t> 20 </a:t>
            </a:r>
            <a:r>
              <a:rPr lang="en-US" dirty="0" err="1" smtClean="0"/>
              <a:t>responden</a:t>
            </a:r>
            <a:r>
              <a:rPr lang="en-US" dirty="0" smtClean="0"/>
              <a:t>,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medik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Jogjakarta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id-ID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838200" y="609600"/>
          <a:ext cx="7696199" cy="5410201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032708"/>
                <a:gridCol w="1312787"/>
                <a:gridCol w="1327389"/>
                <a:gridCol w="1340662"/>
                <a:gridCol w="1327389"/>
                <a:gridCol w="1355264"/>
              </a:tblGrid>
              <a:tr h="514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BBL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9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BBL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7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 dirty="0">
                          <a:latin typeface="Times New Roman" pitchFamily="18" charset="0"/>
                          <a:cs typeface="Times New Roman" pitchFamily="18" charset="0"/>
                        </a:rPr>
                        <a:t>11.2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7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30" dirty="0">
                          <a:latin typeface="Times New Roman" pitchFamily="18" charset="0"/>
                          <a:cs typeface="Times New Roman" pitchFamily="18" charset="0"/>
                        </a:rPr>
                        <a:t>11.3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 dirty="0">
                          <a:latin typeface="Times New Roman" pitchFamily="18" charset="0"/>
                          <a:cs typeface="Times New Roman" pitchFamily="18" charset="0"/>
                        </a:rPr>
                        <a:t>2450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50"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>
                          <a:latin typeface="Times New Roman" pitchFamily="18" charset="0"/>
                          <a:cs typeface="Times New Roman" pitchFamily="18" charset="0"/>
                        </a:rPr>
                        <a:t>2560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9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 dirty="0"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0"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9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2450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11.9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7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30"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>
                          <a:latin typeface="Times New Roman" pitchFamily="18" charset="0"/>
                          <a:cs typeface="Times New Roman" pitchFamily="18" charset="0"/>
                        </a:rPr>
                        <a:t>2470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55" dirty="0"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60"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7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2490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0" dirty="0"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 dirty="0"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9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>
                          <a:latin typeface="Times New Roman" pitchFamily="18" charset="0"/>
                          <a:cs typeface="Times New Roman" pitchFamily="18" charset="0"/>
                        </a:rPr>
                        <a:t>2510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0" dirty="0">
                          <a:latin typeface="Times New Roman" pitchFamily="18" charset="0"/>
                          <a:cs typeface="Times New Roman" pitchFamily="18" charset="0"/>
                        </a:rPr>
                        <a:t>11.9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 dirty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7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30">
                          <a:latin typeface="Times New Roman" pitchFamily="18" charset="0"/>
                          <a:cs typeface="Times New Roman" pitchFamily="18" charset="0"/>
                        </a:rPr>
                        <a:t>11.7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45">
                          <a:latin typeface="Times New Roman" pitchFamily="18" charset="0"/>
                          <a:cs typeface="Times New Roman" pitchFamily="18" charset="0"/>
                        </a:rPr>
                        <a:t>2570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44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 dirty="0"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49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5">
                          <a:latin typeface="Times New Roman" pitchFamily="18" charset="0"/>
                          <a:cs typeface="Times New Roman" pitchFamily="18" charset="0"/>
                        </a:rPr>
                        <a:t>11.3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20">
                          <a:latin typeface="Times New Roman" pitchFamily="18" charset="0"/>
                          <a:cs typeface="Times New Roman" pitchFamily="18" charset="0"/>
                        </a:rPr>
                        <a:t>12.3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 dirty="0"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514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30">
                          <a:latin typeface="Times New Roman" pitchFamily="18" charset="0"/>
                          <a:cs typeface="Times New Roman" pitchFamily="18" charset="0"/>
                        </a:rPr>
                        <a:t>11.4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6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130">
                          <a:latin typeface="Times New Roman" pitchFamily="18" charset="0"/>
                          <a:cs typeface="Times New Roman" pitchFamily="18" charset="0"/>
                        </a:rPr>
                        <a:t>12.4</a:t>
                      </a:r>
                      <a:endParaRPr lang="id-ID" sz="2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spc="-50" dirty="0"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lang="id-ID" sz="2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Tentukan lah :</a:t>
            </a:r>
          </a:p>
          <a:p>
            <a:r>
              <a:rPr lang="id-ID" dirty="0" smtClean="0"/>
              <a:t>Koefisien korelasi nya dan interpretasi nya</a:t>
            </a:r>
          </a:p>
          <a:p>
            <a:r>
              <a:rPr lang="id-ID" dirty="0" smtClean="0"/>
              <a:t>Korelasi determinasi nya dan interpretasi nya.</a:t>
            </a:r>
          </a:p>
          <a:p>
            <a:r>
              <a:rPr lang="id-ID" dirty="0" smtClean="0"/>
              <a:t> persamaan  regresi linier nya</a:t>
            </a:r>
          </a:p>
          <a:p>
            <a:r>
              <a:rPr lang="id-ID" dirty="0" smtClean="0"/>
              <a:t>Berapa perkiraan nilai BBL jika  Hb ibu 11,8</a:t>
            </a:r>
            <a:endParaRPr lang="id-ID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0" y="-9"/>
          <a:ext cx="9144000" cy="10882821"/>
        </p:xfrm>
        <a:graphic>
          <a:graphicData uri="http://schemas.openxmlformats.org/drawingml/2006/table">
            <a:tbl>
              <a:tblPr/>
              <a:tblGrid>
                <a:gridCol w="1267369"/>
                <a:gridCol w="176537"/>
                <a:gridCol w="1467424"/>
                <a:gridCol w="1596256"/>
                <a:gridCol w="176537"/>
                <a:gridCol w="1450665"/>
                <a:gridCol w="1495702"/>
                <a:gridCol w="1513510"/>
              </a:tblGrid>
              <a:tr h="332208">
                <a:tc gridSpan="2">
                  <a:txBody>
                    <a:bodyPr/>
                    <a:lstStyle/>
                    <a:p>
                      <a:pPr marL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2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2000" i="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Y*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X.Y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58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11.2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125.44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' 6250000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5" dirty="0">
                          <a:solidFill>
                            <a:srgbClr val="878787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11.3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0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127.69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6002500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27685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6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132.25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' 6250000.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28750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112.36 .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6002500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25970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52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10.7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2470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114.49 •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6100900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26429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6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110.25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6200100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26145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52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134.56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6300100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29116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11.7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136.89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6604900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30069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492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11.3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127.69 '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6760000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29380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129.96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30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10.7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114.49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7290000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28890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1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102.01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6553600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25856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10.3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5D5D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106.09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6760000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26780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141.61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7290000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32130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30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1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146.41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10240000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38720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12.2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8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148.84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11560000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41480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1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141. 6i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716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156.25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10240000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40000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30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12.3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0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151.29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4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11560000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41820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08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9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12.4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3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3400  '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7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153.76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11560000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42160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956">
                <a:tc gridSpan="2">
                  <a:txBody>
                    <a:bodyPr/>
                    <a:lstStyle/>
                    <a:p>
                      <a:pPr marL="128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i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 spc="-9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228,2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3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55700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 dirty="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76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 dirty="0">
                          <a:latin typeface="Times New Roman"/>
                          <a:ea typeface="Times New Roman"/>
                          <a:cs typeface="Times New Roman"/>
                        </a:rPr>
                        <a:t>2613.94 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>
                          <a:latin typeface="Times New Roman"/>
                          <a:ea typeface="Times New Roman"/>
                          <a:cs typeface="Times New Roman"/>
                        </a:rPr>
                        <a:t>157524600</a:t>
                      </a:r>
                      <a:endParaRPr lang="id-ID" sz="2000" i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i="0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639280</a:t>
                      </a:r>
                      <a:endParaRPr lang="id-ID" sz="20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6780" marR="16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52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4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i="0" dirty="0">
                          <a:latin typeface="Times New Roman"/>
                          <a:ea typeface="Times New Roman"/>
                          <a:cs typeface="Times New Roman"/>
                        </a:rPr>
                        <a:t>= 52075.24</a:t>
                      </a:r>
                      <a:endParaRPr lang="id-ID" sz="2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i="0" dirty="0">
                          <a:latin typeface="Times New Roman"/>
                          <a:ea typeface="Times New Roman"/>
                          <a:cs typeface="Times New Roman"/>
                        </a:rPr>
                        <a:t>= 3102490000</a:t>
                      </a:r>
                      <a:endParaRPr lang="id-ID" sz="24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4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400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4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07" marR="45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520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</p:spPr>
      </p:pic>
      <p:pic>
        <p:nvPicPr>
          <p:cNvPr id="4352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</p:spPr>
      </p:pic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5275" cy="180975"/>
          </a:xfrm>
          <a:prstGeom prst="rect">
            <a:avLst/>
          </a:prstGeom>
          <a:noFill/>
        </p:spPr>
      </p:pic>
      <p:pic>
        <p:nvPicPr>
          <p:cNvPr id="43520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5275" cy="180975"/>
          </a:xfrm>
          <a:prstGeom prst="rect">
            <a:avLst/>
          </a:prstGeom>
          <a:noFill/>
        </p:spPr>
      </p:pic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5275" cy="180975"/>
          </a:xfrm>
          <a:prstGeom prst="rect">
            <a:avLst/>
          </a:prstGeom>
          <a:noFill/>
        </p:spPr>
      </p:pic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100" cy="180975"/>
          </a:xfrm>
          <a:prstGeom prst="rect">
            <a:avLst/>
          </a:prstGeom>
          <a:noFill/>
        </p:spPr>
      </p:pic>
      <p:pic>
        <p:nvPicPr>
          <p:cNvPr id="43520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100" cy="18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eaLnBrk="1" hangingPunct="1"/>
            <a:r>
              <a:rPr lang="en-US" sz="2800" smtClean="0"/>
              <a:t>Analisis regresi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dapat diketahui bentuk hubungan antara dua variabel (Prediksi dari data yang ada).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Analisis korelasi </a:t>
            </a:r>
            <a:r>
              <a:rPr lang="en-US" sz="280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chemeClr val="tx2"/>
                </a:solidFill>
              </a:rPr>
              <a:t>untuk mengetahui eratnya hubungan antara dua variabel.</a:t>
            </a:r>
          </a:p>
          <a:p>
            <a:pPr eaLnBrk="1" hangingPunct="1"/>
            <a:r>
              <a:rPr lang="en-US" sz="2800" smtClean="0"/>
              <a:t>Semakin erat hubungannya maka semakin yakin bahwa hubungan dua variabel tersebut adalah hubungan sebab akibat.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Analisis regresi dan korelasi didasarkan atas hubungan yang terjadi antara dua variabel atau lebih.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762000"/>
            <a:ext cx="7315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Variabel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meramal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bebas</a:t>
            </a:r>
            <a:r>
              <a:rPr lang="en-US" sz="2800" dirty="0" smtClean="0"/>
              <a:t> (</a:t>
            </a:r>
            <a:r>
              <a:rPr lang="en-US" sz="2800" dirty="0" err="1" smtClean="0"/>
              <a:t>independen</a:t>
            </a:r>
            <a:r>
              <a:rPr lang="en-US" sz="2800" dirty="0" smtClean="0"/>
              <a:t>).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Variabel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akan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diramal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respons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dependen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).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Terdiri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rgbClr val="3366FF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A. Diagram Tebar (Scatter plot)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Diagram tebar adalah diagram dengan memakai garis koordinat dengan axis X dan ordinat 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A50021"/>
                </a:solidFill>
              </a:rPr>
              <a:t>Tiap pengamatan diwakili oleh satu titik.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Hubungan antara variabel dapat berupa garis lurus (linier), garis lengkung (kurva linier) atau tdk terlihat pola tertentu.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A50021"/>
                </a:solidFill>
              </a:rPr>
              <a:t>Dapat berupa garis regresi positif atau negatif.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pPr eaLnBrk="1" hangingPunct="1"/>
            <a:r>
              <a:rPr lang="en-US" smtClean="0"/>
              <a:t>linier positif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linier negatif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066800" y="2209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066800" y="3657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1371600" y="2743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1430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143000" y="5943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371600" y="50292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z="3800" smtClean="0"/>
              <a:t>Kekuatan Hubungan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smtClean="0"/>
              <a:t>men</a:t>
            </a:r>
            <a:r>
              <a:rPr lang="id-ID" dirty="0" smtClean="0"/>
              <a:t>e</a:t>
            </a:r>
            <a:r>
              <a:rPr lang="en-US" dirty="0" smtClean="0"/>
              <a:t>bar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>
                <a:solidFill>
                  <a:schemeClr val="hlink"/>
                </a:solidFill>
              </a:rPr>
              <a:t>Kekuatan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hubungan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dapat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dikuantifikasi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melalui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suatu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koefisien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yaitu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koefisien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korelasi</a:t>
            </a:r>
            <a:r>
              <a:rPr lang="en-US" dirty="0" smtClean="0">
                <a:solidFill>
                  <a:schemeClr val="hlink"/>
                </a:solidFill>
              </a:rPr>
              <a:t> (r </a:t>
            </a:r>
            <a:r>
              <a:rPr lang="en-US" dirty="0" err="1" smtClean="0">
                <a:solidFill>
                  <a:schemeClr val="hlink"/>
                </a:solidFill>
              </a:rPr>
              <a:t>pearson</a:t>
            </a:r>
            <a:r>
              <a:rPr lang="en-US" dirty="0" smtClean="0">
                <a:solidFill>
                  <a:schemeClr val="hlink"/>
                </a:solidFill>
              </a:rPr>
              <a:t>).</a:t>
            </a:r>
          </a:p>
          <a:p>
            <a:pPr eaLnBrk="1" hangingPunct="1"/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0 – 1.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50021"/>
                </a:solidFill>
              </a:rPr>
              <a:t>r = 0 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tidak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ada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hubungan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linier.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A50021"/>
                </a:solidFill>
              </a:rPr>
              <a:t>		 r = 1 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hubungan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linier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sempurna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	0-1 =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bila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mendekati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1</a:t>
            </a:r>
            <a:r>
              <a:rPr lang="id-ID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semakin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kuat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			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hubungannya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bila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mendekati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0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semakin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	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lemah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sym typeface="Wingdings" pitchFamily="2" charset="2"/>
              </a:rPr>
              <a:t>hubungannya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tandanya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93" name="Group 53"/>
          <p:cNvGraphicFramePr>
            <a:graphicFrameLocks noGrp="1"/>
          </p:cNvGraphicFramePr>
          <p:nvPr>
            <p:ph type="tbl" idx="4294967295"/>
          </p:nvPr>
        </p:nvGraphicFramePr>
        <p:xfrm>
          <a:off x="1066800" y="1524000"/>
          <a:ext cx="7010400" cy="3419478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Koefisien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Hubungan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– 0.199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Sangat rendah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0.200 – 0.399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0.400 – 0.599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0.600 – 0.799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0.800 – 1.000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Sangat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kuat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</a:rPr>
              <a:t>Rumus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koefisien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korelatif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(</a:t>
            </a:r>
            <a:r>
              <a:rPr lang="en-US" smtClean="0">
                <a:solidFill>
                  <a:srgbClr val="A50021"/>
                </a:solidFill>
              </a:rPr>
              <a:t>Pearson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n(∑XY) – (∑X) (∑Y)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r =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√[(n∑X2) – (∑X)2] [(n∑Y2) – (∑Y)2]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Ket: n = jumlah sampel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    X = nilai pada ordinat 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    Y = nilai pada ordinat 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 flipV="1">
            <a:off x="1219200" y="3351213"/>
            <a:ext cx="5867400" cy="74612"/>
          </a:xfrm>
          <a:custGeom>
            <a:avLst/>
            <a:gdLst>
              <a:gd name="T0" fmla="*/ 0 w 4512"/>
              <a:gd name="T1" fmla="*/ 0 h 1"/>
              <a:gd name="T2" fmla="*/ 2147483647 w 4512"/>
              <a:gd name="T3" fmla="*/ 0 h 1"/>
              <a:gd name="T4" fmla="*/ 0 60000 65536"/>
              <a:gd name="T5" fmla="*/ 0 60000 65536"/>
              <a:gd name="T6" fmla="*/ 0 w 4512"/>
              <a:gd name="T7" fmla="*/ 0 h 1"/>
              <a:gd name="T8" fmla="*/ 4512 w 45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12" h="1">
                <a:moveTo>
                  <a:pt x="0" y="0"/>
                </a:moveTo>
                <a:lnTo>
                  <a:pt x="451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0336800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103368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3368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3368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3368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3368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3368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3368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3368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80">
  <a:themeElements>
    <a:clrScheme name="">
      <a:dk1>
        <a:srgbClr val="4D4D4D"/>
      </a:dk1>
      <a:lt1>
        <a:srgbClr val="FFFFFF"/>
      </a:lt1>
      <a:dk2>
        <a:srgbClr val="4D4D4D"/>
      </a:dk2>
      <a:lt2>
        <a:srgbClr val="014501"/>
      </a:lt2>
      <a:accent1>
        <a:srgbClr val="92D050"/>
      </a:accent1>
      <a:accent2>
        <a:srgbClr val="FFFF00"/>
      </a:accent2>
      <a:accent3>
        <a:srgbClr val="FFFFFF"/>
      </a:accent3>
      <a:accent4>
        <a:srgbClr val="404040"/>
      </a:accent4>
      <a:accent5>
        <a:srgbClr val="C7E4B3"/>
      </a:accent5>
      <a:accent6>
        <a:srgbClr val="E7E700"/>
      </a:accent6>
      <a:hlink>
        <a:srgbClr val="262626"/>
      </a:hlink>
      <a:folHlink>
        <a:srgbClr val="DDDDDD"/>
      </a:folHlink>
    </a:clrScheme>
    <a:fontScheme name="280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0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1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2">
        <a:dk1>
          <a:srgbClr val="4D4D4D"/>
        </a:dk1>
        <a:lt1>
          <a:srgbClr val="FFFFFF"/>
        </a:lt1>
        <a:dk2>
          <a:srgbClr val="4D4D4D"/>
        </a:dk2>
        <a:lt2>
          <a:srgbClr val="2A5CA3"/>
        </a:lt2>
        <a:accent1>
          <a:srgbClr val="45B0E1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B0D4EE"/>
        </a:accent5>
        <a:accent6>
          <a:srgbClr val="1E6BB5"/>
        </a:accent6>
        <a:hlink>
          <a:srgbClr val="6BC5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3">
        <a:dk1>
          <a:srgbClr val="4D4D4D"/>
        </a:dk1>
        <a:lt1>
          <a:srgbClr val="FFFFFF"/>
        </a:lt1>
        <a:dk2>
          <a:srgbClr val="4D4D4D"/>
        </a:dk2>
        <a:lt2>
          <a:srgbClr val="234C89"/>
        </a:lt2>
        <a:accent1>
          <a:srgbClr val="33C3E5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ADDEF0"/>
        </a:accent5>
        <a:accent6>
          <a:srgbClr val="1E6BB5"/>
        </a:accent6>
        <a:hlink>
          <a:srgbClr val="2BA6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4">
        <a:dk1>
          <a:srgbClr val="4D4D4D"/>
        </a:dk1>
        <a:lt1>
          <a:srgbClr val="FFFFFF"/>
        </a:lt1>
        <a:dk2>
          <a:srgbClr val="4D4D4D"/>
        </a:dk2>
        <a:lt2>
          <a:srgbClr val="31211B"/>
        </a:lt2>
        <a:accent1>
          <a:srgbClr val="9D8C83"/>
        </a:accent1>
        <a:accent2>
          <a:srgbClr val="7E6152"/>
        </a:accent2>
        <a:accent3>
          <a:srgbClr val="FFFFFF"/>
        </a:accent3>
        <a:accent4>
          <a:srgbClr val="404040"/>
        </a:accent4>
        <a:accent5>
          <a:srgbClr val="CCC5C1"/>
        </a:accent5>
        <a:accent6>
          <a:srgbClr val="725749"/>
        </a:accent6>
        <a:hlink>
          <a:srgbClr val="544A3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0 15">
        <a:dk1>
          <a:srgbClr val="4D4D4D"/>
        </a:dk1>
        <a:lt1>
          <a:srgbClr val="FFFFFF"/>
        </a:lt1>
        <a:dk2>
          <a:srgbClr val="4D4D4D"/>
        </a:dk2>
        <a:lt2>
          <a:srgbClr val="3F1531"/>
        </a:lt2>
        <a:accent1>
          <a:srgbClr val="800428"/>
        </a:accent1>
        <a:accent2>
          <a:srgbClr val="BF4F73"/>
        </a:accent2>
        <a:accent3>
          <a:srgbClr val="FFFFFF"/>
        </a:accent3>
        <a:accent4>
          <a:srgbClr val="404040"/>
        </a:accent4>
        <a:accent5>
          <a:srgbClr val="C0AAAC"/>
        </a:accent5>
        <a:accent6>
          <a:srgbClr val="AD4768"/>
        </a:accent6>
        <a:hlink>
          <a:srgbClr val="122F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">
      <a:dk1>
        <a:srgbClr val="4D4D4D"/>
      </a:dk1>
      <a:lt1>
        <a:srgbClr val="FFFFFF"/>
      </a:lt1>
      <a:dk2>
        <a:srgbClr val="4D4D4D"/>
      </a:dk2>
      <a:lt2>
        <a:srgbClr val="014501"/>
      </a:lt2>
      <a:accent1>
        <a:srgbClr val="92D050"/>
      </a:accent1>
      <a:accent2>
        <a:srgbClr val="FFFF00"/>
      </a:accent2>
      <a:accent3>
        <a:srgbClr val="FFFFFF"/>
      </a:accent3>
      <a:accent4>
        <a:srgbClr val="404040"/>
      </a:accent4>
      <a:accent5>
        <a:srgbClr val="C7E4B3"/>
      </a:accent5>
      <a:accent6>
        <a:srgbClr val="E7E700"/>
      </a:accent6>
      <a:hlink>
        <a:srgbClr val="262626"/>
      </a:hlink>
      <a:folHlink>
        <a:srgbClr val="DDDDDD"/>
      </a:folHlink>
    </a:clrScheme>
    <a:fontScheme name="10_Default 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4D4D4D"/>
        </a:dk1>
        <a:lt1>
          <a:srgbClr val="FFFFFF"/>
        </a:lt1>
        <a:dk2>
          <a:srgbClr val="4D4D4D"/>
        </a:dk2>
        <a:lt2>
          <a:srgbClr val="2A5CA3"/>
        </a:lt2>
        <a:accent1>
          <a:srgbClr val="45B0E1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B0D4EE"/>
        </a:accent5>
        <a:accent6>
          <a:srgbClr val="1E6BB5"/>
        </a:accent6>
        <a:hlink>
          <a:srgbClr val="6BC5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4D4D4D"/>
        </a:dk1>
        <a:lt1>
          <a:srgbClr val="FFFFFF"/>
        </a:lt1>
        <a:dk2>
          <a:srgbClr val="4D4D4D"/>
        </a:dk2>
        <a:lt2>
          <a:srgbClr val="234C89"/>
        </a:lt2>
        <a:accent1>
          <a:srgbClr val="33C3E5"/>
        </a:accent1>
        <a:accent2>
          <a:srgbClr val="2277C8"/>
        </a:accent2>
        <a:accent3>
          <a:srgbClr val="FFFFFF"/>
        </a:accent3>
        <a:accent4>
          <a:srgbClr val="404040"/>
        </a:accent4>
        <a:accent5>
          <a:srgbClr val="ADDEF0"/>
        </a:accent5>
        <a:accent6>
          <a:srgbClr val="1E6BB5"/>
        </a:accent6>
        <a:hlink>
          <a:srgbClr val="2BA6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4">
        <a:dk1>
          <a:srgbClr val="4D4D4D"/>
        </a:dk1>
        <a:lt1>
          <a:srgbClr val="FFFFFF"/>
        </a:lt1>
        <a:dk2>
          <a:srgbClr val="4D4D4D"/>
        </a:dk2>
        <a:lt2>
          <a:srgbClr val="31211B"/>
        </a:lt2>
        <a:accent1>
          <a:srgbClr val="9D8C83"/>
        </a:accent1>
        <a:accent2>
          <a:srgbClr val="7E6152"/>
        </a:accent2>
        <a:accent3>
          <a:srgbClr val="FFFFFF"/>
        </a:accent3>
        <a:accent4>
          <a:srgbClr val="404040"/>
        </a:accent4>
        <a:accent5>
          <a:srgbClr val="CCC5C1"/>
        </a:accent5>
        <a:accent6>
          <a:srgbClr val="725749"/>
        </a:accent6>
        <a:hlink>
          <a:srgbClr val="544A3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5">
        <a:dk1>
          <a:srgbClr val="4D4D4D"/>
        </a:dk1>
        <a:lt1>
          <a:srgbClr val="FFFFFF"/>
        </a:lt1>
        <a:dk2>
          <a:srgbClr val="4D4D4D"/>
        </a:dk2>
        <a:lt2>
          <a:srgbClr val="3F1531"/>
        </a:lt2>
        <a:accent1>
          <a:srgbClr val="800428"/>
        </a:accent1>
        <a:accent2>
          <a:srgbClr val="BF4F73"/>
        </a:accent2>
        <a:accent3>
          <a:srgbClr val="FFFFFF"/>
        </a:accent3>
        <a:accent4>
          <a:srgbClr val="404040"/>
        </a:accent4>
        <a:accent5>
          <a:srgbClr val="C0AAAC"/>
        </a:accent5>
        <a:accent6>
          <a:srgbClr val="AD4768"/>
        </a:accent6>
        <a:hlink>
          <a:srgbClr val="122F4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0005185">
  <a:themeElements>
    <a:clrScheme name="30005185 1">
      <a:dk1>
        <a:srgbClr val="000000"/>
      </a:dk1>
      <a:lt1>
        <a:srgbClr val="FFFFFF"/>
      </a:lt1>
      <a:dk2>
        <a:srgbClr val="1F497D"/>
      </a:dk2>
      <a:lt2>
        <a:srgbClr val="FF9999"/>
      </a:lt2>
      <a:accent1>
        <a:srgbClr val="00B050"/>
      </a:accent1>
      <a:accent2>
        <a:srgbClr val="FEB2FF"/>
      </a:accent2>
      <a:accent3>
        <a:srgbClr val="FFFFFF"/>
      </a:accent3>
      <a:accent4>
        <a:srgbClr val="000000"/>
      </a:accent4>
      <a:accent5>
        <a:srgbClr val="AAD4B3"/>
      </a:accent5>
      <a:accent6>
        <a:srgbClr val="E6A1E7"/>
      </a:accent6>
      <a:hlink>
        <a:srgbClr val="C74DBE"/>
      </a:hlink>
      <a:folHlink>
        <a:srgbClr val="800080"/>
      </a:folHlink>
    </a:clrScheme>
    <a:fontScheme name="3000518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005185 1">
        <a:dk1>
          <a:srgbClr val="000000"/>
        </a:dk1>
        <a:lt1>
          <a:srgbClr val="FFFFFF"/>
        </a:lt1>
        <a:dk2>
          <a:srgbClr val="1F497D"/>
        </a:dk2>
        <a:lt2>
          <a:srgbClr val="FF9999"/>
        </a:lt2>
        <a:accent1>
          <a:srgbClr val="00B050"/>
        </a:accent1>
        <a:accent2>
          <a:srgbClr val="FEB2FF"/>
        </a:accent2>
        <a:accent3>
          <a:srgbClr val="FFFFFF"/>
        </a:accent3>
        <a:accent4>
          <a:srgbClr val="000000"/>
        </a:accent4>
        <a:accent5>
          <a:srgbClr val="AAD4B3"/>
        </a:accent5>
        <a:accent6>
          <a:srgbClr val="E6A1E7"/>
        </a:accent6>
        <a:hlink>
          <a:srgbClr val="C74DBE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1F497D"/>
      </a:dk2>
      <a:lt2>
        <a:srgbClr val="FF9999"/>
      </a:lt2>
      <a:accent1>
        <a:srgbClr val="00B050"/>
      </a:accent1>
      <a:accent2>
        <a:srgbClr val="FEB2FF"/>
      </a:accent2>
      <a:accent3>
        <a:srgbClr val="FFFFFF"/>
      </a:accent3>
      <a:accent4>
        <a:srgbClr val="000000"/>
      </a:accent4>
      <a:accent5>
        <a:srgbClr val="AAD4B3"/>
      </a:accent5>
      <a:accent6>
        <a:srgbClr val="E6A1E7"/>
      </a:accent6>
      <a:hlink>
        <a:srgbClr val="C74DBE"/>
      </a:hlink>
      <a:folHlink>
        <a:srgbClr val="800080"/>
      </a:folHlink>
    </a:clrScheme>
    <a:fontScheme name="1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1F497D"/>
        </a:dk2>
        <a:lt2>
          <a:srgbClr val="FF9999"/>
        </a:lt2>
        <a:accent1>
          <a:srgbClr val="00B050"/>
        </a:accent1>
        <a:accent2>
          <a:srgbClr val="FEB2FF"/>
        </a:accent2>
        <a:accent3>
          <a:srgbClr val="FFFFFF"/>
        </a:accent3>
        <a:accent4>
          <a:srgbClr val="000000"/>
        </a:accent4>
        <a:accent5>
          <a:srgbClr val="AAD4B3"/>
        </a:accent5>
        <a:accent6>
          <a:srgbClr val="E6A1E7"/>
        </a:accent6>
        <a:hlink>
          <a:srgbClr val="C74DBE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4617B"/>
      </a:dk2>
      <a:lt2>
        <a:srgbClr val="D56653"/>
      </a:lt2>
      <a:accent1>
        <a:srgbClr val="000000"/>
      </a:accent1>
      <a:accent2>
        <a:srgbClr val="3BC131"/>
      </a:accent2>
      <a:accent3>
        <a:srgbClr val="FFFFFF"/>
      </a:accent3>
      <a:accent4>
        <a:srgbClr val="000000"/>
      </a:accent4>
      <a:accent5>
        <a:srgbClr val="AAAAAA"/>
      </a:accent5>
      <a:accent6>
        <a:srgbClr val="35AF2B"/>
      </a:accent6>
      <a:hlink>
        <a:srgbClr val="4DD4F9"/>
      </a:hlink>
      <a:folHlink>
        <a:srgbClr val="85DFD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435</TotalTime>
  <Words>1011</Words>
  <Application>Microsoft Office PowerPoint</Application>
  <PresentationFormat>On-screen Show (4:3)</PresentationFormat>
  <Paragraphs>571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</vt:lpstr>
      <vt:lpstr>Microsoft Sans Serif</vt:lpstr>
      <vt:lpstr>Calibri</vt:lpstr>
      <vt:lpstr>Constantia</vt:lpstr>
      <vt:lpstr>Wingdings 2</vt:lpstr>
      <vt:lpstr>Wingdings</vt:lpstr>
      <vt:lpstr>Times New Roman</vt:lpstr>
      <vt:lpstr>10336800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280</vt:lpstr>
      <vt:lpstr>10_Default Design</vt:lpstr>
      <vt:lpstr>30005185</vt:lpstr>
      <vt:lpstr>11_Default Design</vt:lpstr>
      <vt:lpstr>Flow</vt:lpstr>
      <vt:lpstr>Microsoft Graph Chart</vt:lpstr>
      <vt:lpstr>Korelasi dan Regresi</vt:lpstr>
      <vt:lpstr>Pendahuluan</vt:lpstr>
      <vt:lpstr>Slide 3</vt:lpstr>
      <vt:lpstr>Slide 4</vt:lpstr>
      <vt:lpstr>A. Diagram Tebar (Scatter plot)</vt:lpstr>
      <vt:lpstr>Contoh </vt:lpstr>
      <vt:lpstr>Kekuatan Hubungan</vt:lpstr>
      <vt:lpstr>Slide 8</vt:lpstr>
      <vt:lpstr>Rumus koefisien korelatif</vt:lpstr>
      <vt:lpstr>Contoh..</vt:lpstr>
      <vt:lpstr>Scatter Plot</vt:lpstr>
      <vt:lpstr>Kesimpulan hasil</vt:lpstr>
      <vt:lpstr>Koefisien Determinasi</vt:lpstr>
      <vt:lpstr>Uji Hipotesis koefisien Korelasi</vt:lpstr>
      <vt:lpstr>Slide 15</vt:lpstr>
      <vt:lpstr>B. Regresi Linier</vt:lpstr>
      <vt:lpstr>Slide 17</vt:lpstr>
      <vt:lpstr>Metode kuadrat terkecil</vt:lpstr>
      <vt:lpstr>Slide 19</vt:lpstr>
      <vt:lpstr>Regresi Linier Ganda</vt:lpstr>
      <vt:lpstr>Slide 21</vt:lpstr>
      <vt:lpstr>soal</vt:lpstr>
      <vt:lpstr>Slide 23</vt:lpstr>
      <vt:lpstr>soal</vt:lpstr>
      <vt:lpstr>Slide 25</vt:lpstr>
      <vt:lpstr>Slide 26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Korelasi dan Regresi</dc:title>
  <dc:creator>*</dc:creator>
  <cp:lastModifiedBy>user</cp:lastModifiedBy>
  <cp:revision>23</cp:revision>
  <dcterms:created xsi:type="dcterms:W3CDTF">2009-12-13T12:42:13Z</dcterms:created>
  <dcterms:modified xsi:type="dcterms:W3CDTF">2011-12-04T00:40:20Z</dcterms:modified>
</cp:coreProperties>
</file>