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59" r:id="rId5"/>
    <p:sldId id="267" r:id="rId6"/>
    <p:sldId id="268" r:id="rId7"/>
    <p:sldId id="272" r:id="rId8"/>
    <p:sldId id="269" r:id="rId9"/>
    <p:sldId id="270" r:id="rId10"/>
    <p:sldId id="271" r:id="rId11"/>
    <p:sldId id="265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431"/>
    <p:restoredTop sz="94707"/>
  </p:normalViewPr>
  <p:slideViewPr>
    <p:cSldViewPr snapToGrid="0" snapToObjects="1">
      <p:cViewPr varScale="1">
        <p:scale>
          <a:sx n="96" d="100"/>
          <a:sy n="96" d="100"/>
        </p:scale>
        <p:origin x="33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C79C49-5BA8-D840-B8BC-00D27724EC12}" type="datetimeFigureOut">
              <a:rPr lang="en-US" smtClean="0"/>
              <a:t>5/19/17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851856-709F-2B4F-B1A0-F35D0804A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344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3.emf"/><Relationship Id="rId3" Type="http://schemas.openxmlformats.org/officeDocument/2006/relationships/image" Target="../media/image2.emf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emf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emf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Multisensory Integration and the Reproducibility Crisis: Part </a:t>
            </a:r>
            <a:r>
              <a:rPr lang="en-US" dirty="0" smtClean="0"/>
              <a:t>II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4781482"/>
            <a:ext cx="6858000" cy="1655762"/>
          </a:xfrm>
        </p:spPr>
        <p:txBody>
          <a:bodyPr/>
          <a:lstStyle/>
          <a:p>
            <a:pPr algn="r"/>
            <a:r>
              <a:rPr lang="en-US" dirty="0" smtClean="0"/>
              <a:t>John Magnotti and Michael Beauchamp</a:t>
            </a:r>
          </a:p>
          <a:p>
            <a:pPr algn="r"/>
            <a:r>
              <a:rPr lang="en-US" dirty="0" smtClean="0"/>
              <a:t>IMRF 2017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785714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Power curves: side-by-side</a:t>
            </a:r>
            <a:endParaRPr lang="en-US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794154" y="2048498"/>
            <a:ext cx="4349846" cy="3987359"/>
          </a:xfrm>
          <a:prstGeom prst="rect">
            <a:avLst/>
          </a:prstGeom>
        </p:spPr>
      </p:pic>
      <p:pic>
        <p:nvPicPr>
          <p:cNvPr id="13" name="Picture 12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2154" y="2048498"/>
            <a:ext cx="4349846" cy="3987359"/>
          </a:xfrm>
          <a:prstGeom prst="rect">
            <a:avLst/>
          </a:prstGeom>
        </p:spPr>
      </p:pic>
      <p:sp>
        <p:nvSpPr>
          <p:cNvPr id="14" name="TextBox 13"/>
          <p:cNvSpPr txBox="1"/>
          <p:nvPr/>
        </p:nvSpPr>
        <p:spPr>
          <a:xfrm>
            <a:off x="1843047" y="1607984"/>
            <a:ext cx="16762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smtClean="0"/>
              <a:t>1 stimulus</a:t>
            </a:r>
            <a:endParaRPr lang="en-US" sz="2800"/>
          </a:p>
        </p:txBody>
      </p:sp>
      <p:sp>
        <p:nvSpPr>
          <p:cNvPr id="15" name="TextBox 14"/>
          <p:cNvSpPr txBox="1"/>
          <p:nvPr/>
        </p:nvSpPr>
        <p:spPr>
          <a:xfrm>
            <a:off x="6415047" y="1607984"/>
            <a:ext cx="142782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4 stimuli</a:t>
            </a:r>
            <a:endParaRPr lang="en-US" sz="2800" dirty="0"/>
          </a:p>
        </p:txBody>
      </p:sp>
      <p:sp>
        <p:nvSpPr>
          <p:cNvPr id="16" name="TextBox 15"/>
          <p:cNvSpPr txBox="1"/>
          <p:nvPr/>
        </p:nvSpPr>
        <p:spPr>
          <a:xfrm>
            <a:off x="1717307" y="6035857"/>
            <a:ext cx="192777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smtClean="0"/>
              <a:t>N per group</a:t>
            </a:r>
            <a:endParaRPr lang="en-US" sz="2800"/>
          </a:p>
        </p:txBody>
      </p:sp>
      <p:sp>
        <p:nvSpPr>
          <p:cNvPr id="17" name="TextBox 16"/>
          <p:cNvSpPr txBox="1"/>
          <p:nvPr/>
        </p:nvSpPr>
        <p:spPr>
          <a:xfrm>
            <a:off x="6415047" y="6035857"/>
            <a:ext cx="192777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smtClean="0"/>
              <a:t>N per group</a:t>
            </a:r>
            <a:endParaRPr lang="en-US" sz="2800"/>
          </a:p>
        </p:txBody>
      </p:sp>
    </p:spTree>
    <p:extLst>
      <p:ext uri="{BB962C8B-B14F-4D97-AF65-F5344CB8AC3E}">
        <p14:creationId xmlns:p14="http://schemas.microsoft.com/office/powerpoint/2010/main" val="1295790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task for today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Get an estimate of mean McGur</a:t>
            </a:r>
            <a:r>
              <a:rPr lang="en-US" dirty="0" smtClean="0"/>
              <a:t>k % </a:t>
            </a:r>
            <a:r>
              <a:rPr lang="en-US" dirty="0" smtClean="0"/>
              <a:t>for a bunch of stimuli</a:t>
            </a:r>
          </a:p>
          <a:p>
            <a:endParaRPr lang="en-US" dirty="0"/>
          </a:p>
          <a:p>
            <a:r>
              <a:rPr lang="en-US" dirty="0" smtClean="0"/>
              <a:t>Inside your workshop folder there are </a:t>
            </a:r>
            <a:r>
              <a:rPr lang="en-US" dirty="0" smtClean="0"/>
              <a:t>separate power points with lots of screenshots for the process I’m about to go through</a:t>
            </a:r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6395772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 </a:t>
            </a:r>
            <a:r>
              <a:rPr lang="en-US" dirty="0"/>
              <a:t>for </a:t>
            </a:r>
            <a:r>
              <a:rPr lang="en-US" dirty="0" smtClean="0"/>
              <a:t>this hour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 through </a:t>
            </a:r>
            <a:r>
              <a:rPr lang="en-US" dirty="0" smtClean="0"/>
              <a:t>why we need larger sample sizes</a:t>
            </a:r>
          </a:p>
          <a:p>
            <a:r>
              <a:rPr lang="en-US" dirty="0" smtClean="0"/>
              <a:t>Go through how to setup an Amazon </a:t>
            </a:r>
            <a:r>
              <a:rPr lang="en-US" dirty="0" err="1" smtClean="0"/>
              <a:t>MTurk</a:t>
            </a:r>
            <a:r>
              <a:rPr lang="en-US" dirty="0" smtClean="0"/>
              <a:t> experiment</a:t>
            </a:r>
            <a:endParaRPr lang="en-US" dirty="0" smtClean="0"/>
          </a:p>
          <a:p>
            <a:r>
              <a:rPr lang="en-US" dirty="0" smtClean="0"/>
              <a:t>Share sample code</a:t>
            </a:r>
          </a:p>
          <a:p>
            <a:r>
              <a:rPr lang="en-US" dirty="0" smtClean="0"/>
              <a:t>Convince you that </a:t>
            </a:r>
            <a:r>
              <a:rPr lang="en-US" dirty="0" smtClean="0"/>
              <a:t>collecting large number of samples is </a:t>
            </a:r>
            <a:r>
              <a:rPr lang="en-US" dirty="0" smtClean="0"/>
              <a:t>possible and </a:t>
            </a:r>
            <a:r>
              <a:rPr lang="en-US" dirty="0" smtClean="0"/>
              <a:t>preferable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58834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I’m not concerned about (for today)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Coming up with the best </a:t>
            </a:r>
            <a:r>
              <a:rPr lang="en-US" dirty="0" smtClean="0"/>
              <a:t>experiment </a:t>
            </a:r>
            <a:endParaRPr lang="en-US" dirty="0" smtClean="0"/>
          </a:p>
          <a:p>
            <a:r>
              <a:rPr lang="en-US" dirty="0" smtClean="0"/>
              <a:t>Writing the </a:t>
            </a:r>
            <a:r>
              <a:rPr lang="en-US" dirty="0" smtClean="0"/>
              <a:t>prettiest experiment</a:t>
            </a:r>
            <a:endParaRPr lang="en-US" dirty="0" smtClean="0"/>
          </a:p>
          <a:p>
            <a:r>
              <a:rPr lang="en-US" dirty="0" smtClean="0"/>
              <a:t>Convincing you to use </a:t>
            </a:r>
            <a:r>
              <a:rPr lang="en-US" dirty="0" err="1" smtClean="0"/>
              <a:t>MTurk</a:t>
            </a:r>
            <a:r>
              <a:rPr lang="en-US" dirty="0" smtClean="0"/>
              <a:t> for every experiment</a:t>
            </a:r>
          </a:p>
          <a:p>
            <a:pPr lvl="1"/>
            <a:r>
              <a:rPr lang="en-US" dirty="0" smtClean="0"/>
              <a:t>Please don’t do this!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54382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</a:t>
            </a:r>
            <a:r>
              <a:rPr lang="en-US" dirty="0" smtClean="0"/>
              <a:t>we need larger samples than we think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remember being told n=20, maybe 25</a:t>
            </a:r>
          </a:p>
          <a:p>
            <a:endParaRPr lang="en-US" dirty="0" smtClean="0"/>
          </a:p>
          <a:p>
            <a:r>
              <a:rPr lang="en-US" dirty="0" smtClean="0"/>
              <a:t>Typically for power analysis we assume normal distributions for our populations</a:t>
            </a:r>
          </a:p>
          <a:p>
            <a:r>
              <a:rPr lang="en-US" dirty="0" smtClean="0"/>
              <a:t>These generally won’t obtain for data that are percentages</a:t>
            </a:r>
          </a:p>
          <a:p>
            <a:r>
              <a:rPr lang="en-US" dirty="0" smtClean="0"/>
              <a:t>Transforms help, but they aren’t everything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465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McGurk % is not normally distributed</a:t>
            </a:r>
            <a:endParaRPr lang="en-US" dirty="0"/>
          </a:p>
        </p:txBody>
      </p:sp>
      <p:pic>
        <p:nvPicPr>
          <p:cNvPr id="14" name="Picture 13" descr="ch_sorted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2568" y="2148336"/>
            <a:ext cx="7315200" cy="3200400"/>
          </a:xfrm>
          <a:prstGeom prst="rect">
            <a:avLst/>
          </a:prstGeom>
        </p:spPr>
      </p:pic>
      <p:sp>
        <p:nvSpPr>
          <p:cNvPr id="15" name="TextBox 14"/>
          <p:cNvSpPr txBox="1"/>
          <p:nvPr/>
        </p:nvSpPr>
        <p:spPr>
          <a:xfrm>
            <a:off x="3600401" y="4868016"/>
            <a:ext cx="3401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Calibri" charset="0"/>
                <a:ea typeface="Calibri" charset="0"/>
                <a:cs typeface="Calibri" charset="0"/>
              </a:rPr>
              <a:t>0</a:t>
            </a:r>
            <a:endParaRPr lang="en-US" sz="240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56827" y="5146032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alibri" charset="0"/>
                <a:ea typeface="Calibri" charset="0"/>
                <a:cs typeface="Calibri" charset="0"/>
              </a:rPr>
              <a:t>1</a:t>
            </a:r>
            <a:endParaRPr lang="en-US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069863" y="5146032"/>
            <a:ext cx="7395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latin typeface="Calibri" charset="0"/>
                <a:ea typeface="Calibri" charset="0"/>
                <a:cs typeface="Calibri" charset="0"/>
              </a:rPr>
              <a:t>145</a:t>
            </a:r>
            <a:endParaRPr lang="en-US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4958102" y="5515364"/>
            <a:ext cx="17789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atin typeface="Calibri" charset="0"/>
                <a:ea typeface="Calibri" charset="0"/>
                <a:cs typeface="Calibri" charset="0"/>
              </a:rPr>
              <a:t>Subject #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3923841" y="5186363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Calibri" charset="0"/>
                <a:ea typeface="Calibri" charset="0"/>
                <a:cs typeface="Calibri" charset="0"/>
              </a:rPr>
              <a:t>1</a:t>
            </a:r>
            <a:endParaRPr lang="en-US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737060" y="5186363"/>
            <a:ext cx="7280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latin typeface="Calibri" charset="0"/>
                <a:ea typeface="Calibri" charset="0"/>
                <a:cs typeface="Calibri" charset="0"/>
              </a:rPr>
              <a:t>162</a:t>
            </a:r>
            <a:endParaRPr lang="en-US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1061235" y="2572281"/>
            <a:ext cx="80663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rgbClr val="4682B4"/>
                </a:solidFill>
                <a:latin typeface="Calibri" charset="0"/>
                <a:ea typeface="Calibri" charset="0"/>
                <a:cs typeface="Calibri" charset="0"/>
              </a:rPr>
              <a:t>US</a:t>
            </a:r>
            <a:endParaRPr lang="en-US" sz="4400" dirty="0">
              <a:solidFill>
                <a:srgbClr val="4682B4"/>
              </a:solidFill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5004762" y="2572281"/>
            <a:ext cx="83708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rgbClr val="FB921F"/>
                </a:solidFill>
                <a:latin typeface="Calibri" charset="0"/>
                <a:ea typeface="Calibri" charset="0"/>
                <a:cs typeface="Calibri" charset="0"/>
              </a:rPr>
              <a:t>CH</a:t>
            </a:r>
            <a:endParaRPr lang="en-US" sz="4400" dirty="0">
              <a:solidFill>
                <a:srgbClr val="FB921F"/>
              </a:solidFill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7297388" y="2766231"/>
            <a:ext cx="184661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Calibri" charset="0"/>
                <a:ea typeface="Calibri" charset="0"/>
                <a:cs typeface="Calibri" charset="0"/>
              </a:rPr>
              <a:t>% McGurk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7288802" y="2069873"/>
            <a:ext cx="651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Calibri" charset="0"/>
                <a:ea typeface="Calibri" charset="0"/>
                <a:cs typeface="Calibri" charset="0"/>
              </a:rPr>
              <a:t>100</a:t>
            </a:r>
            <a:endParaRPr lang="en-US" sz="240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7288802" y="4868016"/>
            <a:ext cx="3401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Calibri" charset="0"/>
                <a:ea typeface="Calibri" charset="0"/>
                <a:cs typeface="Calibri" charset="0"/>
              </a:rPr>
              <a:t>0</a:t>
            </a:r>
            <a:endParaRPr lang="en-US" sz="240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7288802" y="3471943"/>
            <a:ext cx="49564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Calibri" charset="0"/>
                <a:ea typeface="Calibri" charset="0"/>
                <a:cs typeface="Calibri" charset="0"/>
              </a:rPr>
              <a:t>50</a:t>
            </a:r>
            <a:endParaRPr lang="en-US" sz="240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046314" y="5515364"/>
            <a:ext cx="17789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atin typeface="Calibri" charset="0"/>
                <a:ea typeface="Calibri" charset="0"/>
                <a:cs typeface="Calibri" charset="0"/>
              </a:rPr>
              <a:t>Subject #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3600401" y="2069873"/>
            <a:ext cx="651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Calibri" charset="0"/>
                <a:ea typeface="Calibri" charset="0"/>
                <a:cs typeface="Calibri" charset="0"/>
              </a:rPr>
              <a:t>100</a:t>
            </a:r>
            <a:endParaRPr lang="en-US" sz="240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3600401" y="3471943"/>
            <a:ext cx="49564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Calibri" charset="0"/>
                <a:ea typeface="Calibri" charset="0"/>
                <a:cs typeface="Calibri" charset="0"/>
              </a:rPr>
              <a:t>50</a:t>
            </a:r>
            <a:endParaRPr lang="en-US" sz="2400" dirty="0">
              <a:latin typeface="Calibri" charset="0"/>
              <a:ea typeface="Calibri" charset="0"/>
              <a:cs typeface="Calibri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643091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17" grpId="0"/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26" grpId="0"/>
      <p:bldP spid="27" grpId="0"/>
      <p:bldP spid="28" grpId="0"/>
      <p:bldP spid="2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2326448"/>
            <a:ext cx="7886700" cy="1325563"/>
          </a:xfrm>
        </p:spPr>
        <p:txBody>
          <a:bodyPr/>
          <a:lstStyle/>
          <a:p>
            <a:pPr algn="ctr"/>
            <a:r>
              <a:rPr lang="en-US" dirty="0" smtClean="0"/>
              <a:t>How do we do power analysis?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87480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Power Analysis steps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Bootstrap based on a large N, large stimulus size study</a:t>
            </a:r>
          </a:p>
          <a:p>
            <a:r>
              <a:rPr lang="en-US" dirty="0" smtClean="0"/>
              <a:t>Play around with critical parameters, not just estimated effect</a:t>
            </a:r>
          </a:p>
          <a:p>
            <a:r>
              <a:rPr lang="en-US" dirty="0" smtClean="0"/>
              <a:t>Early stages, no mathematical proofs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3085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Power curves: 1 stimulus</a:t>
            </a:r>
            <a:endParaRPr lang="en-US" dirty="0"/>
          </a:p>
        </p:txBody>
      </p:sp>
      <p:grpSp>
        <p:nvGrpSpPr>
          <p:cNvPr id="13" name="Group 12"/>
          <p:cNvGrpSpPr/>
          <p:nvPr/>
        </p:nvGrpSpPr>
        <p:grpSpPr>
          <a:xfrm>
            <a:off x="628650" y="1432780"/>
            <a:ext cx="6704135" cy="5323049"/>
            <a:chOff x="628650" y="1432780"/>
            <a:chExt cx="6704135" cy="5323049"/>
          </a:xfrm>
        </p:grpSpPr>
        <p:pic>
          <p:nvPicPr>
            <p:cNvPr id="6" name="Picture 5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1811215" y="1432780"/>
              <a:ext cx="5521570" cy="5061439"/>
            </a:xfrm>
            <a:prstGeom prst="rect">
              <a:avLst/>
            </a:prstGeom>
          </p:spPr>
        </p:pic>
        <p:sp>
          <p:nvSpPr>
            <p:cNvPr id="7" name="TextBox 6"/>
            <p:cNvSpPr txBox="1"/>
            <p:nvPr/>
          </p:nvSpPr>
          <p:spPr>
            <a:xfrm>
              <a:off x="3756164" y="6232609"/>
              <a:ext cx="192777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smtClean="0"/>
                <a:t>N per group</a:t>
              </a:r>
              <a:endParaRPr lang="en-US" sz="2800"/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628650" y="2334274"/>
              <a:ext cx="1108060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smtClean="0"/>
                <a:t>Power</a:t>
              </a:r>
              <a:endParaRPr lang="en-US" sz="2800"/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6003235" y="5119426"/>
              <a:ext cx="80663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smtClean="0"/>
                <a:t>10%</a:t>
              </a:r>
              <a:endParaRPr lang="en-US" sz="2800" dirty="0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5574840" y="4092454"/>
              <a:ext cx="80663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20%</a:t>
              </a:r>
              <a:endParaRPr lang="en-US" sz="2800" dirty="0"/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4877305" y="3440279"/>
              <a:ext cx="80663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30%</a:t>
              </a:r>
              <a:endParaRPr lang="en-US" sz="2800" dirty="0"/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3228456" y="3046014"/>
              <a:ext cx="80663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40%</a:t>
              </a:r>
              <a:endParaRPr lang="en-US" sz="2800" dirty="0"/>
            </a:p>
          </p:txBody>
        </p:sp>
      </p:grpSp>
    </p:spTree>
    <p:extLst>
      <p:ext uri="{BB962C8B-B14F-4D97-AF65-F5344CB8AC3E}">
        <p14:creationId xmlns:p14="http://schemas.microsoft.com/office/powerpoint/2010/main" val="11402394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Power curves: 4 stimuli</a:t>
            </a:r>
            <a:endParaRPr lang="en-US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11215" y="1432780"/>
            <a:ext cx="5521569" cy="5061439"/>
          </a:xfrm>
          <a:prstGeom prst="rect">
            <a:avLst/>
          </a:prstGeom>
        </p:spPr>
      </p:pic>
      <p:sp>
        <p:nvSpPr>
          <p:cNvPr id="7" name="TextBox 6"/>
          <p:cNvSpPr txBox="1"/>
          <p:nvPr/>
        </p:nvSpPr>
        <p:spPr>
          <a:xfrm>
            <a:off x="3756164" y="6232609"/>
            <a:ext cx="192777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smtClean="0"/>
              <a:t>N per group</a:t>
            </a:r>
            <a:endParaRPr lang="en-US" sz="2800"/>
          </a:p>
        </p:txBody>
      </p:sp>
      <p:sp>
        <p:nvSpPr>
          <p:cNvPr id="8" name="TextBox 7"/>
          <p:cNvSpPr txBox="1"/>
          <p:nvPr/>
        </p:nvSpPr>
        <p:spPr>
          <a:xfrm>
            <a:off x="628650" y="2334274"/>
            <a:ext cx="110806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smtClean="0"/>
              <a:t>Power</a:t>
            </a:r>
            <a:endParaRPr lang="en-US" sz="2800"/>
          </a:p>
        </p:txBody>
      </p:sp>
      <p:sp>
        <p:nvSpPr>
          <p:cNvPr id="9" name="TextBox 8"/>
          <p:cNvSpPr txBox="1"/>
          <p:nvPr/>
        </p:nvSpPr>
        <p:spPr>
          <a:xfrm>
            <a:off x="5078759" y="4636888"/>
            <a:ext cx="80663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smtClean="0"/>
              <a:t>10%</a:t>
            </a:r>
            <a:endParaRPr lang="en-US" sz="2800" dirty="0"/>
          </a:p>
        </p:txBody>
      </p:sp>
      <p:sp>
        <p:nvSpPr>
          <p:cNvPr id="10" name="TextBox 9"/>
          <p:cNvSpPr txBox="1"/>
          <p:nvPr/>
        </p:nvSpPr>
        <p:spPr>
          <a:xfrm>
            <a:off x="5482075" y="3569234"/>
            <a:ext cx="80663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smtClean="0"/>
              <a:t>20%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3964283" y="2857494"/>
            <a:ext cx="80663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30%</a:t>
            </a:r>
            <a:endParaRPr lang="en-US" sz="2800" dirty="0"/>
          </a:p>
        </p:txBody>
      </p:sp>
      <p:sp>
        <p:nvSpPr>
          <p:cNvPr id="12" name="TextBox 11"/>
          <p:cNvSpPr txBox="1"/>
          <p:nvPr/>
        </p:nvSpPr>
        <p:spPr>
          <a:xfrm>
            <a:off x="2717084" y="3046014"/>
            <a:ext cx="80663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40%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1588605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234</TotalTime>
  <Words>273</Words>
  <Application>Microsoft Macintosh PowerPoint</Application>
  <PresentationFormat>On-screen Show (4:3)</PresentationFormat>
  <Paragraphs>63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Calibri</vt:lpstr>
      <vt:lpstr>Calibri Light</vt:lpstr>
      <vt:lpstr>Arial</vt:lpstr>
      <vt:lpstr>Office Theme</vt:lpstr>
      <vt:lpstr>Multisensory Integration and the Reproducibility Crisis: Part II</vt:lpstr>
      <vt:lpstr>Goals for this hour</vt:lpstr>
      <vt:lpstr>What I’m not concerned about (for today)</vt:lpstr>
      <vt:lpstr>Why we need larger samples than we think</vt:lpstr>
      <vt:lpstr>McGurk % is not normally distributed</vt:lpstr>
      <vt:lpstr>How do we do power analysis?</vt:lpstr>
      <vt:lpstr>Power Analysis steps</vt:lpstr>
      <vt:lpstr>Power curves: 1 stimulus</vt:lpstr>
      <vt:lpstr>Power curves: 4 stimuli</vt:lpstr>
      <vt:lpstr>Power curves: side-by-side</vt:lpstr>
      <vt:lpstr>The task for today</vt:lpstr>
    </vt:vector>
  </TitlesOfParts>
  <Company/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modeling</dc:title>
  <dc:creator>Magnotti, John</dc:creator>
  <cp:lastModifiedBy>Magnotti, John</cp:lastModifiedBy>
  <cp:revision>93</cp:revision>
  <dcterms:created xsi:type="dcterms:W3CDTF">2017-05-18T18:09:46Z</dcterms:created>
  <dcterms:modified xsi:type="dcterms:W3CDTF">2017-05-19T13:40:47Z</dcterms:modified>
</cp:coreProperties>
</file>

<file path=docProps/thumbnail.jpeg>
</file>