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61" r:id="rId4"/>
    <p:sldId id="262" r:id="rId5"/>
    <p:sldId id="263" r:id="rId6"/>
    <p:sldId id="268" r:id="rId7"/>
    <p:sldId id="264" r:id="rId8"/>
    <p:sldId id="258" r:id="rId9"/>
    <p:sldId id="266" r:id="rId10"/>
    <p:sldId id="267" r:id="rId11"/>
    <p:sldId id="259" r:id="rId12"/>
    <p:sldId id="265" r:id="rId13"/>
    <p:sldId id="26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8" d="100"/>
          <a:sy n="38" d="100"/>
        </p:scale>
        <p:origin x="-8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285BF3-4BA9-498A-BD21-53F6B67FDE7D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92A5C4-04A3-4329-9329-3F1D79B12C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5-step synthesis: manual and computer aided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2A5C4-04A3-4329-9329-3F1D79B12CF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5-step synthesis: manual and computer aided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2A5C4-04A3-4329-9329-3F1D79B12CF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5-step synthesis: manual and computer aided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2A5C4-04A3-4329-9329-3F1D79B12CF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AB1D2D31-1FDD-420E-AD25-B650E39A95B7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A42E6BD3-5F1C-4FE7-B7CD-A6384518C6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2D31-1FDD-420E-AD25-B650E39A95B7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E6BD3-5F1C-4FE7-B7CD-A6384518C6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2D31-1FDD-420E-AD25-B650E39A95B7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E6BD3-5F1C-4FE7-B7CD-A6384518C6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2D31-1FDD-420E-AD25-B650E39A95B7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E6BD3-5F1C-4FE7-B7CD-A6384518C6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AB1D2D31-1FDD-420E-AD25-B650E39A95B7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A42E6BD3-5F1C-4FE7-B7CD-A6384518C6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2D31-1FDD-420E-AD25-B650E39A95B7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E6BD3-5F1C-4FE7-B7CD-A6384518C6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2D31-1FDD-420E-AD25-B650E39A95B7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E6BD3-5F1C-4FE7-B7CD-A6384518C6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2D31-1FDD-420E-AD25-B650E39A95B7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E6BD3-5F1C-4FE7-B7CD-A6384518C6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2D31-1FDD-420E-AD25-B650E39A95B7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E6BD3-5F1C-4FE7-B7CD-A6384518C6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2D31-1FDD-420E-AD25-B650E39A95B7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E6BD3-5F1C-4FE7-B7CD-A6384518C6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2D31-1FDD-420E-AD25-B650E39A95B7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E6BD3-5F1C-4FE7-B7CD-A6384518C6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B1D2D31-1FDD-420E-AD25-B650E39A95B7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42E6BD3-5F1C-4FE7-B7CD-A6384518C6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Folding DNA to create </a:t>
            </a:r>
            <a:r>
              <a:rPr lang="en-US" dirty="0" err="1" smtClean="0"/>
              <a:t>nanoscale</a:t>
            </a:r>
            <a:r>
              <a:rPr lang="en-US" dirty="0" smtClean="0"/>
              <a:t> shapes and patterns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Author: Paul </a:t>
            </a:r>
            <a:r>
              <a:rPr lang="en-US" dirty="0" err="1" smtClean="0"/>
              <a:t>Rothemund</a:t>
            </a:r>
            <a:endParaRPr lang="en-US" dirty="0"/>
          </a:p>
        </p:txBody>
      </p:sp>
      <p:pic>
        <p:nvPicPr>
          <p:cNvPr id="12290" name="Picture 2" descr="http://rakcommunity.files.wordpress.com/2010/04/origami-crane.jpg"/>
          <p:cNvPicPr>
            <a:picLocks noChangeAspect="1" noChangeArrowheads="1"/>
          </p:cNvPicPr>
          <p:nvPr/>
        </p:nvPicPr>
        <p:blipFill>
          <a:blip r:embed="rId2" cstate="print"/>
          <a:srcRect l="12461" r="11613"/>
          <a:stretch>
            <a:fillRect/>
          </a:stretch>
        </p:blipFill>
        <p:spPr bwMode="auto">
          <a:xfrm>
            <a:off x="2883888" y="245916"/>
            <a:ext cx="3756074" cy="32747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AFM Imaging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Probably contact mode AFM</a:t>
            </a:r>
          </a:p>
          <a:p>
            <a:r>
              <a:rPr lang="en-US" dirty="0" smtClean="0"/>
              <a:t>Problem: destructive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1840" t="36905" r="68765" b="46346"/>
          <a:stretch>
            <a:fillRect/>
          </a:stretch>
        </p:blipFill>
        <p:spPr bwMode="auto">
          <a:xfrm>
            <a:off x="1266093" y="2699656"/>
            <a:ext cx="2940148" cy="2947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21840" t="54038" r="68765" b="29231"/>
          <a:stretch>
            <a:fillRect/>
          </a:stretch>
        </p:blipFill>
        <p:spPr bwMode="auto">
          <a:xfrm>
            <a:off x="5092505" y="2729134"/>
            <a:ext cx="2897945" cy="290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186966" y="1220873"/>
            <a:ext cx="4992778" cy="5051827"/>
            <a:chOff x="625452" y="1206806"/>
            <a:chExt cx="4992778" cy="5051827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1840" t="19841" r="68688" b="29167"/>
            <a:stretch>
              <a:fillRect/>
            </a:stretch>
          </p:blipFill>
          <p:spPr bwMode="auto">
            <a:xfrm>
              <a:off x="625452" y="1210498"/>
              <a:ext cx="1667803" cy="5048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69570" t="19841" r="21132" b="29167"/>
            <a:stretch>
              <a:fillRect/>
            </a:stretch>
          </p:blipFill>
          <p:spPr bwMode="auto">
            <a:xfrm>
              <a:off x="3981157" y="1206806"/>
              <a:ext cx="1637073" cy="5047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50526" t="19841" r="40103" b="29167"/>
            <a:stretch>
              <a:fillRect/>
            </a:stretch>
          </p:blipFill>
          <p:spPr bwMode="auto">
            <a:xfrm>
              <a:off x="2307776" y="1207144"/>
              <a:ext cx="1649763" cy="5047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Origami Patterning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23984" t="30398" r="64526" b="49286"/>
          <a:stretch>
            <a:fillRect/>
          </a:stretch>
        </p:blipFill>
        <p:spPr bwMode="auto">
          <a:xfrm>
            <a:off x="5588000" y="1407886"/>
            <a:ext cx="2612572" cy="259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35641" t="29762" r="48184" b="48988"/>
          <a:stretch>
            <a:fillRect/>
          </a:stretch>
        </p:blipFill>
        <p:spPr bwMode="auto">
          <a:xfrm>
            <a:off x="1534048" y="1362444"/>
            <a:ext cx="3541485" cy="2615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Group 8"/>
          <p:cNvGrpSpPr/>
          <p:nvPr/>
        </p:nvGrpSpPr>
        <p:grpSpPr>
          <a:xfrm>
            <a:off x="1233701" y="4122057"/>
            <a:ext cx="6560476" cy="2177143"/>
            <a:chOff x="1640093" y="4122057"/>
            <a:chExt cx="6560476" cy="2177143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64031" t="30675" r="24925" b="49484"/>
            <a:stretch>
              <a:fillRect/>
            </a:stretch>
          </p:blipFill>
          <p:spPr bwMode="auto">
            <a:xfrm>
              <a:off x="1640093" y="4122057"/>
              <a:ext cx="2154510" cy="2176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53657" t="51508" r="24925" b="29762"/>
            <a:stretch>
              <a:fillRect/>
            </a:stretch>
          </p:blipFill>
          <p:spPr bwMode="auto">
            <a:xfrm>
              <a:off x="3772482" y="4122058"/>
              <a:ext cx="4428087" cy="2177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02527" y="1378634"/>
            <a:ext cx="354505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err="1" smtClean="0">
                <a:solidFill>
                  <a:schemeClr val="accent1"/>
                </a:solidFill>
              </a:rPr>
              <a:t>Nano</a:t>
            </a:r>
            <a:r>
              <a:rPr lang="en-US" sz="2600" dirty="0" smtClean="0">
                <a:solidFill>
                  <a:schemeClr val="accent1"/>
                </a:solidFill>
              </a:rPr>
              <a:t>-breadboards</a:t>
            </a:r>
            <a:endParaRPr lang="en-US" sz="2600" dirty="0">
              <a:solidFill>
                <a:schemeClr val="accent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3179299" y="1983544"/>
            <a:ext cx="970671" cy="7737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0800000" flipH="1" flipV="1">
            <a:off x="4555588" y="1967132"/>
            <a:ext cx="970671" cy="7737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786597" y="2968282"/>
            <a:ext cx="24055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chemeClr val="accent1"/>
                </a:solidFill>
              </a:rPr>
              <a:t>Attach proteins</a:t>
            </a:r>
            <a:endParaRPr lang="en-US" sz="2600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55585" y="2965938"/>
            <a:ext cx="26048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chemeClr val="accent1"/>
                </a:solidFill>
              </a:rPr>
              <a:t>Attach </a:t>
            </a:r>
            <a:r>
              <a:rPr lang="en-US" sz="2600" dirty="0" err="1" smtClean="0">
                <a:solidFill>
                  <a:schemeClr val="accent1"/>
                </a:solidFill>
              </a:rPr>
              <a:t>nanowires</a:t>
            </a:r>
            <a:endParaRPr lang="en-US" sz="26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“Writing the </a:t>
            </a:r>
            <a:r>
              <a:rPr lang="en-US" i="1" dirty="0" smtClean="0"/>
              <a:t>Encyclopedia Britannica </a:t>
            </a:r>
            <a:r>
              <a:rPr lang="en-US" dirty="0" smtClean="0"/>
              <a:t>on the head of a pin”</a:t>
            </a:r>
          </a:p>
          <a:p>
            <a:pPr algn="r">
              <a:buNone/>
            </a:pPr>
            <a:r>
              <a:rPr lang="en-US" dirty="0" smtClean="0"/>
              <a:t>--Richard Feynman, 1959</a:t>
            </a:r>
          </a:p>
          <a:p>
            <a:endParaRPr lang="en-US" dirty="0" smtClean="0"/>
          </a:p>
          <a:p>
            <a:r>
              <a:rPr lang="en-US" dirty="0" smtClean="0"/>
              <a:t>Why not use AFM and STM?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89319" y="3601330"/>
            <a:ext cx="101287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913208" y="3362182"/>
            <a:ext cx="686503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accent2"/>
                </a:solidFill>
              </a:rPr>
              <a:t>Slow, and require special conditions </a:t>
            </a:r>
            <a:endParaRPr lang="en-US" sz="26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Origami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43133" y="2208626"/>
            <a:ext cx="8229600" cy="209608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dirty="0" smtClean="0"/>
              <a:t>Watson-Crick base pairing allows for </a:t>
            </a:r>
            <a:r>
              <a:rPr lang="en-US" sz="4000" b="1" dirty="0" smtClean="0">
                <a:solidFill>
                  <a:schemeClr val="accent1"/>
                </a:solidFill>
              </a:rPr>
              <a:t>inexpensive parallel synthesis</a:t>
            </a:r>
            <a:r>
              <a:rPr lang="en-US" sz="4000" dirty="0" smtClean="0"/>
              <a:t>, under </a:t>
            </a:r>
            <a:r>
              <a:rPr lang="en-US" sz="4000" b="1" dirty="0" smtClean="0">
                <a:solidFill>
                  <a:schemeClr val="accent1"/>
                </a:solidFill>
              </a:rPr>
              <a:t>mild conditions </a:t>
            </a:r>
            <a:r>
              <a:rPr lang="en-US" sz="4000" dirty="0" smtClean="0"/>
              <a:t>(!)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1651" y="3348108"/>
            <a:ext cx="3072973" cy="2968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Synthesis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17476" t="27976" r="56829" b="22015"/>
          <a:stretch>
            <a:fillRect/>
          </a:stretch>
        </p:blipFill>
        <p:spPr bwMode="auto">
          <a:xfrm>
            <a:off x="858130" y="1174315"/>
            <a:ext cx="2680821" cy="293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58607" y="1393214"/>
            <a:ext cx="2611911" cy="3108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Synthesis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 l="54541" t="12548" r="7401" b="8606"/>
          <a:stretch>
            <a:fillRect/>
          </a:stretch>
        </p:blipFill>
        <p:spPr bwMode="auto">
          <a:xfrm>
            <a:off x="4951829" y="1392703"/>
            <a:ext cx="3925229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" name="Group 9"/>
          <p:cNvGrpSpPr/>
          <p:nvPr/>
        </p:nvGrpSpPr>
        <p:grpSpPr>
          <a:xfrm>
            <a:off x="407963" y="1384797"/>
            <a:ext cx="4210091" cy="4572000"/>
            <a:chOff x="407963" y="1384797"/>
            <a:chExt cx="4210091" cy="457200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10644" t="11010" r="48378" b="8221"/>
            <a:stretch>
              <a:fillRect/>
            </a:stretch>
          </p:blipFill>
          <p:spPr bwMode="auto">
            <a:xfrm>
              <a:off x="492369" y="1384797"/>
              <a:ext cx="4125685" cy="457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Rectangle 8"/>
            <p:cNvSpPr/>
            <p:nvPr/>
          </p:nvSpPr>
          <p:spPr>
            <a:xfrm>
              <a:off x="407963" y="1392702"/>
              <a:ext cx="267286" cy="2672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1651" y="3348108"/>
            <a:ext cx="3072973" cy="2968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Synthesis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17476" t="27976" r="56829" b="22015"/>
          <a:stretch>
            <a:fillRect/>
          </a:stretch>
        </p:blipFill>
        <p:spPr bwMode="auto">
          <a:xfrm>
            <a:off x="858130" y="1174315"/>
            <a:ext cx="2680821" cy="293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58607" y="1393214"/>
            <a:ext cx="2611911" cy="3108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Selected Interesting Shapes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21976" t="33135" r="68942" b="50000"/>
          <a:stretch>
            <a:fillRect/>
          </a:stretch>
        </p:blipFill>
        <p:spPr bwMode="auto">
          <a:xfrm>
            <a:off x="590842" y="1328392"/>
            <a:ext cx="2365725" cy="2469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l="50538" t="33135" r="40272" b="50000"/>
          <a:stretch>
            <a:fillRect/>
          </a:stretch>
        </p:blipFill>
        <p:spPr bwMode="auto">
          <a:xfrm>
            <a:off x="3390313" y="3661285"/>
            <a:ext cx="2437229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 l="69458" t="33135" r="21021" b="50000"/>
          <a:stretch>
            <a:fillRect/>
          </a:stretch>
        </p:blipFill>
        <p:spPr bwMode="auto">
          <a:xfrm>
            <a:off x="6161648" y="1326049"/>
            <a:ext cx="2478936" cy="246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AFM Imaging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Probably contact mode AFM</a:t>
            </a:r>
          </a:p>
          <a:p>
            <a:r>
              <a:rPr lang="en-US" dirty="0" smtClean="0"/>
              <a:t>Problems: destructive, difficult to quantify small defects (&lt;15nm)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1840" t="36905" r="68765" b="46346"/>
          <a:stretch>
            <a:fillRect/>
          </a:stretch>
        </p:blipFill>
        <p:spPr bwMode="auto">
          <a:xfrm>
            <a:off x="1266093" y="2699656"/>
            <a:ext cx="2940148" cy="2947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21840" t="54038" r="68765" b="29231"/>
          <a:stretch>
            <a:fillRect/>
          </a:stretch>
        </p:blipFill>
        <p:spPr bwMode="auto">
          <a:xfrm>
            <a:off x="5092505" y="2729134"/>
            <a:ext cx="2897945" cy="290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AFM Imaging Methodology</a:t>
            </a: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 t="12103" r="64638" b="24206"/>
          <a:stretch>
            <a:fillRect/>
          </a:stretch>
        </p:blipFill>
        <p:spPr bwMode="auto">
          <a:xfrm>
            <a:off x="1927285" y="1180791"/>
            <a:ext cx="5064369" cy="5128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816</TotalTime>
  <Words>130</Words>
  <Application>Microsoft Office PowerPoint</Application>
  <PresentationFormat>On-screen Show (4:3)</PresentationFormat>
  <Paragraphs>33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Origin</vt:lpstr>
      <vt:lpstr>Folding DNA to create nanoscale shapes and patterns</vt:lpstr>
      <vt:lpstr>Motivation</vt:lpstr>
      <vt:lpstr>DNA Origami</vt:lpstr>
      <vt:lpstr>Synthesis</vt:lpstr>
      <vt:lpstr>Synthesis</vt:lpstr>
      <vt:lpstr>Synthesis</vt:lpstr>
      <vt:lpstr>Selected Interesting Shapes</vt:lpstr>
      <vt:lpstr>AFM Imaging Methodology</vt:lpstr>
      <vt:lpstr>AFM Imaging Methodology</vt:lpstr>
      <vt:lpstr>AFM Imaging Methodology</vt:lpstr>
      <vt:lpstr>Results</vt:lpstr>
      <vt:lpstr>DNA Origami Patterning</vt:lpstr>
      <vt:lpstr>Applications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Folding DNA to create nanoscale shapes and patterns</dc:title>
  <dc:creator>Jessica</dc:creator>
  <cp:lastModifiedBy>Jessica</cp:lastModifiedBy>
  <cp:revision>24</cp:revision>
  <dcterms:created xsi:type="dcterms:W3CDTF">2011-11-28T05:32:56Z</dcterms:created>
  <dcterms:modified xsi:type="dcterms:W3CDTF">2011-12-13T10:03:22Z</dcterms:modified>
</cp:coreProperties>
</file>