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38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URP:SURP_fin:GRNmap:estimated_weights_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Estimate b</c:v>
          </c:tx>
          <c:invertIfNegative val="0"/>
          <c:cat>
            <c:strRef>
              <c:f>estimated_weights!$A$1:$A$36</c:f>
              <c:strCache>
                <c:ptCount val="36"/>
                <c:pt idx="0">
                  <c:v>CIN5 -&gt; HAP4</c:v>
                </c:pt>
                <c:pt idx="1">
                  <c:v>CIN5 -&gt; SFP1</c:v>
                </c:pt>
                <c:pt idx="2">
                  <c:v>CIN5 -&gt; STB5</c:v>
                </c:pt>
                <c:pt idx="3">
                  <c:v>CIN5 -&gt; YHP1</c:v>
                </c:pt>
                <c:pt idx="4">
                  <c:v>FKH2 -&gt; ACE2</c:v>
                </c:pt>
                <c:pt idx="5">
                  <c:v>FHK2 -&gt; SFP1</c:v>
                </c:pt>
                <c:pt idx="6">
                  <c:v>FHK2 -&gt; SNF6</c:v>
                </c:pt>
                <c:pt idx="7">
                  <c:v>FHK2 -&gt; SWI5</c:v>
                </c:pt>
                <c:pt idx="8">
                  <c:v>FHK2 -&gt; YHP1</c:v>
                </c:pt>
                <c:pt idx="9">
                  <c:v>HAP4 -&gt; RIF1</c:v>
                </c:pt>
                <c:pt idx="10">
                  <c:v>HMO1 -&gt; CIN5</c:v>
                </c:pt>
                <c:pt idx="11">
                  <c:v>HMO1 -&gt; FKH2</c:v>
                </c:pt>
                <c:pt idx="12">
                  <c:v>HMO1 -&gt; HAP4</c:v>
                </c:pt>
                <c:pt idx="13">
                  <c:v>HMO1 -&gt; HMO1</c:v>
                </c:pt>
                <c:pt idx="14">
                  <c:v>HMO1 -&gt; MSN2</c:v>
                </c:pt>
                <c:pt idx="15">
                  <c:v>HMO1 -&gt; MSN4</c:v>
                </c:pt>
                <c:pt idx="16">
                  <c:v>HMO1 -&gt; SNF6</c:v>
                </c:pt>
                <c:pt idx="17">
                  <c:v>HMO1 -&gt; YLR278C</c:v>
                </c:pt>
                <c:pt idx="18">
                  <c:v>HMO1 -&gt; YOX1</c:v>
                </c:pt>
                <c:pt idx="19">
                  <c:v>MSN2 -&gt; CIN5</c:v>
                </c:pt>
                <c:pt idx="20">
                  <c:v>MSN2 -&gt; HAP4</c:v>
                </c:pt>
                <c:pt idx="21">
                  <c:v>MSN2 -&gt; MSN4</c:v>
                </c:pt>
                <c:pt idx="22">
                  <c:v>MSN2 -&gt; SFP1</c:v>
                </c:pt>
                <c:pt idx="23">
                  <c:v>MSN2 -&gt; SWI4</c:v>
                </c:pt>
                <c:pt idx="24">
                  <c:v>MSN2 -&gt; YHP1</c:v>
                </c:pt>
                <c:pt idx="25">
                  <c:v>MSN2 -&gt; YLR278C</c:v>
                </c:pt>
                <c:pt idx="26">
                  <c:v>MSN2 -&gt; YOX1</c:v>
                </c:pt>
                <c:pt idx="27">
                  <c:v>SFP1 -&gt; SWI5</c:v>
                </c:pt>
                <c:pt idx="28">
                  <c:v>STB5 -&gt; HAP4</c:v>
                </c:pt>
                <c:pt idx="29">
                  <c:v>STB5 -&gt; MSN4</c:v>
                </c:pt>
                <c:pt idx="30">
                  <c:v>STB5 -&gt; SFP1</c:v>
                </c:pt>
                <c:pt idx="31">
                  <c:v>SWI4 -&gt; HAP4</c:v>
                </c:pt>
                <c:pt idx="32">
                  <c:v>SWI4 -&gt; YHP1</c:v>
                </c:pt>
                <c:pt idx="33">
                  <c:v>SWI4 -&gt; YOX1</c:v>
                </c:pt>
                <c:pt idx="34">
                  <c:v>YHP1 -&gt; GLN3</c:v>
                </c:pt>
                <c:pt idx="35">
                  <c:v>ZAP1 -&gt; ACE2</c:v>
                </c:pt>
              </c:strCache>
            </c:strRef>
          </c:cat>
          <c:val>
            <c:numRef>
              <c:f>estimated_weights!$B$1:$B$36</c:f>
              <c:numCache>
                <c:formatCode>General</c:formatCode>
                <c:ptCount val="36"/>
                <c:pt idx="0">
                  <c:v>-0.674432789872808</c:v>
                </c:pt>
                <c:pt idx="1">
                  <c:v>-0.360845756484291</c:v>
                </c:pt>
                <c:pt idx="2">
                  <c:v>-0.326935020570905</c:v>
                </c:pt>
                <c:pt idx="3">
                  <c:v>1.419939566357282</c:v>
                </c:pt>
                <c:pt idx="4">
                  <c:v>-1.335764797195766</c:v>
                </c:pt>
                <c:pt idx="5">
                  <c:v>0.272779742638021</c:v>
                </c:pt>
                <c:pt idx="6">
                  <c:v>0.423498947359007</c:v>
                </c:pt>
                <c:pt idx="7">
                  <c:v>-1.46987883995494</c:v>
                </c:pt>
                <c:pt idx="8">
                  <c:v>-1.080703839447155</c:v>
                </c:pt>
                <c:pt idx="9">
                  <c:v>0.540523935981492</c:v>
                </c:pt>
                <c:pt idx="10">
                  <c:v>0.535766573947006</c:v>
                </c:pt>
                <c:pt idx="11">
                  <c:v>0.183389211328842</c:v>
                </c:pt>
                <c:pt idx="12">
                  <c:v>-0.452625672739139</c:v>
                </c:pt>
                <c:pt idx="13">
                  <c:v>0.533111139927532</c:v>
                </c:pt>
                <c:pt idx="14">
                  <c:v>0.701918187650677</c:v>
                </c:pt>
                <c:pt idx="15">
                  <c:v>-0.671791520856371</c:v>
                </c:pt>
                <c:pt idx="16">
                  <c:v>-1.012899657464666</c:v>
                </c:pt>
                <c:pt idx="17">
                  <c:v>0.766573586723075</c:v>
                </c:pt>
                <c:pt idx="18">
                  <c:v>0.656262994996201</c:v>
                </c:pt>
                <c:pt idx="19">
                  <c:v>0.135078906968677</c:v>
                </c:pt>
                <c:pt idx="20">
                  <c:v>0.0183163538101831</c:v>
                </c:pt>
                <c:pt idx="21">
                  <c:v>0.0850407744402591</c:v>
                </c:pt>
                <c:pt idx="22">
                  <c:v>0.17290542868455</c:v>
                </c:pt>
                <c:pt idx="23">
                  <c:v>0.00351762452671734</c:v>
                </c:pt>
                <c:pt idx="24">
                  <c:v>-0.324087122181267</c:v>
                </c:pt>
                <c:pt idx="25">
                  <c:v>-0.709387251113849</c:v>
                </c:pt>
                <c:pt idx="26">
                  <c:v>-0.0860889422245571</c:v>
                </c:pt>
                <c:pt idx="27">
                  <c:v>0.36204729101813</c:v>
                </c:pt>
                <c:pt idx="28">
                  <c:v>0.264949002768976</c:v>
                </c:pt>
                <c:pt idx="29">
                  <c:v>0.378982295007567</c:v>
                </c:pt>
                <c:pt idx="30">
                  <c:v>0.298569264399735</c:v>
                </c:pt>
                <c:pt idx="31">
                  <c:v>0.31466870803303</c:v>
                </c:pt>
                <c:pt idx="32">
                  <c:v>-0.867396395823907</c:v>
                </c:pt>
                <c:pt idx="33">
                  <c:v>-0.372647141309751</c:v>
                </c:pt>
                <c:pt idx="34">
                  <c:v>0.932639994883448</c:v>
                </c:pt>
                <c:pt idx="35">
                  <c:v>0.68331304214145</c:v>
                </c:pt>
              </c:numCache>
            </c:numRef>
          </c:val>
        </c:ser>
        <c:ser>
          <c:idx val="0"/>
          <c:order val="0"/>
          <c:tx>
            <c:v>Fixed b</c:v>
          </c:tx>
          <c:invertIfNegative val="0"/>
          <c:cat>
            <c:strRef>
              <c:f>estimated_weights!$C$1:$C$36</c:f>
              <c:strCache>
                <c:ptCount val="36"/>
                <c:pt idx="0">
                  <c:v>CIN5 -&gt; HAP4</c:v>
                </c:pt>
                <c:pt idx="1">
                  <c:v>CIN5 -&gt; SFP1</c:v>
                </c:pt>
                <c:pt idx="2">
                  <c:v>CIN5 -&gt; STB5</c:v>
                </c:pt>
                <c:pt idx="3">
                  <c:v>CIN5 -&gt; YHP1</c:v>
                </c:pt>
                <c:pt idx="4">
                  <c:v>FKH2 -&gt; ACE2</c:v>
                </c:pt>
                <c:pt idx="5">
                  <c:v>FHK2 -&gt; SFP1</c:v>
                </c:pt>
                <c:pt idx="6">
                  <c:v>FHK2 -&gt; SNF6</c:v>
                </c:pt>
                <c:pt idx="7">
                  <c:v>FHK2 -&gt; SWI5</c:v>
                </c:pt>
                <c:pt idx="8">
                  <c:v>FHK2 -&gt; YHP1</c:v>
                </c:pt>
                <c:pt idx="9">
                  <c:v>HAP4 -&gt; RIF1</c:v>
                </c:pt>
                <c:pt idx="10">
                  <c:v>HMO1 -&gt; CIN5</c:v>
                </c:pt>
                <c:pt idx="11">
                  <c:v>HMO1 -&gt; FKH2</c:v>
                </c:pt>
                <c:pt idx="12">
                  <c:v>HMO1 -&gt; HAP4</c:v>
                </c:pt>
                <c:pt idx="13">
                  <c:v>HMO1 -&gt; HMO1</c:v>
                </c:pt>
                <c:pt idx="14">
                  <c:v>HMO1 -&gt; MSN2</c:v>
                </c:pt>
                <c:pt idx="15">
                  <c:v>HMO1 -&gt; MSN4</c:v>
                </c:pt>
                <c:pt idx="16">
                  <c:v>HMO1 -&gt; SNF6</c:v>
                </c:pt>
                <c:pt idx="17">
                  <c:v>HMO1 -&gt; YLR278C</c:v>
                </c:pt>
                <c:pt idx="18">
                  <c:v>HMO1 -&gt; YOX1</c:v>
                </c:pt>
                <c:pt idx="19">
                  <c:v>MSN2 -&gt; CIN5</c:v>
                </c:pt>
                <c:pt idx="20">
                  <c:v>MSN2 -&gt; HAP4</c:v>
                </c:pt>
                <c:pt idx="21">
                  <c:v>MSN2 -&gt; MSN4</c:v>
                </c:pt>
                <c:pt idx="22">
                  <c:v>MSN2 -&gt; SFP1</c:v>
                </c:pt>
                <c:pt idx="23">
                  <c:v>MSN2 -&gt; SWI4</c:v>
                </c:pt>
                <c:pt idx="24">
                  <c:v>MSN2 -&gt; YHP1</c:v>
                </c:pt>
                <c:pt idx="25">
                  <c:v>MSN2 -&gt; YLR278C</c:v>
                </c:pt>
                <c:pt idx="26">
                  <c:v>MSN2 -&gt; YOX1</c:v>
                </c:pt>
                <c:pt idx="27">
                  <c:v>SFP1 -&gt; SWI5</c:v>
                </c:pt>
                <c:pt idx="28">
                  <c:v>STB5 -&gt; HAP4</c:v>
                </c:pt>
                <c:pt idx="29">
                  <c:v>STB5 -&gt; MSN4</c:v>
                </c:pt>
                <c:pt idx="30">
                  <c:v>STB5 -&gt; SFP1</c:v>
                </c:pt>
                <c:pt idx="31">
                  <c:v>SWI4 -&gt; HAP4</c:v>
                </c:pt>
                <c:pt idx="32">
                  <c:v>SWI4 -&gt; YHP1</c:v>
                </c:pt>
                <c:pt idx="33">
                  <c:v>SWI4 -&gt; YOX1</c:v>
                </c:pt>
                <c:pt idx="34">
                  <c:v>YHP1 -&gt; GLN3</c:v>
                </c:pt>
                <c:pt idx="35">
                  <c:v>ZAP1 -&gt; ACE2</c:v>
                </c:pt>
              </c:strCache>
            </c:strRef>
          </c:cat>
          <c:val>
            <c:numRef>
              <c:f>estimated_weights!$D$1:$D$36</c:f>
              <c:numCache>
                <c:formatCode>General</c:formatCode>
                <c:ptCount val="36"/>
                <c:pt idx="0">
                  <c:v>-0.670323052248331</c:v>
                </c:pt>
                <c:pt idx="1">
                  <c:v>-0.349669390325208</c:v>
                </c:pt>
                <c:pt idx="2">
                  <c:v>-0.327574248178924</c:v>
                </c:pt>
                <c:pt idx="3">
                  <c:v>1.496569042720019</c:v>
                </c:pt>
                <c:pt idx="4">
                  <c:v>-1.361948516800225</c:v>
                </c:pt>
                <c:pt idx="5">
                  <c:v>0.250371711821758</c:v>
                </c:pt>
                <c:pt idx="6">
                  <c:v>0.377380369323924</c:v>
                </c:pt>
                <c:pt idx="7">
                  <c:v>-1.420184936334257</c:v>
                </c:pt>
                <c:pt idx="8">
                  <c:v>-1.036099411492911</c:v>
                </c:pt>
                <c:pt idx="9">
                  <c:v>0.586893331067273</c:v>
                </c:pt>
                <c:pt idx="10">
                  <c:v>0.532218963001451</c:v>
                </c:pt>
                <c:pt idx="11">
                  <c:v>0.187241874414133</c:v>
                </c:pt>
                <c:pt idx="12">
                  <c:v>-0.449289387652078</c:v>
                </c:pt>
                <c:pt idx="13">
                  <c:v>0.562052424237959</c:v>
                </c:pt>
                <c:pt idx="14">
                  <c:v>0.88994031484199</c:v>
                </c:pt>
                <c:pt idx="15">
                  <c:v>-0.650309673675133</c:v>
                </c:pt>
                <c:pt idx="16">
                  <c:v>-1.028555831556444</c:v>
                </c:pt>
                <c:pt idx="17">
                  <c:v>0.92123532203969</c:v>
                </c:pt>
                <c:pt idx="18">
                  <c:v>0.637545157251925</c:v>
                </c:pt>
                <c:pt idx="19">
                  <c:v>0.196023683257999</c:v>
                </c:pt>
                <c:pt idx="20">
                  <c:v>-0.0720421056311638</c:v>
                </c:pt>
                <c:pt idx="21">
                  <c:v>-0.0391027518273171</c:v>
                </c:pt>
                <c:pt idx="22">
                  <c:v>0.0980750574250782</c:v>
                </c:pt>
                <c:pt idx="23">
                  <c:v>0.00516261729531275</c:v>
                </c:pt>
                <c:pt idx="24">
                  <c:v>-0.00194243034232806</c:v>
                </c:pt>
                <c:pt idx="25">
                  <c:v>-0.512381824436547</c:v>
                </c:pt>
                <c:pt idx="26">
                  <c:v>0.0576423957961377</c:v>
                </c:pt>
                <c:pt idx="27">
                  <c:v>0.522871256636037</c:v>
                </c:pt>
                <c:pt idx="28">
                  <c:v>0.231454637788981</c:v>
                </c:pt>
                <c:pt idx="29">
                  <c:v>0.343582300328201</c:v>
                </c:pt>
                <c:pt idx="30">
                  <c:v>0.288905329834872</c:v>
                </c:pt>
                <c:pt idx="31">
                  <c:v>0.2820987642169</c:v>
                </c:pt>
                <c:pt idx="32">
                  <c:v>-0.820706321329385</c:v>
                </c:pt>
                <c:pt idx="33">
                  <c:v>-0.315935608677605</c:v>
                </c:pt>
                <c:pt idx="34">
                  <c:v>1.156392043906512</c:v>
                </c:pt>
                <c:pt idx="35">
                  <c:v>0.649801450523782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399128"/>
        <c:axId val="-2111396152"/>
      </c:barChart>
      <c:catAx>
        <c:axId val="-21113991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1396152"/>
        <c:crosses val="autoZero"/>
        <c:auto val="1"/>
        <c:lblAlgn val="ctr"/>
        <c:lblOffset val="100"/>
        <c:noMultiLvlLbl val="0"/>
      </c:catAx>
      <c:valAx>
        <c:axId val="-2111396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1399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smtClean="0"/>
              <a:t>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 2-5: Statistical testing results</a:t>
            </a:r>
          </a:p>
          <a:p>
            <a:r>
              <a:rPr lang="en-US" dirty="0" smtClean="0"/>
              <a:t>6-14: Clustering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15-17: </a:t>
            </a:r>
            <a:r>
              <a:rPr lang="en-US" dirty="0" err="1" smtClean="0"/>
              <a:t>GRNsight</a:t>
            </a:r>
            <a:r>
              <a:rPr lang="en-US" dirty="0" smtClean="0"/>
              <a:t> visualization of YEASTRACT results</a:t>
            </a:r>
          </a:p>
          <a:p>
            <a:r>
              <a:rPr lang="en-US" dirty="0" smtClean="0"/>
              <a:t>18-20: </a:t>
            </a:r>
            <a:r>
              <a:rPr lang="en-US" dirty="0" err="1" smtClean="0"/>
              <a:t>GRNmap</a:t>
            </a:r>
            <a:r>
              <a:rPr lang="en-US" dirty="0" smtClean="0"/>
              <a:t> output visualization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0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SURP\stem\data\dGLN3_profile19_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431088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319983"/>
            <a:ext cx="1776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Profile 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788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SURP\stem\data\dGLN3_profile24_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066800"/>
            <a:ext cx="7421563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6353" y="381000"/>
            <a:ext cx="1776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Profile 24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22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SURP\stem\data\dGLN3_profile39_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421563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325525"/>
            <a:ext cx="1776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Profile 39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7046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SURP\stem\data\dGLN3_profile41_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5" y="1143000"/>
            <a:ext cx="742156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454429"/>
            <a:ext cx="1776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Profile 41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810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SURP\stem\data\dGLN3_profile44_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431088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1816" y="354676"/>
            <a:ext cx="1776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Profile 44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334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\Downloads\SURP\Yeastract\Profile24_Plus_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85949"/>
            <a:ext cx="6625628" cy="50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8515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Profile 24: DNA Binding PLUS Expression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83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ent\Downloads\SURP\Yeastract\Profile24_Only_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1066800"/>
            <a:ext cx="758502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8515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Profile 24: ONLY DNA Binding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0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515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Profile 14: DNA Binding PLUS Expression Evidence</a:t>
            </a:r>
            <a:endParaRPr lang="en-US" dirty="0"/>
          </a:p>
        </p:txBody>
      </p:sp>
      <p:pic>
        <p:nvPicPr>
          <p:cNvPr id="3" name="Picture 2" descr="Profile14_Plus_Net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7275077" cy="54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8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Nsight_visualization_fixed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229600" cy="5045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8515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Profile </a:t>
            </a:r>
            <a:r>
              <a:rPr lang="en-US" dirty="0" smtClean="0"/>
              <a:t>24</a:t>
            </a:r>
            <a:r>
              <a:rPr lang="en-US" dirty="0" smtClean="0"/>
              <a:t>: </a:t>
            </a:r>
            <a:r>
              <a:rPr lang="en-US" dirty="0" err="1" smtClean="0"/>
              <a:t>GRNmap</a:t>
            </a:r>
            <a:r>
              <a:rPr lang="en-US" dirty="0" smtClean="0"/>
              <a:t> Fixed b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76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515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Profile </a:t>
            </a:r>
            <a:r>
              <a:rPr lang="en-US" dirty="0" smtClean="0"/>
              <a:t>24</a:t>
            </a:r>
            <a:r>
              <a:rPr lang="en-US" dirty="0" smtClean="0"/>
              <a:t>: </a:t>
            </a:r>
            <a:r>
              <a:rPr lang="en-US" dirty="0" err="1" smtClean="0"/>
              <a:t>GRNmap</a:t>
            </a:r>
            <a:r>
              <a:rPr lang="en-US" dirty="0" smtClean="0"/>
              <a:t> Estimate b Output</a:t>
            </a:r>
            <a:endParaRPr lang="en-US" dirty="0"/>
          </a:p>
        </p:txBody>
      </p:sp>
      <p:pic>
        <p:nvPicPr>
          <p:cNvPr id="4" name="Picture 3" descr="GRNsight_visualization_estimate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16600"/>
            <a:ext cx="822960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13609"/>
              </p:ext>
            </p:extLst>
          </p:nvPr>
        </p:nvGraphicFramePr>
        <p:xfrm>
          <a:off x="457200" y="1600200"/>
          <a:ext cx="8297778" cy="4128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dCIN5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dGLN3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dHAP4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dSWI4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2377 (38.41%)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1195 (19.31%)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1856 (29.98%)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2387 (38.57%)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2583 (41.74%)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1531 (24.74%)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1157  (18.69%)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1007 (16.27%)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1489 (24.06%)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1679 (27.13%)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850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(13.73%)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566 (9.15%)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398 (6.43%)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679 (10.97%)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869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(14.04%)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449 (7.25%)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280 (4.52%)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121 (1.96%)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 (3.88%)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446 (7.21%)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1673 (27.03%)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 (1.76%)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889 (14.36%)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1615 (26.09%)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1855 (29.97%)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(3.65%)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109  (1.76%)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 (0.32%)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 (0.99%)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179 (2.89%)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612371"/>
            <a:ext cx="2607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ANOVA 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515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Bar Graph comparing the Estimate b and Fixed b values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673291"/>
              </p:ext>
            </p:extLst>
          </p:nvPr>
        </p:nvGraphicFramePr>
        <p:xfrm>
          <a:off x="0" y="1524000"/>
          <a:ext cx="9067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732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2859"/>
              </p:ext>
            </p:extLst>
          </p:nvPr>
        </p:nvGraphicFramePr>
        <p:xfrm>
          <a:off x="457200" y="838200"/>
          <a:ext cx="8297778" cy="5088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3823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dGLN3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 test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&gt; 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559 (9.03%)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897 (14.49%)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319 (5.15%)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265 (4.28%)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190 (3.07%)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&lt; -0.25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458 (7.4%)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711 (11.49%)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304 (4.91%)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289 (4.67%)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207 (3.34%)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1027 (16.59%)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1622 (26.21%)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628 (10.15%)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558 (9.11%)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403 (6.51%)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B</a:t>
                      </a:r>
                      <a:r>
                        <a:rPr lang="en-US" sz="1800" baseline="0" dirty="0" smtClean="0">
                          <a:effectLst/>
                        </a:rPr>
                        <a:t> &amp; 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 (0.08%)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Total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Bonferroni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 (0.016%)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155171"/>
            <a:ext cx="5107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Modified t-test results dGLN3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3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04998"/>
              </p:ext>
            </p:extLst>
          </p:nvPr>
        </p:nvGraphicFramePr>
        <p:xfrm>
          <a:off x="457200" y="1600200"/>
          <a:ext cx="8297778" cy="3689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 0.05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 (17.37%)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1587 (25.64%)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1814 (29.31%)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749 (12.1%)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509 (8.22%)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dCIN5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1393 (22.51%)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756 (12.22%)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1250 (20.20%)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634 (10.24%)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351 (5.67%)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dGLN3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1027 (16.59%)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1622 (26.21%)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628 (10.15%)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558 (9.02%)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403 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(6.51%)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dHAP4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1197 (19.34%)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1772 (28.63%)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2006 (32.41%)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234 (3.78%)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515 (8.32%)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dSWI4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1497 (24.19%)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1757 (28.39%)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1075 (17.37%)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705 (11.39%)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0" y="617907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Modified t-test 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669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47677"/>
              </p:ext>
            </p:extLst>
          </p:nvPr>
        </p:nvGraphicFramePr>
        <p:xfrm>
          <a:off x="457200" y="1600200"/>
          <a:ext cx="8001000" cy="3743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 &lt; 0.05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B-H p &lt; 0.05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vs</a:t>
                      </a:r>
                      <a:r>
                        <a:rPr lang="en-US" sz="1800" dirty="0" smtClean="0">
                          <a:effectLst/>
                        </a:rPr>
                        <a:t> dCIN5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563 (9.10%)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(0.065%)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vs</a:t>
                      </a:r>
                      <a:r>
                        <a:rPr lang="en-US" sz="1800" dirty="0" smtClean="0">
                          <a:effectLst/>
                        </a:rPr>
                        <a:t> dGLN3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720 (11.63%)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 (0.58%)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vs</a:t>
                      </a:r>
                      <a:r>
                        <a:rPr lang="en-US" sz="1800" dirty="0" smtClean="0">
                          <a:effectLst/>
                        </a:rPr>
                        <a:t> dHAP4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640 (10.34%)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 (0.37%)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vs</a:t>
                      </a:r>
                      <a:r>
                        <a:rPr lang="en-US" sz="1800" dirty="0" smtClean="0">
                          <a:effectLst/>
                        </a:rPr>
                        <a:t> dHMO1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556 (8.98%)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(0.081%)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vs</a:t>
                      </a:r>
                      <a:r>
                        <a:rPr lang="en-US" sz="1800" dirty="0" smtClean="0">
                          <a:effectLst/>
                        </a:rPr>
                        <a:t> dZAP1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553(8.94%)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 (0.5%)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wt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vs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Spar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1498 (24.2%)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703 (11.36%)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626226"/>
            <a:ext cx="4033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Between-strain ANOVA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958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SURP\stem\data\Cluster_List_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392988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3868" y="325524"/>
            <a:ext cx="3058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Clustering 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576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SURP\stem\data\dGLN3_profile6_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431088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9925" y="228600"/>
            <a:ext cx="1567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Profile 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486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SURP\stem\data\dGLN3_profile9_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92988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319983"/>
            <a:ext cx="1567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Profile 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86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SURP\stem\data\dGLN3_profile14_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412038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457200"/>
            <a:ext cx="1776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Profile 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1607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685</Words>
  <Application>Microsoft Macintosh PowerPoint</Application>
  <PresentationFormat>On-screen Show (4:3)</PresentationFormat>
  <Paragraphs>166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Nicole Anguiano</cp:lastModifiedBy>
  <cp:revision>34</cp:revision>
  <dcterms:created xsi:type="dcterms:W3CDTF">2015-03-26T07:22:14Z</dcterms:created>
  <dcterms:modified xsi:type="dcterms:W3CDTF">2015-05-27T17:58:20Z</dcterms:modified>
</cp:coreProperties>
</file>