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60" r:id="rId3"/>
    <p:sldId id="259" r:id="rId4"/>
    <p:sldId id="272" r:id="rId5"/>
    <p:sldId id="275" r:id="rId6"/>
    <p:sldId id="276" r:id="rId7"/>
    <p:sldId id="262" r:id="rId8"/>
    <p:sldId id="273" r:id="rId9"/>
    <p:sldId id="274" r:id="rId10"/>
    <p:sldId id="261" r:id="rId11"/>
    <p:sldId id="263" r:id="rId12"/>
    <p:sldId id="277" r:id="rId13"/>
    <p:sldId id="278" r:id="rId14"/>
    <p:sldId id="264" r:id="rId15"/>
    <p:sldId id="265" r:id="rId16"/>
    <p:sldId id="279" r:id="rId17"/>
    <p:sldId id="266" r:id="rId18"/>
    <p:sldId id="267" r:id="rId19"/>
    <p:sldId id="268" r:id="rId20"/>
    <p:sldId id="269" r:id="rId21"/>
    <p:sldId id="270" r:id="rId22"/>
    <p:sldId id="324" r:id="rId23"/>
    <p:sldId id="271" r:id="rId24"/>
    <p:sldId id="280" r:id="rId25"/>
    <p:sldId id="281" r:id="rId26"/>
    <p:sldId id="282" r:id="rId27"/>
    <p:sldId id="283" r:id="rId28"/>
    <p:sldId id="284" r:id="rId29"/>
    <p:sldId id="285" r:id="rId30"/>
    <p:sldId id="286" r:id="rId31"/>
    <p:sldId id="287" r:id="rId32"/>
    <p:sldId id="332" r:id="rId33"/>
    <p:sldId id="330" r:id="rId34"/>
    <p:sldId id="288" r:id="rId35"/>
    <p:sldId id="289" r:id="rId36"/>
    <p:sldId id="290" r:id="rId37"/>
    <p:sldId id="291" r:id="rId38"/>
    <p:sldId id="292" r:id="rId39"/>
    <p:sldId id="293" r:id="rId40"/>
    <p:sldId id="294" r:id="rId41"/>
    <p:sldId id="333" r:id="rId42"/>
    <p:sldId id="295" r:id="rId43"/>
    <p:sldId id="296" r:id="rId44"/>
    <p:sldId id="297" r:id="rId45"/>
    <p:sldId id="298" r:id="rId46"/>
    <p:sldId id="299" r:id="rId47"/>
    <p:sldId id="300" r:id="rId48"/>
    <p:sldId id="301" r:id="rId49"/>
    <p:sldId id="302" r:id="rId50"/>
    <p:sldId id="303" r:id="rId51"/>
    <p:sldId id="304" r:id="rId52"/>
    <p:sldId id="334" r:id="rId53"/>
    <p:sldId id="305" r:id="rId54"/>
    <p:sldId id="306" r:id="rId55"/>
    <p:sldId id="307" r:id="rId56"/>
    <p:sldId id="308" r:id="rId57"/>
    <p:sldId id="309" r:id="rId58"/>
    <p:sldId id="312" r:id="rId59"/>
    <p:sldId id="310" r:id="rId60"/>
    <p:sldId id="311" r:id="rId61"/>
    <p:sldId id="313" r:id="rId62"/>
    <p:sldId id="314" r:id="rId63"/>
    <p:sldId id="315" r:id="rId64"/>
    <p:sldId id="316" r:id="rId65"/>
    <p:sldId id="328" r:id="rId66"/>
    <p:sldId id="317" r:id="rId67"/>
    <p:sldId id="318" r:id="rId68"/>
    <p:sldId id="319" r:id="rId69"/>
    <p:sldId id="320" r:id="rId70"/>
    <p:sldId id="321" r:id="rId71"/>
    <p:sldId id="329" r:id="rId72"/>
    <p:sldId id="322" r:id="rId73"/>
    <p:sldId id="323" r:id="rId74"/>
    <p:sldId id="325" r:id="rId75"/>
    <p:sldId id="32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19E76-14C4-429A-8B9B-DFF131EAD3FC}" type="datetimeFigureOut">
              <a:rPr lang="en-US" smtClean="0"/>
              <a:t>10/28/2011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050FF-3E77-46E3-B878-E39CF5F6E01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75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4050FF-3E77-46E3-B878-E39CF5F6E01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6228A-4468-445F-B56A-10C40B0C57AF}" type="datetimeFigureOut">
              <a:rPr lang="en-US" smtClean="0"/>
              <a:pPr/>
              <a:t>10/28/2011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BCB5-B8DB-446F-A823-BF9ABF3FB6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6228A-4468-445F-B56A-10C40B0C57AF}" type="datetimeFigureOut">
              <a:rPr lang="en-US" smtClean="0"/>
              <a:pPr/>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1BCB5-B8DB-446F-A823-BF9ABF3FB6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pic>
        <p:nvPicPr>
          <p:cNvPr id="4" name="Content Placeholder 3" descr="nuclide.gif"/>
          <p:cNvPicPr>
            <a:picLocks noGrp="1" noChangeAspect="1"/>
          </p:cNvPicPr>
          <p:nvPr>
            <p:ph idx="1"/>
          </p:nvPr>
        </p:nvPicPr>
        <p:blipFill>
          <a:blip r:embed="rId3" cstate="print"/>
          <a:stretch>
            <a:fillRect/>
          </a:stretch>
        </p:blipFill>
        <p:spPr>
          <a:xfrm>
            <a:off x="457200" y="1752600"/>
            <a:ext cx="8537301" cy="396521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pic>
        <p:nvPicPr>
          <p:cNvPr id="4" name="Content Placeholder 3" descr="periodic_table.gif"/>
          <p:cNvPicPr>
            <a:picLocks noGrp="1" noChangeAspect="1"/>
          </p:cNvPicPr>
          <p:nvPr>
            <p:ph idx="1"/>
          </p:nvPr>
        </p:nvPicPr>
        <p:blipFill>
          <a:blip r:embed="rId3" cstate="print"/>
          <a:stretch>
            <a:fillRect/>
          </a:stretch>
        </p:blipFill>
        <p:spPr>
          <a:xfrm>
            <a:off x="381000" y="381000"/>
            <a:ext cx="8382000" cy="62569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a:t>
            </a:r>
            <a:endParaRPr lang="en-US" dirty="0"/>
          </a:p>
        </p:txBody>
      </p:sp>
      <p:sp>
        <p:nvSpPr>
          <p:cNvPr id="3" name="Content Placeholder 2"/>
          <p:cNvSpPr>
            <a:spLocks noGrp="1"/>
          </p:cNvSpPr>
          <p:nvPr>
            <p:ph idx="1"/>
          </p:nvPr>
        </p:nvSpPr>
        <p:spPr/>
        <p:txBody>
          <a:bodyPr/>
          <a:lstStyle/>
          <a:p>
            <a:r>
              <a:rPr lang="en-US" dirty="0" smtClean="0"/>
              <a:t>Atoms – held together by chemical bonds.</a:t>
            </a:r>
          </a:p>
          <a:p>
            <a:r>
              <a:rPr lang="en-US" dirty="0" smtClean="0"/>
              <a:t>Two types – Ionic bond and covalent bond.</a:t>
            </a:r>
          </a:p>
          <a:p>
            <a:r>
              <a:rPr lang="en-US" b="1" u="sng" dirty="0" smtClean="0">
                <a:solidFill>
                  <a:srgbClr val="FF0000"/>
                </a:solidFill>
              </a:rPr>
              <a:t>Ionic bond </a:t>
            </a:r>
            <a:r>
              <a:rPr lang="en-US" dirty="0" smtClean="0"/>
              <a:t>– one or more electrons transferred from one atom to another.</a:t>
            </a:r>
          </a:p>
          <a:p>
            <a:r>
              <a:rPr lang="en-US" b="1" u="sng" dirty="0" smtClean="0">
                <a:solidFill>
                  <a:srgbClr val="FF0000"/>
                </a:solidFill>
              </a:rPr>
              <a:t>Covalent bond </a:t>
            </a:r>
            <a:r>
              <a:rPr lang="en-US" dirty="0" smtClean="0"/>
              <a:t>– electrons shared between atoms.</a:t>
            </a:r>
          </a:p>
          <a:p>
            <a:r>
              <a:rPr lang="en-US" b="1" u="sng" dirty="0" smtClean="0">
                <a:solidFill>
                  <a:srgbClr val="0070C0"/>
                </a:solidFill>
              </a:rPr>
              <a:t>Van </a:t>
            </a:r>
            <a:r>
              <a:rPr lang="en-US" b="1" u="sng" dirty="0" err="1" smtClean="0">
                <a:solidFill>
                  <a:srgbClr val="0070C0"/>
                </a:solidFill>
              </a:rPr>
              <a:t>der</a:t>
            </a:r>
            <a:r>
              <a:rPr lang="en-US" b="1" u="sng" dirty="0" smtClean="0">
                <a:solidFill>
                  <a:srgbClr val="0070C0"/>
                </a:solidFill>
              </a:rPr>
              <a:t> Waals Forces –</a:t>
            </a:r>
            <a:r>
              <a:rPr lang="en-US" b="1" dirty="0" smtClean="0"/>
              <a:t> </a:t>
            </a:r>
            <a:r>
              <a:rPr lang="en-US" dirty="0" smtClean="0"/>
              <a:t>Weak attractive force between molecules.</a:t>
            </a:r>
            <a:endParaRPr lang="en-US" b="1" u="sng"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a:t>
            </a:r>
            <a:endParaRPr lang="en-US" dirty="0"/>
          </a:p>
        </p:txBody>
      </p:sp>
      <p:sp>
        <p:nvSpPr>
          <p:cNvPr id="3" name="Content Placeholder 2"/>
          <p:cNvSpPr>
            <a:spLocks noGrp="1"/>
          </p:cNvSpPr>
          <p:nvPr>
            <p:ph idx="1"/>
          </p:nvPr>
        </p:nvSpPr>
        <p:spPr/>
        <p:txBody>
          <a:bodyPr>
            <a:normAutofit/>
          </a:bodyPr>
          <a:lstStyle/>
          <a:p>
            <a:r>
              <a:rPr lang="en-US" sz="2400" dirty="0" smtClean="0"/>
              <a:t>Compounds are held together by chemical bonds.</a:t>
            </a:r>
          </a:p>
          <a:p>
            <a:r>
              <a:rPr lang="en-US" sz="2400" dirty="0" smtClean="0"/>
              <a:t>Electrons are involved in chemical bonding.</a:t>
            </a:r>
          </a:p>
          <a:p>
            <a:r>
              <a:rPr lang="en-US" sz="2400" dirty="0" smtClean="0"/>
              <a:t>The outer shell (orbital) of atom is called </a:t>
            </a:r>
            <a:r>
              <a:rPr lang="en-US" sz="2400" b="1" dirty="0" smtClean="0"/>
              <a:t>valence shell</a:t>
            </a:r>
            <a:r>
              <a:rPr lang="en-US" sz="2400" dirty="0" smtClean="0"/>
              <a:t>.</a:t>
            </a:r>
          </a:p>
          <a:p>
            <a:r>
              <a:rPr lang="en-US" sz="2400" dirty="0" smtClean="0"/>
              <a:t>Electrons in this shell are </a:t>
            </a:r>
            <a:r>
              <a:rPr lang="en-US" sz="2400" b="1" dirty="0" smtClean="0"/>
              <a:t>valence electrons.</a:t>
            </a:r>
            <a:endParaRPr lang="en-US" sz="2400" b="1" dirty="0"/>
          </a:p>
        </p:txBody>
      </p:sp>
      <p:pic>
        <p:nvPicPr>
          <p:cNvPr id="4" name="Picture 3" descr="carbon_atom.gif"/>
          <p:cNvPicPr>
            <a:picLocks noChangeAspect="1"/>
          </p:cNvPicPr>
          <p:nvPr/>
        </p:nvPicPr>
        <p:blipFill>
          <a:blip r:embed="rId3" cstate="print"/>
          <a:stretch>
            <a:fillRect/>
          </a:stretch>
        </p:blipFill>
        <p:spPr>
          <a:xfrm>
            <a:off x="2438400" y="3429000"/>
            <a:ext cx="3810000"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114800" y="1295400"/>
            <a:ext cx="4724400" cy="3429000"/>
          </a:xfrm>
          <a:prstGeom prst="rect">
            <a:avLst/>
          </a:prstGeom>
          <a:noFill/>
          <a:ln w="9525">
            <a:noFill/>
            <a:miter lim="800000"/>
            <a:headEnd/>
            <a:tailEnd/>
          </a:ln>
        </p:spPr>
      </p:pic>
      <p:sp>
        <p:nvSpPr>
          <p:cNvPr id="7" name="TextBox 6"/>
          <p:cNvSpPr txBox="1"/>
          <p:nvPr/>
        </p:nvSpPr>
        <p:spPr>
          <a:xfrm>
            <a:off x="685800" y="1676400"/>
            <a:ext cx="3200400" cy="3416320"/>
          </a:xfrm>
          <a:prstGeom prst="rect">
            <a:avLst/>
          </a:prstGeom>
          <a:noFill/>
        </p:spPr>
        <p:txBody>
          <a:bodyPr wrap="square" rtlCol="0">
            <a:spAutoFit/>
          </a:bodyPr>
          <a:lstStyle/>
          <a:p>
            <a:pPr>
              <a:buFont typeface="Arial" pitchFamily="34" charset="0"/>
              <a:buChar char="•"/>
            </a:pPr>
            <a:r>
              <a:rPr lang="en-US" sz="2400" dirty="0" smtClean="0"/>
              <a:t>Atoms with unfilled valence shells are chemically reactive.</a:t>
            </a:r>
          </a:p>
          <a:p>
            <a:endParaRPr lang="en-US" sz="2400" dirty="0" smtClean="0"/>
          </a:p>
          <a:p>
            <a:pPr>
              <a:buFont typeface="Arial" pitchFamily="34" charset="0"/>
              <a:buChar char="•"/>
            </a:pPr>
            <a:r>
              <a:rPr lang="en-US" sz="2400" dirty="0" smtClean="0"/>
              <a:t>Atoms seek to fill valence shell.</a:t>
            </a:r>
          </a:p>
          <a:p>
            <a:endParaRPr lang="en-US" sz="2400" dirty="0" smtClean="0"/>
          </a:p>
          <a:p>
            <a:pPr>
              <a:buFont typeface="Arial" pitchFamily="34" charset="0"/>
              <a:buChar char="•"/>
            </a:pPr>
            <a:r>
              <a:rPr lang="en-US" sz="2400" dirty="0" smtClean="0"/>
              <a:t>Bonding fills valence shell with electrons.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a:t>
            </a:r>
            <a:endParaRPr lang="en-US" dirty="0"/>
          </a:p>
        </p:txBody>
      </p:sp>
      <p:pic>
        <p:nvPicPr>
          <p:cNvPr id="4" name="Content Placeholder 3" descr="ionic bonding.jpg"/>
          <p:cNvPicPr>
            <a:picLocks noGrp="1" noChangeAspect="1"/>
          </p:cNvPicPr>
          <p:nvPr>
            <p:ph idx="1"/>
          </p:nvPr>
        </p:nvPicPr>
        <p:blipFill>
          <a:blip r:embed="rId3" cstate="print"/>
          <a:stretch>
            <a:fillRect/>
          </a:stretch>
        </p:blipFill>
        <p:spPr>
          <a:xfrm>
            <a:off x="1066801" y="1295400"/>
            <a:ext cx="7239000" cy="5257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a:t>
            </a:r>
            <a:endParaRPr lang="en-US" dirty="0"/>
          </a:p>
        </p:txBody>
      </p:sp>
      <p:pic>
        <p:nvPicPr>
          <p:cNvPr id="4" name="Content Placeholder 3" descr="bond.H2O.jpg"/>
          <p:cNvPicPr>
            <a:picLocks noGrp="1" noChangeAspect="1"/>
          </p:cNvPicPr>
          <p:nvPr>
            <p:ph idx="1"/>
          </p:nvPr>
        </p:nvPicPr>
        <p:blipFill>
          <a:blip r:embed="rId3" cstate="print"/>
          <a:stretch>
            <a:fillRect/>
          </a:stretch>
        </p:blipFill>
        <p:spPr>
          <a:xfrm>
            <a:off x="1219200" y="1295400"/>
            <a:ext cx="6781800"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Strength</a:t>
            </a:r>
            <a:endParaRPr lang="en-US" dirty="0"/>
          </a:p>
        </p:txBody>
      </p:sp>
      <p:sp>
        <p:nvSpPr>
          <p:cNvPr id="3" name="Content Placeholder 2"/>
          <p:cNvSpPr>
            <a:spLocks noGrp="1"/>
          </p:cNvSpPr>
          <p:nvPr>
            <p:ph idx="1"/>
          </p:nvPr>
        </p:nvSpPr>
        <p:spPr/>
        <p:txBody>
          <a:bodyPr/>
          <a:lstStyle/>
          <a:p>
            <a:r>
              <a:rPr lang="en-US" dirty="0" smtClean="0"/>
              <a:t>Covalent bonds are strongest bond.  Takes more energy to break bond.</a:t>
            </a:r>
          </a:p>
          <a:p>
            <a:r>
              <a:rPr lang="en-US" dirty="0" smtClean="0"/>
              <a:t>Ionic bonds are weaker than covalent.</a:t>
            </a:r>
          </a:p>
          <a:p>
            <a:r>
              <a:rPr lang="en-US" dirty="0" smtClean="0"/>
              <a:t>Van </a:t>
            </a:r>
            <a:r>
              <a:rPr lang="en-US" dirty="0" err="1" smtClean="0"/>
              <a:t>der</a:t>
            </a:r>
            <a:r>
              <a:rPr lang="en-US" dirty="0" smtClean="0"/>
              <a:t> Waals forces are weak attractions.</a:t>
            </a:r>
          </a:p>
          <a:p>
            <a:pPr>
              <a:buNone/>
            </a:pPr>
            <a:r>
              <a:rPr lang="en-US" b="1" dirty="0" smtClean="0"/>
              <a:t>Assignment:</a:t>
            </a:r>
          </a:p>
          <a:p>
            <a:pPr>
              <a:buNone/>
            </a:pPr>
            <a:r>
              <a:rPr lang="en-US" dirty="0" smtClean="0"/>
              <a:t>Create a graphic organizer.  Compare and contrast ionic and covalent bonds.  Work with </a:t>
            </a:r>
            <a:r>
              <a:rPr lang="en-US" smtClean="0"/>
              <a:t>a partner.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dirty="0" smtClean="0"/>
              <a:t>Only substance on Earth found as solid, liquid, and gas. Solid less dense than liquid state.</a:t>
            </a:r>
          </a:p>
          <a:p>
            <a:r>
              <a:rPr lang="en-US" dirty="0" smtClean="0"/>
              <a:t>Polarity</a:t>
            </a:r>
          </a:p>
          <a:p>
            <a:r>
              <a:rPr lang="en-US" dirty="0" smtClean="0"/>
              <a:t>Cohesion</a:t>
            </a:r>
          </a:p>
          <a:p>
            <a:r>
              <a:rPr lang="en-US" dirty="0" smtClean="0"/>
              <a:t>Adhesion</a:t>
            </a:r>
          </a:p>
          <a:p>
            <a:r>
              <a:rPr lang="en-US" dirty="0" smtClean="0"/>
              <a:t>Capillary Action</a:t>
            </a:r>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Polarity</a:t>
            </a:r>
            <a:endParaRPr lang="en-US" dirty="0"/>
          </a:p>
        </p:txBody>
      </p:sp>
      <p:pic>
        <p:nvPicPr>
          <p:cNvPr id="4" name="Content Placeholder 3" descr="rossmann.virus.jpeg"/>
          <p:cNvPicPr>
            <a:picLocks noGrp="1" noChangeAspect="1"/>
          </p:cNvPicPr>
          <p:nvPr>
            <p:ph idx="1"/>
          </p:nvPr>
        </p:nvPicPr>
        <p:blipFill>
          <a:blip r:embed="rId3" cstate="print"/>
          <a:stretch>
            <a:fillRect/>
          </a:stretch>
        </p:blipFill>
        <p:spPr>
          <a:xfrm>
            <a:off x="0" y="1219200"/>
            <a:ext cx="5715000" cy="4263231"/>
          </a:xfrm>
        </p:spPr>
      </p:pic>
      <p:sp>
        <p:nvSpPr>
          <p:cNvPr id="5" name="TextBox 4"/>
          <p:cNvSpPr txBox="1"/>
          <p:nvPr/>
        </p:nvSpPr>
        <p:spPr>
          <a:xfrm>
            <a:off x="5943600" y="1447800"/>
            <a:ext cx="3200400" cy="4524315"/>
          </a:xfrm>
          <a:prstGeom prst="rect">
            <a:avLst/>
          </a:prstGeom>
          <a:noFill/>
        </p:spPr>
        <p:txBody>
          <a:bodyPr wrap="square" rtlCol="0">
            <a:spAutoFit/>
          </a:bodyPr>
          <a:lstStyle/>
          <a:p>
            <a:r>
              <a:rPr lang="en-US" sz="2400" b="1" u="sng" dirty="0" smtClean="0">
                <a:solidFill>
                  <a:srgbClr val="FF0000"/>
                </a:solidFill>
              </a:rPr>
              <a:t>Water is polar- </a:t>
            </a:r>
            <a:r>
              <a:rPr lang="en-US" sz="2400" dirty="0" smtClean="0"/>
              <a:t>uneven</a:t>
            </a:r>
          </a:p>
          <a:p>
            <a:r>
              <a:rPr lang="en-US" sz="2400" dirty="0" smtClean="0"/>
              <a:t>distribution of electrons </a:t>
            </a:r>
          </a:p>
          <a:p>
            <a:r>
              <a:rPr lang="en-US" sz="2400" dirty="0" smtClean="0"/>
              <a:t>between hydrogen and</a:t>
            </a:r>
          </a:p>
          <a:p>
            <a:r>
              <a:rPr lang="en-US" sz="2400" dirty="0" smtClean="0"/>
              <a:t>oxygen atoms.</a:t>
            </a:r>
          </a:p>
          <a:p>
            <a:endParaRPr lang="en-US" sz="2400" dirty="0" smtClean="0"/>
          </a:p>
          <a:p>
            <a:r>
              <a:rPr lang="en-US" sz="2400" b="1" u="sng" dirty="0" smtClean="0">
                <a:solidFill>
                  <a:srgbClr val="FF0000"/>
                </a:solidFill>
              </a:rPr>
              <a:t>Hydrogen bonds-</a:t>
            </a:r>
            <a:r>
              <a:rPr lang="en-US" sz="2400" dirty="0" smtClean="0"/>
              <a:t> Attraction between + charged H and – charged  O.  One atom forms multiple H bonds.</a:t>
            </a:r>
          </a:p>
          <a:p>
            <a:r>
              <a:rPr lang="en-US" sz="2400" b="1" u="sng" dirty="0" smtClean="0">
                <a:solidFill>
                  <a:srgbClr val="FF0000"/>
                </a:solidFill>
              </a:rPr>
              <a:t>H bonds give water special properties.</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a:t>
            </a:r>
            <a:endParaRPr lang="en-US" dirty="0"/>
          </a:p>
        </p:txBody>
      </p:sp>
      <p:sp>
        <p:nvSpPr>
          <p:cNvPr id="3" name="Content Placeholder 2"/>
          <p:cNvSpPr>
            <a:spLocks noGrp="1"/>
          </p:cNvSpPr>
          <p:nvPr>
            <p:ph idx="1"/>
          </p:nvPr>
        </p:nvSpPr>
        <p:spPr>
          <a:xfrm>
            <a:off x="457200" y="1600200"/>
            <a:ext cx="3810000" cy="4525963"/>
          </a:xfrm>
        </p:spPr>
        <p:txBody>
          <a:bodyPr>
            <a:normAutofit lnSpcReduction="10000"/>
          </a:bodyPr>
          <a:lstStyle/>
          <a:p>
            <a:pPr>
              <a:buNone/>
            </a:pPr>
            <a:endParaRPr lang="en-US" dirty="0" smtClean="0"/>
          </a:p>
          <a:p>
            <a:pPr>
              <a:buNone/>
            </a:pPr>
            <a:endParaRPr lang="en-US" dirty="0" smtClean="0"/>
          </a:p>
          <a:p>
            <a:r>
              <a:rPr lang="en-US" dirty="0" smtClean="0"/>
              <a:t>Attraction between molecules of the same substance.</a:t>
            </a:r>
          </a:p>
          <a:p>
            <a:r>
              <a:rPr lang="en-US" dirty="0" smtClean="0"/>
              <a:t>Surface tension – tension at surface of water is related to cohesion</a:t>
            </a:r>
            <a:endParaRPr lang="en-US" dirty="0"/>
          </a:p>
        </p:txBody>
      </p:sp>
      <p:pic>
        <p:nvPicPr>
          <p:cNvPr id="4" name="Picture 3" descr="crptdrop2a.jpg"/>
          <p:cNvPicPr>
            <a:picLocks noChangeAspect="1"/>
          </p:cNvPicPr>
          <p:nvPr/>
        </p:nvPicPr>
        <p:blipFill>
          <a:blip r:embed="rId3" cstate="print"/>
          <a:stretch>
            <a:fillRect/>
          </a:stretch>
        </p:blipFill>
        <p:spPr>
          <a:xfrm>
            <a:off x="228600" y="152400"/>
            <a:ext cx="2362200" cy="1576030"/>
          </a:xfrm>
          <a:prstGeom prst="rect">
            <a:avLst/>
          </a:prstGeom>
        </p:spPr>
      </p:pic>
      <p:pic>
        <p:nvPicPr>
          <p:cNvPr id="5" name="Picture 4" descr="cohesion.jpg"/>
          <p:cNvPicPr>
            <a:picLocks noChangeAspect="1"/>
          </p:cNvPicPr>
          <p:nvPr/>
        </p:nvPicPr>
        <p:blipFill>
          <a:blip r:embed="rId4" cstate="print"/>
          <a:stretch>
            <a:fillRect/>
          </a:stretch>
        </p:blipFill>
        <p:spPr>
          <a:xfrm>
            <a:off x="4480561" y="2286000"/>
            <a:ext cx="3520439" cy="2514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pic>
        <p:nvPicPr>
          <p:cNvPr id="4" name="Content Placeholder 3" descr="nuclide.gif"/>
          <p:cNvPicPr>
            <a:picLocks noGrp="1" noChangeAspect="1"/>
          </p:cNvPicPr>
          <p:nvPr>
            <p:ph idx="1"/>
          </p:nvPr>
        </p:nvPicPr>
        <p:blipFill>
          <a:blip r:embed="rId3" cstate="print"/>
          <a:stretch>
            <a:fillRect/>
          </a:stretch>
        </p:blipFill>
        <p:spPr>
          <a:xfrm>
            <a:off x="685800" y="2743200"/>
            <a:ext cx="4103162" cy="1958181"/>
          </a:xfrm>
        </p:spPr>
      </p:pic>
      <p:sp>
        <p:nvSpPr>
          <p:cNvPr id="8" name="TextBox 7"/>
          <p:cNvSpPr txBox="1"/>
          <p:nvPr/>
        </p:nvSpPr>
        <p:spPr>
          <a:xfrm>
            <a:off x="5562600" y="1981200"/>
            <a:ext cx="3048000" cy="3416320"/>
          </a:xfrm>
          <a:prstGeom prst="rect">
            <a:avLst/>
          </a:prstGeom>
          <a:noFill/>
        </p:spPr>
        <p:txBody>
          <a:bodyPr wrap="square" rtlCol="0">
            <a:spAutoFit/>
          </a:bodyPr>
          <a:lstStyle/>
          <a:p>
            <a:r>
              <a:rPr lang="en-US" sz="2400" b="1" u="sng" dirty="0" smtClean="0"/>
              <a:t>Atomic Number- </a:t>
            </a:r>
            <a:r>
              <a:rPr lang="en-US" sz="2400" dirty="0" smtClean="0"/>
              <a:t>No. of protons</a:t>
            </a:r>
          </a:p>
          <a:p>
            <a:r>
              <a:rPr lang="en-US" sz="2400" b="1" u="sng" dirty="0" smtClean="0"/>
              <a:t>Atomic Mass </a:t>
            </a:r>
            <a:r>
              <a:rPr lang="en-US" sz="2400" dirty="0" smtClean="0"/>
              <a:t>– No. of protons and neutrons (electron mass negligible)</a:t>
            </a:r>
          </a:p>
          <a:p>
            <a:r>
              <a:rPr lang="en-US" sz="2400" b="1" u="sng" dirty="0" smtClean="0"/>
              <a:t>Chemical symbols </a:t>
            </a:r>
            <a:r>
              <a:rPr lang="en-US" sz="2400" dirty="0" smtClean="0"/>
              <a:t>found on Periodic table</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Adhesion</a:t>
            </a:r>
            <a:endParaRPr lang="en-US" dirty="0"/>
          </a:p>
        </p:txBody>
      </p:sp>
      <p:sp>
        <p:nvSpPr>
          <p:cNvPr id="3" name="Content Placeholder 2"/>
          <p:cNvSpPr>
            <a:spLocks noGrp="1"/>
          </p:cNvSpPr>
          <p:nvPr>
            <p:ph idx="1"/>
          </p:nvPr>
        </p:nvSpPr>
        <p:spPr>
          <a:xfrm>
            <a:off x="457200" y="1600200"/>
            <a:ext cx="4343400" cy="4525963"/>
          </a:xfrm>
        </p:spPr>
        <p:txBody>
          <a:bodyPr/>
          <a:lstStyle/>
          <a:p>
            <a:pPr>
              <a:buNone/>
            </a:pPr>
            <a:endParaRPr lang="en-US" dirty="0" smtClean="0"/>
          </a:p>
          <a:p>
            <a:pPr>
              <a:buNone/>
            </a:pPr>
            <a:endParaRPr lang="en-US" dirty="0" smtClean="0"/>
          </a:p>
          <a:p>
            <a:r>
              <a:rPr lang="en-US" dirty="0" smtClean="0"/>
              <a:t>Attraction between molecules of different substances.</a:t>
            </a:r>
            <a:endParaRPr lang="en-US" dirty="0"/>
          </a:p>
        </p:txBody>
      </p:sp>
      <p:pic>
        <p:nvPicPr>
          <p:cNvPr id="5" name="Picture 4" descr="25mlgrad.jpg"/>
          <p:cNvPicPr>
            <a:picLocks noChangeAspect="1"/>
          </p:cNvPicPr>
          <p:nvPr/>
        </p:nvPicPr>
        <p:blipFill>
          <a:blip r:embed="rId3" cstate="print"/>
          <a:stretch>
            <a:fillRect/>
          </a:stretch>
        </p:blipFill>
        <p:spPr>
          <a:xfrm>
            <a:off x="5334000" y="2667000"/>
            <a:ext cx="3124200" cy="229975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Action</a:t>
            </a:r>
            <a:endParaRPr lang="en-US" dirty="0"/>
          </a:p>
        </p:txBody>
      </p:sp>
      <p:pic>
        <p:nvPicPr>
          <p:cNvPr id="4" name="Content Placeholder 3" descr="cohesion.gif"/>
          <p:cNvPicPr>
            <a:picLocks noGrp="1" noChangeAspect="1"/>
          </p:cNvPicPr>
          <p:nvPr>
            <p:ph idx="1"/>
          </p:nvPr>
        </p:nvPicPr>
        <p:blipFill>
          <a:blip r:embed="rId3" cstate="print"/>
          <a:stretch>
            <a:fillRect/>
          </a:stretch>
        </p:blipFill>
        <p:spPr>
          <a:xfrm>
            <a:off x="381000" y="1335931"/>
            <a:ext cx="4800600" cy="4988669"/>
          </a:xfrm>
        </p:spPr>
      </p:pic>
      <p:sp>
        <p:nvSpPr>
          <p:cNvPr id="5" name="TextBox 4"/>
          <p:cNvSpPr txBox="1"/>
          <p:nvPr/>
        </p:nvSpPr>
        <p:spPr>
          <a:xfrm>
            <a:off x="5562600" y="1600200"/>
            <a:ext cx="3352800" cy="4154984"/>
          </a:xfrm>
          <a:prstGeom prst="rect">
            <a:avLst/>
          </a:prstGeom>
          <a:noFill/>
        </p:spPr>
        <p:txBody>
          <a:bodyPr wrap="square" rtlCol="0">
            <a:spAutoFit/>
          </a:bodyPr>
          <a:lstStyle/>
          <a:p>
            <a:r>
              <a:rPr lang="en-US" sz="2400" dirty="0" smtClean="0"/>
              <a:t>Capillary action is responsible for water moving through a plant.</a:t>
            </a:r>
          </a:p>
          <a:p>
            <a:endParaRPr lang="en-US" sz="2400" dirty="0" smtClean="0"/>
          </a:p>
          <a:p>
            <a:r>
              <a:rPr lang="en-US" sz="2400" dirty="0" smtClean="0"/>
              <a:t>Adhesion- water is attracted to roots, stems, and leaves.</a:t>
            </a:r>
          </a:p>
          <a:p>
            <a:endParaRPr lang="en-US" sz="2400" dirty="0" smtClean="0"/>
          </a:p>
          <a:p>
            <a:r>
              <a:rPr lang="en-US" sz="2400" dirty="0" smtClean="0"/>
              <a:t>Cohesion – water column is held together as it rises. </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705600" y="914400"/>
            <a:ext cx="1162050" cy="89535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cstate="print"/>
          <a:srcRect/>
          <a:stretch>
            <a:fillRect/>
          </a:stretch>
        </p:blipFill>
        <p:spPr bwMode="auto">
          <a:xfrm>
            <a:off x="5410200" y="1905000"/>
            <a:ext cx="2051339" cy="1962150"/>
          </a:xfrm>
          <a:prstGeom prst="rect">
            <a:avLst/>
          </a:prstGeom>
          <a:noFill/>
          <a:ln w="9525">
            <a:noFill/>
            <a:miter lim="800000"/>
            <a:headEnd/>
            <a:tailEnd/>
          </a:ln>
        </p:spPr>
      </p:pic>
      <p:sp>
        <p:nvSpPr>
          <p:cNvPr id="7" name="TextBox 6"/>
          <p:cNvSpPr txBox="1"/>
          <p:nvPr/>
        </p:nvSpPr>
        <p:spPr>
          <a:xfrm>
            <a:off x="228600" y="1219200"/>
            <a:ext cx="6705600" cy="5355312"/>
          </a:xfrm>
          <a:prstGeom prst="rect">
            <a:avLst/>
          </a:prstGeom>
          <a:noFill/>
        </p:spPr>
        <p:txBody>
          <a:bodyPr wrap="square" rtlCol="0">
            <a:spAutoFit/>
          </a:bodyPr>
          <a:lstStyle/>
          <a:p>
            <a:pPr marL="342900" indent="-342900">
              <a:buAutoNum type="arabicPeriod"/>
            </a:pPr>
            <a:r>
              <a:rPr lang="en-US" dirty="0" smtClean="0"/>
              <a:t>What do the numbers 11 and 23 near the sodium  symbol represent?</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r>
              <a:rPr lang="en-US" dirty="0" smtClean="0"/>
              <a:t>Use the Bohr model on the right.  How many </a:t>
            </a:r>
          </a:p>
          <a:p>
            <a:pPr marL="342900" indent="-342900"/>
            <a:r>
              <a:rPr lang="en-US" dirty="0" smtClean="0"/>
              <a:t>	a.  How many valence electrons are available?</a:t>
            </a:r>
          </a:p>
          <a:p>
            <a:pPr marL="342900" indent="-342900"/>
            <a:r>
              <a:rPr lang="en-US" dirty="0" smtClean="0"/>
              <a:t>	b.  What is the atomic mass of this element?</a:t>
            </a:r>
          </a:p>
          <a:p>
            <a:pPr marL="342900" indent="-342900"/>
            <a:r>
              <a:rPr lang="en-US" dirty="0" smtClean="0"/>
              <a:t>	c.  Is this element an isotope?  Why?</a:t>
            </a:r>
          </a:p>
          <a:p>
            <a:pPr marL="342900" indent="-342900"/>
            <a:endParaRPr lang="en-US" dirty="0" smtClean="0"/>
          </a:p>
          <a:p>
            <a:pPr marL="342900" indent="-342900">
              <a:buAutoNum type="arabicPeriod" startAt="3"/>
            </a:pPr>
            <a:r>
              <a:rPr lang="en-US" dirty="0" smtClean="0"/>
              <a:t>What elements are present in a protein?</a:t>
            </a:r>
          </a:p>
          <a:p>
            <a:pPr marL="342900" indent="-342900">
              <a:buAutoNum type="arabicPeriod" startAt="3"/>
            </a:pPr>
            <a:endParaRPr lang="en-US" dirty="0" smtClean="0"/>
          </a:p>
          <a:p>
            <a:pPr marL="342900" indent="-342900">
              <a:buAutoNum type="arabicPeriod" startAt="4"/>
            </a:pPr>
            <a:r>
              <a:rPr lang="en-US" dirty="0" smtClean="0"/>
              <a:t>What type of bond is occurring between the Mg and </a:t>
            </a:r>
            <a:r>
              <a:rPr lang="en-US" dirty="0" err="1" smtClean="0"/>
              <a:t>Cl</a:t>
            </a:r>
            <a:r>
              <a:rPr lang="en-US" dirty="0" smtClean="0"/>
              <a:t>?</a:t>
            </a:r>
          </a:p>
          <a:p>
            <a:pPr marL="342900" indent="-342900"/>
            <a:r>
              <a:rPr lang="en-US" dirty="0" smtClean="0"/>
              <a:t>	a.  Which of the two elements has a higher </a:t>
            </a:r>
          </a:p>
          <a:p>
            <a:pPr marL="342900" indent="-342900"/>
            <a:r>
              <a:rPr lang="en-US" dirty="0" smtClean="0"/>
              <a:t>             electro-negativity?</a:t>
            </a:r>
          </a:p>
          <a:p>
            <a:pPr marL="342900" indent="-342900"/>
            <a:r>
              <a:rPr lang="en-US" dirty="0" smtClean="0"/>
              <a:t>	b.  What would happen to this compound in an</a:t>
            </a:r>
          </a:p>
          <a:p>
            <a:pPr marL="342900" indent="-342900"/>
            <a:r>
              <a:rPr lang="en-US" dirty="0" smtClean="0"/>
              <a:t>	       aqueous solution?</a:t>
            </a:r>
          </a:p>
          <a:p>
            <a:pPr marL="342900" indent="-342900"/>
            <a:r>
              <a:rPr lang="en-US" dirty="0" smtClean="0"/>
              <a:t>			5.  On the left is a drop of water.  Why does</a:t>
            </a:r>
          </a:p>
          <a:p>
            <a:pPr marL="342900" indent="-342900"/>
            <a:r>
              <a:rPr lang="en-US" dirty="0" smtClean="0"/>
              <a:t>			water </a:t>
            </a:r>
            <a:r>
              <a:rPr lang="en-US" smtClean="0"/>
              <a:t>make drops?</a:t>
            </a:r>
            <a:endParaRPr lang="en-US" dirty="0" smtClean="0"/>
          </a:p>
          <a:p>
            <a:pPr marL="342900" indent="-342900"/>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6096000" y="4038600"/>
            <a:ext cx="2695575" cy="1695450"/>
          </a:xfrm>
          <a:prstGeom prst="rect">
            <a:avLst/>
          </a:prstGeom>
          <a:noFill/>
          <a:ln w="9525">
            <a:noFill/>
            <a:miter lim="800000"/>
            <a:headEnd/>
            <a:tailEnd/>
          </a:ln>
        </p:spPr>
      </p:pic>
      <p:pic>
        <p:nvPicPr>
          <p:cNvPr id="9" name="Picture 8" descr="crptdrop2a.jpg"/>
          <p:cNvPicPr>
            <a:picLocks noChangeAspect="1"/>
          </p:cNvPicPr>
          <p:nvPr/>
        </p:nvPicPr>
        <p:blipFill>
          <a:blip r:embed="rId6" cstate="print"/>
          <a:stretch>
            <a:fillRect/>
          </a:stretch>
        </p:blipFill>
        <p:spPr>
          <a:xfrm>
            <a:off x="228600" y="5791200"/>
            <a:ext cx="1295400" cy="8642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Mixture/Solutions/Suspensions</a:t>
            </a:r>
            <a:endParaRPr lang="en-US" dirty="0"/>
          </a:p>
        </p:txBody>
      </p:sp>
      <p:sp>
        <p:nvSpPr>
          <p:cNvPr id="3" name="Content Placeholder 2"/>
          <p:cNvSpPr>
            <a:spLocks noGrp="1"/>
          </p:cNvSpPr>
          <p:nvPr>
            <p:ph idx="1"/>
          </p:nvPr>
        </p:nvSpPr>
        <p:spPr/>
        <p:txBody>
          <a:bodyPr/>
          <a:lstStyle/>
          <a:p>
            <a:r>
              <a:rPr lang="en-US" b="1" dirty="0" smtClean="0"/>
              <a:t>Mixture</a:t>
            </a:r>
            <a:r>
              <a:rPr lang="en-US" dirty="0" smtClean="0"/>
              <a:t>: Two or more elements/compounds physically mixed but not chemically mixed.</a:t>
            </a:r>
          </a:p>
          <a:p>
            <a:r>
              <a:rPr lang="en-US" b="1" dirty="0" smtClean="0"/>
              <a:t>Solution</a:t>
            </a:r>
            <a:r>
              <a:rPr lang="en-US" dirty="0" smtClean="0"/>
              <a:t>: Homogeneous mixture in which one substance is dissolved (</a:t>
            </a:r>
            <a:r>
              <a:rPr lang="en-US" b="1" dirty="0" smtClean="0"/>
              <a:t>solute</a:t>
            </a:r>
            <a:r>
              <a:rPr lang="en-US" dirty="0" smtClean="0"/>
              <a:t>) in another (</a:t>
            </a:r>
            <a:r>
              <a:rPr lang="en-US" b="1" dirty="0" smtClean="0"/>
              <a:t>solvent</a:t>
            </a:r>
            <a:r>
              <a:rPr lang="en-US" dirty="0" smtClean="0"/>
              <a:t>) usually water.</a:t>
            </a:r>
          </a:p>
          <a:p>
            <a:r>
              <a:rPr lang="en-US" b="1" dirty="0" smtClean="0"/>
              <a:t>Suspension</a:t>
            </a:r>
            <a:r>
              <a:rPr lang="en-US" dirty="0" smtClean="0"/>
              <a:t>:   Mixture of water and non dissolved substance.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pic>
        <p:nvPicPr>
          <p:cNvPr id="4" name="Content Placeholder 3" descr="salt_dissolves_wate_c_la_784.jpg"/>
          <p:cNvPicPr>
            <a:picLocks noGrp="1" noChangeAspect="1"/>
          </p:cNvPicPr>
          <p:nvPr>
            <p:ph idx="1"/>
          </p:nvPr>
        </p:nvPicPr>
        <p:blipFill>
          <a:blip r:embed="rId3" cstate="print"/>
          <a:stretch>
            <a:fillRect/>
          </a:stretch>
        </p:blipFill>
        <p:spPr>
          <a:xfrm>
            <a:off x="457200" y="1524000"/>
            <a:ext cx="4191000" cy="4419600"/>
          </a:xfrm>
        </p:spPr>
      </p:pic>
      <p:sp>
        <p:nvSpPr>
          <p:cNvPr id="5" name="TextBox 4"/>
          <p:cNvSpPr txBox="1"/>
          <p:nvPr/>
        </p:nvSpPr>
        <p:spPr>
          <a:xfrm>
            <a:off x="5105400" y="1752600"/>
            <a:ext cx="3124200" cy="2677656"/>
          </a:xfrm>
          <a:prstGeom prst="rect">
            <a:avLst/>
          </a:prstGeom>
          <a:noFill/>
        </p:spPr>
        <p:txBody>
          <a:bodyPr wrap="square" rtlCol="0">
            <a:spAutoFit/>
          </a:bodyPr>
          <a:lstStyle/>
          <a:p>
            <a:pPr>
              <a:buFont typeface="Arial" pitchFamily="34" charset="0"/>
              <a:buChar char="•"/>
            </a:pPr>
            <a:r>
              <a:rPr lang="en-US" sz="2800" dirty="0" smtClean="0"/>
              <a:t> </a:t>
            </a:r>
            <a:r>
              <a:rPr lang="en-US" sz="2800" dirty="0" err="1" smtClean="0"/>
              <a:t>NaCl</a:t>
            </a:r>
            <a:r>
              <a:rPr lang="en-US" sz="2800" dirty="0" smtClean="0"/>
              <a:t> dissolves in water.</a:t>
            </a:r>
          </a:p>
          <a:p>
            <a:pPr>
              <a:buFont typeface="Arial" pitchFamily="34" charset="0"/>
              <a:buChar char="•"/>
            </a:pPr>
            <a:r>
              <a:rPr lang="en-US" sz="2800" dirty="0" smtClean="0"/>
              <a:t> </a:t>
            </a:r>
            <a:r>
              <a:rPr lang="en-US" sz="2800" dirty="0" err="1" smtClean="0"/>
              <a:t>NaCl</a:t>
            </a:r>
            <a:r>
              <a:rPr lang="en-US" sz="2800" dirty="0" smtClean="0"/>
              <a:t> is the solute; water is the solvent.</a:t>
            </a:r>
          </a:p>
          <a:p>
            <a:pPr>
              <a:buFont typeface="Arial" pitchFamily="34" charset="0"/>
              <a:buChar char="•"/>
            </a:pPr>
            <a:r>
              <a:rPr lang="en-US" sz="2800" dirty="0" smtClean="0"/>
              <a:t>  Water surrounds the Na + and </a:t>
            </a:r>
            <a:r>
              <a:rPr lang="en-US" sz="2800" dirty="0" err="1" smtClean="0"/>
              <a:t>Cl</a:t>
            </a:r>
            <a:r>
              <a:rPr lang="en-US" sz="2800" dirty="0" smtClean="0"/>
              <a:t>-.</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Suspensions</a:t>
            </a:r>
            <a:endParaRPr lang="en-US" dirty="0"/>
          </a:p>
        </p:txBody>
      </p:sp>
      <p:pic>
        <p:nvPicPr>
          <p:cNvPr id="4" name="Content Placeholder 3" descr="blood_tube.jpg"/>
          <p:cNvPicPr>
            <a:picLocks noGrp="1" noChangeAspect="1"/>
          </p:cNvPicPr>
          <p:nvPr>
            <p:ph idx="1"/>
          </p:nvPr>
        </p:nvPicPr>
        <p:blipFill>
          <a:blip r:embed="rId3" cstate="print"/>
          <a:stretch>
            <a:fillRect/>
          </a:stretch>
        </p:blipFill>
        <p:spPr>
          <a:xfrm>
            <a:off x="381000" y="1219200"/>
            <a:ext cx="3017309" cy="4525963"/>
          </a:xfrm>
        </p:spPr>
      </p:pic>
      <p:sp>
        <p:nvSpPr>
          <p:cNvPr id="5" name="TextBox 4"/>
          <p:cNvSpPr txBox="1"/>
          <p:nvPr/>
        </p:nvSpPr>
        <p:spPr>
          <a:xfrm>
            <a:off x="3733800" y="1447800"/>
            <a:ext cx="4343400" cy="1569660"/>
          </a:xfrm>
          <a:prstGeom prst="rect">
            <a:avLst/>
          </a:prstGeom>
          <a:noFill/>
        </p:spPr>
        <p:txBody>
          <a:bodyPr wrap="square" rtlCol="0">
            <a:spAutoFit/>
          </a:bodyPr>
          <a:lstStyle/>
          <a:p>
            <a:pPr>
              <a:buFont typeface="Arial" pitchFamily="34" charset="0"/>
              <a:buChar char="•"/>
            </a:pPr>
            <a:r>
              <a:rPr lang="en-US" sz="2400" dirty="0" smtClean="0"/>
              <a:t> Blood is an example of a suspension.</a:t>
            </a:r>
          </a:p>
          <a:p>
            <a:pPr>
              <a:buFont typeface="Arial" pitchFamily="34" charset="0"/>
              <a:buChar char="•"/>
            </a:pPr>
            <a:r>
              <a:rPr lang="en-US" sz="2400" dirty="0" smtClean="0"/>
              <a:t>  Red blood cells are suspended in a liquid called plasma.</a:t>
            </a:r>
            <a:endParaRPr lang="en-US" sz="2400" dirty="0"/>
          </a:p>
        </p:txBody>
      </p:sp>
      <p:pic>
        <p:nvPicPr>
          <p:cNvPr id="6" name="Picture 5" descr="rbc.JPG"/>
          <p:cNvPicPr>
            <a:picLocks noChangeAspect="1"/>
          </p:cNvPicPr>
          <p:nvPr/>
        </p:nvPicPr>
        <p:blipFill>
          <a:blip r:embed="rId4" cstate="print"/>
          <a:stretch>
            <a:fillRect/>
          </a:stretch>
        </p:blipFill>
        <p:spPr>
          <a:xfrm>
            <a:off x="5334000" y="3810000"/>
            <a:ext cx="3048000" cy="2324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pic>
        <p:nvPicPr>
          <p:cNvPr id="4" name="Content Placeholder 3" descr="acid.gif"/>
          <p:cNvPicPr>
            <a:picLocks noGrp="1" noChangeAspect="1"/>
          </p:cNvPicPr>
          <p:nvPr>
            <p:ph idx="1"/>
          </p:nvPr>
        </p:nvPicPr>
        <p:blipFill>
          <a:blip r:embed="rId3" cstate="print"/>
          <a:stretch>
            <a:fillRect/>
          </a:stretch>
        </p:blipFill>
        <p:spPr>
          <a:xfrm>
            <a:off x="2133600" y="3048000"/>
            <a:ext cx="3581400" cy="1191419"/>
          </a:xfrm>
        </p:spPr>
      </p:pic>
      <p:sp>
        <p:nvSpPr>
          <p:cNvPr id="5" name="TextBox 4"/>
          <p:cNvSpPr txBox="1"/>
          <p:nvPr/>
        </p:nvSpPr>
        <p:spPr>
          <a:xfrm>
            <a:off x="838200" y="1524000"/>
            <a:ext cx="6858000" cy="1569660"/>
          </a:xfrm>
          <a:prstGeom prst="rect">
            <a:avLst/>
          </a:prstGeom>
          <a:noFill/>
        </p:spPr>
        <p:txBody>
          <a:bodyPr wrap="square" rtlCol="0">
            <a:spAutoFit/>
          </a:bodyPr>
          <a:lstStyle/>
          <a:p>
            <a:pPr>
              <a:buFont typeface="Arial" pitchFamily="34" charset="0"/>
              <a:buChar char="•"/>
            </a:pPr>
            <a:r>
              <a:rPr lang="en-US" sz="2400" dirty="0" smtClean="0"/>
              <a:t>  A molecule of water can form ions</a:t>
            </a:r>
          </a:p>
          <a:p>
            <a:pPr>
              <a:buFont typeface="Arial" pitchFamily="34" charset="0"/>
              <a:buChar char="•"/>
            </a:pPr>
            <a:r>
              <a:rPr lang="en-US" sz="2400" dirty="0" smtClean="0"/>
              <a:t>  1 molecule in 550 million will react to form ions.</a:t>
            </a:r>
          </a:p>
          <a:p>
            <a:pPr>
              <a:buFont typeface="Arial" pitchFamily="34" charset="0"/>
              <a:buChar char="•"/>
            </a:pPr>
            <a:r>
              <a:rPr lang="en-US" sz="2400" dirty="0" smtClean="0"/>
              <a:t>  Water has the same number of H+ and OH-; it is neutral.</a:t>
            </a:r>
            <a:endParaRPr lang="en-US" sz="2400" dirty="0"/>
          </a:p>
        </p:txBody>
      </p:sp>
      <p:sp>
        <p:nvSpPr>
          <p:cNvPr id="6" name="TextBox 5"/>
          <p:cNvSpPr txBox="1"/>
          <p:nvPr/>
        </p:nvSpPr>
        <p:spPr>
          <a:xfrm>
            <a:off x="1143000" y="4953000"/>
            <a:ext cx="6400800" cy="1569660"/>
          </a:xfrm>
          <a:prstGeom prst="rect">
            <a:avLst/>
          </a:prstGeom>
          <a:noFill/>
        </p:spPr>
        <p:txBody>
          <a:bodyPr wrap="square" rtlCol="0">
            <a:spAutoFit/>
          </a:bodyPr>
          <a:lstStyle/>
          <a:p>
            <a:pPr>
              <a:buFont typeface="Arial" pitchFamily="34" charset="0"/>
              <a:buChar char="•"/>
            </a:pPr>
            <a:r>
              <a:rPr lang="en-US" sz="2400" dirty="0" smtClean="0"/>
              <a:t>   Solutions that have a higher concentration of H+ than water are acidic.</a:t>
            </a:r>
          </a:p>
          <a:p>
            <a:pPr>
              <a:buFont typeface="Arial" pitchFamily="34" charset="0"/>
              <a:buChar char="•"/>
            </a:pPr>
            <a:r>
              <a:rPr lang="en-US" sz="2400" dirty="0" smtClean="0"/>
              <a:t>   Solutions that have a lower concentration of H+ that water are basic (or greater OH -)</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Scale</a:t>
            </a:r>
            <a:endParaRPr lang="en-US" dirty="0"/>
          </a:p>
        </p:txBody>
      </p:sp>
      <p:pic>
        <p:nvPicPr>
          <p:cNvPr id="4" name="Content Placeholder 3" descr="phscale.gif"/>
          <p:cNvPicPr>
            <a:picLocks noGrp="1" noChangeAspect="1"/>
          </p:cNvPicPr>
          <p:nvPr>
            <p:ph idx="1"/>
          </p:nvPr>
        </p:nvPicPr>
        <p:blipFill>
          <a:blip r:embed="rId3" cstate="print"/>
          <a:stretch>
            <a:fillRect/>
          </a:stretch>
        </p:blipFill>
        <p:spPr>
          <a:xfrm>
            <a:off x="228600" y="228600"/>
            <a:ext cx="3352800" cy="6324600"/>
          </a:xfrm>
        </p:spPr>
      </p:pic>
      <p:sp>
        <p:nvSpPr>
          <p:cNvPr id="5" name="TextBox 4"/>
          <p:cNvSpPr txBox="1"/>
          <p:nvPr/>
        </p:nvSpPr>
        <p:spPr>
          <a:xfrm>
            <a:off x="3962400" y="1905000"/>
            <a:ext cx="4114800" cy="4893647"/>
          </a:xfrm>
          <a:prstGeom prst="rect">
            <a:avLst/>
          </a:prstGeom>
          <a:noFill/>
        </p:spPr>
        <p:txBody>
          <a:bodyPr wrap="square" rtlCol="0">
            <a:spAutoFit/>
          </a:bodyPr>
          <a:lstStyle/>
          <a:p>
            <a:r>
              <a:rPr lang="en-US" sz="2400" dirty="0" smtClean="0"/>
              <a:t>7 = Neutral pH</a:t>
            </a:r>
          </a:p>
          <a:p>
            <a:r>
              <a:rPr lang="en-US" sz="2400" dirty="0" smtClean="0"/>
              <a:t>Below 7 = acidic pH</a:t>
            </a:r>
          </a:p>
          <a:p>
            <a:r>
              <a:rPr lang="en-US" sz="2400" dirty="0" smtClean="0"/>
              <a:t>Above 7 = basic pH</a:t>
            </a:r>
          </a:p>
          <a:p>
            <a:endParaRPr lang="en-US" sz="2400" dirty="0" smtClean="0"/>
          </a:p>
          <a:p>
            <a:endParaRPr lang="en-US" sz="2400" dirty="0" smtClean="0"/>
          </a:p>
          <a:p>
            <a:endParaRPr lang="en-US" sz="2400" dirty="0" smtClean="0"/>
          </a:p>
          <a:p>
            <a:r>
              <a:rPr lang="en-US" sz="2400" dirty="0" smtClean="0"/>
              <a:t>Each pH change represents a 10 fold change in the level of H+.</a:t>
            </a:r>
          </a:p>
          <a:p>
            <a:r>
              <a:rPr lang="en-US" sz="2400" dirty="0" smtClean="0"/>
              <a:t>EX: pH of 4 has 10x more H+ than pH of 5</a:t>
            </a:r>
          </a:p>
          <a:p>
            <a:r>
              <a:rPr lang="en-US" sz="2400" dirty="0" smtClean="0"/>
              <a:t>EX: pH of 5 has 10x less H+ than pH of 4</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Molecules</a:t>
            </a:r>
            <a:endParaRPr lang="en-US" dirty="0"/>
          </a:p>
        </p:txBody>
      </p:sp>
      <p:sp>
        <p:nvSpPr>
          <p:cNvPr id="3" name="Content Placeholder 2"/>
          <p:cNvSpPr>
            <a:spLocks noGrp="1"/>
          </p:cNvSpPr>
          <p:nvPr>
            <p:ph idx="1"/>
          </p:nvPr>
        </p:nvSpPr>
        <p:spPr/>
        <p:txBody>
          <a:bodyPr/>
          <a:lstStyle/>
          <a:p>
            <a:r>
              <a:rPr lang="en-US" dirty="0" smtClean="0"/>
              <a:t> Are made of carbon.</a:t>
            </a:r>
          </a:p>
          <a:p>
            <a:r>
              <a:rPr lang="en-US" dirty="0" smtClean="0"/>
              <a:t>Can be very small like CO2 to very large like a protein.</a:t>
            </a:r>
          </a:p>
          <a:p>
            <a:r>
              <a:rPr lang="en-US" dirty="0" smtClean="0"/>
              <a:t>Living organisms are made of and use organic molecules.</a:t>
            </a:r>
          </a:p>
          <a:p>
            <a:endParaRPr lang="en-US" dirty="0"/>
          </a:p>
        </p:txBody>
      </p:sp>
      <p:pic>
        <p:nvPicPr>
          <p:cNvPr id="4" name="Picture 3" descr="glycogen.jpg"/>
          <p:cNvPicPr>
            <a:picLocks noChangeAspect="1"/>
          </p:cNvPicPr>
          <p:nvPr/>
        </p:nvPicPr>
        <p:blipFill>
          <a:blip r:embed="rId3" cstate="print"/>
          <a:stretch>
            <a:fillRect/>
          </a:stretch>
        </p:blipFill>
        <p:spPr>
          <a:xfrm>
            <a:off x="1600200" y="4267200"/>
            <a:ext cx="6400800" cy="230137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a:t>
            </a:r>
            <a:endParaRPr lang="en-US" dirty="0"/>
          </a:p>
        </p:txBody>
      </p:sp>
      <p:sp>
        <p:nvSpPr>
          <p:cNvPr id="3" name="Content Placeholder 2"/>
          <p:cNvSpPr>
            <a:spLocks noGrp="1"/>
          </p:cNvSpPr>
          <p:nvPr>
            <p:ph idx="1"/>
          </p:nvPr>
        </p:nvSpPr>
        <p:spPr/>
        <p:txBody>
          <a:bodyPr/>
          <a:lstStyle/>
          <a:p>
            <a:r>
              <a:rPr lang="en-US" dirty="0" smtClean="0"/>
              <a:t>Is tetravalent; can form 4 bonds.</a:t>
            </a:r>
          </a:p>
          <a:p>
            <a:r>
              <a:rPr lang="en-US" dirty="0" smtClean="0"/>
              <a:t>Bonds with many types of elements:  H,N,O,P,S</a:t>
            </a:r>
          </a:p>
          <a:p>
            <a:r>
              <a:rPr lang="en-US" dirty="0" smtClean="0"/>
              <a:t>Can form many types of structures.</a:t>
            </a:r>
            <a:endParaRPr lang="en-US" dirty="0"/>
          </a:p>
        </p:txBody>
      </p:sp>
      <p:pic>
        <p:nvPicPr>
          <p:cNvPr id="4" name="Picture 3" descr="graphite.gif"/>
          <p:cNvPicPr>
            <a:picLocks noChangeAspect="1"/>
          </p:cNvPicPr>
          <p:nvPr/>
        </p:nvPicPr>
        <p:blipFill>
          <a:blip r:embed="rId3" cstate="print"/>
          <a:stretch>
            <a:fillRect/>
          </a:stretch>
        </p:blipFill>
        <p:spPr>
          <a:xfrm>
            <a:off x="304801" y="3924300"/>
            <a:ext cx="2057400" cy="2400300"/>
          </a:xfrm>
          <a:prstGeom prst="rect">
            <a:avLst/>
          </a:prstGeom>
        </p:spPr>
      </p:pic>
      <p:pic>
        <p:nvPicPr>
          <p:cNvPr id="5" name="Picture 4" descr="diamond.gif"/>
          <p:cNvPicPr>
            <a:picLocks noChangeAspect="1"/>
          </p:cNvPicPr>
          <p:nvPr/>
        </p:nvPicPr>
        <p:blipFill>
          <a:blip r:embed="rId4" cstate="print"/>
          <a:stretch>
            <a:fillRect/>
          </a:stretch>
        </p:blipFill>
        <p:spPr>
          <a:xfrm>
            <a:off x="2971800" y="3962400"/>
            <a:ext cx="2057400" cy="2386905"/>
          </a:xfrm>
          <a:prstGeom prst="rect">
            <a:avLst/>
          </a:prstGeom>
        </p:spPr>
      </p:pic>
      <p:pic>
        <p:nvPicPr>
          <p:cNvPr id="6" name="Picture 5" descr="Gprotein-coupled-receptor.png"/>
          <p:cNvPicPr>
            <a:picLocks noChangeAspect="1"/>
          </p:cNvPicPr>
          <p:nvPr/>
        </p:nvPicPr>
        <p:blipFill>
          <a:blip r:embed="rId5" cstate="print"/>
          <a:stretch>
            <a:fillRect/>
          </a:stretch>
        </p:blipFill>
        <p:spPr>
          <a:xfrm>
            <a:off x="5257800" y="3886200"/>
            <a:ext cx="3539315" cy="2659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FF0000"/>
                </a:solidFill>
              </a:rPr>
              <a:t>Element</a:t>
            </a:r>
            <a:r>
              <a:rPr lang="en-US" dirty="0" smtClean="0"/>
              <a:t>- Substance consisting of one type of atom.</a:t>
            </a:r>
          </a:p>
          <a:p>
            <a:r>
              <a:rPr lang="en-US" b="1" u="sng" dirty="0" smtClean="0">
                <a:solidFill>
                  <a:srgbClr val="FF0000"/>
                </a:solidFill>
              </a:rPr>
              <a:t>Isotope</a:t>
            </a:r>
            <a:r>
              <a:rPr lang="en-US" dirty="0" smtClean="0"/>
              <a:t> – Atom of an element with different number of neutrons.</a:t>
            </a:r>
          </a:p>
          <a:p>
            <a:r>
              <a:rPr lang="en-US" b="1" u="sng" dirty="0" smtClean="0">
                <a:solidFill>
                  <a:srgbClr val="FF0000"/>
                </a:solidFill>
              </a:rPr>
              <a:t>Molecule</a:t>
            </a:r>
            <a:r>
              <a:rPr lang="en-US" dirty="0" smtClean="0"/>
              <a:t> – Smallest unit of substance.   Retains chemical &amp; physical properties of substance.  Compose of 2 atoms held together by a bond.  Atoms may be of same/different elements.</a:t>
            </a:r>
          </a:p>
          <a:p>
            <a:r>
              <a:rPr lang="en-US" b="1" u="sng" dirty="0" smtClean="0">
                <a:solidFill>
                  <a:srgbClr val="FF0000"/>
                </a:solidFill>
              </a:rPr>
              <a:t>Compound</a:t>
            </a:r>
            <a:r>
              <a:rPr lang="en-US" dirty="0" smtClean="0"/>
              <a:t>- Substance composed by chemical combination of two or more elements in definite proportions.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sp>
        <p:nvSpPr>
          <p:cNvPr id="3" name="Content Placeholder 2"/>
          <p:cNvSpPr>
            <a:spLocks noGrp="1"/>
          </p:cNvSpPr>
          <p:nvPr>
            <p:ph idx="1"/>
          </p:nvPr>
        </p:nvSpPr>
        <p:spPr/>
        <p:txBody>
          <a:bodyPr/>
          <a:lstStyle/>
          <a:p>
            <a:r>
              <a:rPr lang="en-US" dirty="0" smtClean="0"/>
              <a:t>Macromolecule – Giant molecule made from smaller molecules.</a:t>
            </a:r>
          </a:p>
          <a:p>
            <a:r>
              <a:rPr lang="en-US" dirty="0" smtClean="0"/>
              <a:t>Polymer-  Large molecule consisting of  similar or identical molecules linked together.</a:t>
            </a:r>
          </a:p>
          <a:p>
            <a:r>
              <a:rPr lang="en-US" dirty="0" smtClean="0"/>
              <a:t>Monomer – Subunit of polymer.</a:t>
            </a:r>
          </a:p>
          <a:p>
            <a:r>
              <a:rPr lang="en-US" dirty="0" smtClean="0"/>
              <a:t>Polymerization -  Process of polymer creation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Polymerization</a:t>
            </a:r>
            <a:endParaRPr lang="en-US" dirty="0"/>
          </a:p>
        </p:txBody>
      </p:sp>
      <p:pic>
        <p:nvPicPr>
          <p:cNvPr id="4" name="Content Placeholder 3" descr="polymer.png"/>
          <p:cNvPicPr>
            <a:picLocks noGrp="1" noChangeAspect="1"/>
          </p:cNvPicPr>
          <p:nvPr>
            <p:ph idx="1"/>
          </p:nvPr>
        </p:nvPicPr>
        <p:blipFill>
          <a:blip r:embed="rId3" cstate="print"/>
          <a:stretch>
            <a:fillRect/>
          </a:stretch>
        </p:blipFill>
        <p:spPr>
          <a:xfrm>
            <a:off x="685800" y="1752600"/>
            <a:ext cx="7924800" cy="455289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pitchFamily="34" charset="0"/>
              </a:rPr>
              <a:t>Figure 5.2  The synthesis and breakdown of polymers</a:t>
            </a:r>
            <a:endParaRPr lang="en-US" altLang="en-US">
              <a:solidFill>
                <a:schemeClr val="tx1"/>
              </a:solidFill>
            </a:endParaRPr>
          </a:p>
        </p:txBody>
      </p:sp>
      <p:sp>
        <p:nvSpPr>
          <p:cNvPr id="120835"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143001" y="838200"/>
            <a:ext cx="6810376" cy="4922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0" y="685800"/>
            <a:ext cx="7543800" cy="4800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Molecules</a:t>
            </a:r>
            <a:endParaRPr lang="en-US" dirty="0"/>
          </a:p>
        </p:txBody>
      </p:sp>
      <p:sp>
        <p:nvSpPr>
          <p:cNvPr id="3" name="Content Placeholder 2"/>
          <p:cNvSpPr>
            <a:spLocks noGrp="1"/>
          </p:cNvSpPr>
          <p:nvPr>
            <p:ph idx="1"/>
          </p:nvPr>
        </p:nvSpPr>
        <p:spPr/>
        <p:txBody>
          <a:bodyPr/>
          <a:lstStyle/>
          <a:p>
            <a:r>
              <a:rPr lang="en-US" dirty="0" smtClean="0"/>
              <a:t>Carbohydrates, proteins, and nucleic acids are polymers (and macromolecules).</a:t>
            </a:r>
          </a:p>
          <a:p>
            <a:r>
              <a:rPr lang="en-US" dirty="0" smtClean="0"/>
              <a:t>Lipids are macromolecules (but not polymers)</a:t>
            </a:r>
          </a:p>
          <a:p>
            <a:r>
              <a:rPr lang="en-US" dirty="0" smtClean="0"/>
              <a:t>All are </a:t>
            </a:r>
            <a:r>
              <a:rPr lang="en-US" dirty="0" err="1" smtClean="0"/>
              <a:t>biomolecules</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a:xfrm>
            <a:off x="457200" y="1600200"/>
            <a:ext cx="5181600" cy="4525963"/>
          </a:xfrm>
        </p:spPr>
        <p:txBody>
          <a:bodyPr>
            <a:normAutofit fontScale="92500" lnSpcReduction="10000"/>
          </a:bodyPr>
          <a:lstStyle/>
          <a:p>
            <a:r>
              <a:rPr lang="en-US" dirty="0" smtClean="0"/>
              <a:t>Made of C, H, O in 1:2:1 ratio; (CH2O)</a:t>
            </a:r>
          </a:p>
          <a:p>
            <a:r>
              <a:rPr lang="en-US" dirty="0" smtClean="0"/>
              <a:t>Used for energy by all organisms, plants &amp; some animals use them for structures.</a:t>
            </a:r>
          </a:p>
          <a:p>
            <a:r>
              <a:rPr lang="en-US" b="1" dirty="0" err="1" smtClean="0"/>
              <a:t>Monosaccharides</a:t>
            </a:r>
            <a:r>
              <a:rPr lang="en-US" b="1" dirty="0" smtClean="0"/>
              <a:t>-</a:t>
            </a:r>
            <a:r>
              <a:rPr lang="en-US" dirty="0" smtClean="0"/>
              <a:t> single sugar (monomer)</a:t>
            </a:r>
          </a:p>
          <a:p>
            <a:r>
              <a:rPr lang="en-US" b="1" dirty="0" smtClean="0"/>
              <a:t>Glucose </a:t>
            </a:r>
            <a:r>
              <a:rPr lang="en-US" dirty="0" smtClean="0"/>
              <a:t>is a monosaccharide used for energy.</a:t>
            </a:r>
            <a:endParaRPr lang="en-US" b="1" dirty="0"/>
          </a:p>
        </p:txBody>
      </p:sp>
      <p:pic>
        <p:nvPicPr>
          <p:cNvPr id="4" name="Picture 3" descr="Glucose.gif"/>
          <p:cNvPicPr>
            <a:picLocks noChangeAspect="1"/>
          </p:cNvPicPr>
          <p:nvPr/>
        </p:nvPicPr>
        <p:blipFill>
          <a:blip r:embed="rId3" cstate="print"/>
          <a:stretch>
            <a:fillRect/>
          </a:stretch>
        </p:blipFill>
        <p:spPr>
          <a:xfrm>
            <a:off x="5486400" y="1752600"/>
            <a:ext cx="3457575" cy="3505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r>
              <a:rPr lang="en-US" b="1" dirty="0" smtClean="0"/>
              <a:t>Disaccharides - </a:t>
            </a:r>
            <a:r>
              <a:rPr lang="en-US" dirty="0" smtClean="0"/>
              <a:t> Two sugars</a:t>
            </a:r>
          </a:p>
          <a:p>
            <a:r>
              <a:rPr lang="en-US" b="1" dirty="0" smtClean="0"/>
              <a:t>Table sugar sucrose</a:t>
            </a:r>
            <a:r>
              <a:rPr lang="en-US" dirty="0" smtClean="0"/>
              <a:t> is a disaccharide composed of two </a:t>
            </a:r>
            <a:r>
              <a:rPr lang="en-US" dirty="0" err="1" smtClean="0"/>
              <a:t>monosaccharides</a:t>
            </a:r>
            <a:r>
              <a:rPr lang="en-US" dirty="0" smtClean="0"/>
              <a:t> glucose and fructose (fruit sugar).</a:t>
            </a:r>
            <a:endParaRPr lang="en-US" b="1" dirty="0"/>
          </a:p>
        </p:txBody>
      </p:sp>
      <p:pic>
        <p:nvPicPr>
          <p:cNvPr id="4" name="Picture 3" descr="sucrosesyn.gif"/>
          <p:cNvPicPr>
            <a:picLocks noChangeAspect="1"/>
          </p:cNvPicPr>
          <p:nvPr/>
        </p:nvPicPr>
        <p:blipFill>
          <a:blip r:embed="rId3" cstate="print"/>
          <a:stretch>
            <a:fillRect/>
          </a:stretch>
        </p:blipFill>
        <p:spPr>
          <a:xfrm>
            <a:off x="1981200" y="3810000"/>
            <a:ext cx="5105400" cy="26343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a:xfrm>
            <a:off x="457200" y="1371600"/>
            <a:ext cx="4724400" cy="4754563"/>
          </a:xfrm>
        </p:spPr>
        <p:txBody>
          <a:bodyPr>
            <a:normAutofit fontScale="92500" lnSpcReduction="10000"/>
          </a:bodyPr>
          <a:lstStyle/>
          <a:p>
            <a:r>
              <a:rPr lang="en-US" b="1" dirty="0" smtClean="0"/>
              <a:t>Polysaccharides are polymers</a:t>
            </a:r>
            <a:r>
              <a:rPr lang="en-US" dirty="0" smtClean="0"/>
              <a:t>  made of many </a:t>
            </a:r>
            <a:r>
              <a:rPr lang="en-US" dirty="0" err="1" smtClean="0"/>
              <a:t>monosaccharides</a:t>
            </a:r>
            <a:r>
              <a:rPr lang="en-US" dirty="0" smtClean="0"/>
              <a:t>.</a:t>
            </a:r>
          </a:p>
          <a:p>
            <a:r>
              <a:rPr lang="en-US" b="1" dirty="0" smtClean="0"/>
              <a:t>Examples:</a:t>
            </a:r>
          </a:p>
          <a:p>
            <a:pPr>
              <a:buNone/>
            </a:pPr>
            <a:r>
              <a:rPr lang="en-US" b="1" dirty="0" smtClean="0"/>
              <a:t>	</a:t>
            </a:r>
            <a:r>
              <a:rPr lang="en-US" dirty="0" smtClean="0"/>
              <a:t>- </a:t>
            </a:r>
            <a:r>
              <a:rPr lang="en-US" u="sng" dirty="0" smtClean="0"/>
              <a:t>Plant starch </a:t>
            </a:r>
            <a:r>
              <a:rPr lang="en-US" dirty="0" smtClean="0"/>
              <a:t>– used to store energy</a:t>
            </a:r>
          </a:p>
          <a:p>
            <a:pPr>
              <a:buNone/>
            </a:pPr>
            <a:r>
              <a:rPr lang="en-US" b="1" dirty="0" smtClean="0"/>
              <a:t>	- </a:t>
            </a:r>
            <a:r>
              <a:rPr lang="en-US" u="sng" dirty="0" smtClean="0"/>
              <a:t>Glycogen </a:t>
            </a:r>
            <a:r>
              <a:rPr lang="en-US" dirty="0" smtClean="0"/>
              <a:t>(animal starch) – used to </a:t>
            </a:r>
            <a:r>
              <a:rPr lang="en-US" dirty="0" err="1" smtClean="0"/>
              <a:t>strore</a:t>
            </a:r>
            <a:r>
              <a:rPr lang="en-US" dirty="0" smtClean="0"/>
              <a:t> energy.</a:t>
            </a:r>
          </a:p>
          <a:p>
            <a:pPr>
              <a:buNone/>
            </a:pPr>
            <a:r>
              <a:rPr lang="en-US" b="1" dirty="0" smtClean="0"/>
              <a:t>	-  </a:t>
            </a:r>
            <a:r>
              <a:rPr lang="en-US" u="sng" dirty="0" smtClean="0"/>
              <a:t>Cellulose</a:t>
            </a:r>
            <a:r>
              <a:rPr lang="en-US" dirty="0" smtClean="0"/>
              <a:t> – used by plants for structure.</a:t>
            </a:r>
            <a:endParaRPr lang="en-US" b="1" dirty="0"/>
          </a:p>
        </p:txBody>
      </p:sp>
      <p:pic>
        <p:nvPicPr>
          <p:cNvPr id="4" name="Picture 3" descr="cellulose.png"/>
          <p:cNvPicPr>
            <a:picLocks noChangeAspect="1"/>
          </p:cNvPicPr>
          <p:nvPr/>
        </p:nvPicPr>
        <p:blipFill>
          <a:blip r:embed="rId3" cstate="print"/>
          <a:stretch>
            <a:fillRect/>
          </a:stretch>
        </p:blipFill>
        <p:spPr>
          <a:xfrm>
            <a:off x="5029200" y="1752600"/>
            <a:ext cx="3886200" cy="4041913"/>
          </a:xfrm>
          <a:prstGeom prst="rect">
            <a:avLst/>
          </a:prstGeom>
        </p:spPr>
      </p:pic>
      <p:sp>
        <p:nvSpPr>
          <p:cNvPr id="5" name="TextBox 4"/>
          <p:cNvSpPr txBox="1"/>
          <p:nvPr/>
        </p:nvSpPr>
        <p:spPr>
          <a:xfrm>
            <a:off x="5486400" y="6324600"/>
            <a:ext cx="3352800" cy="461665"/>
          </a:xfrm>
          <a:prstGeom prst="rect">
            <a:avLst/>
          </a:prstGeom>
          <a:noFill/>
        </p:spPr>
        <p:txBody>
          <a:bodyPr wrap="square" rtlCol="0">
            <a:spAutoFit/>
          </a:bodyPr>
          <a:lstStyle/>
          <a:p>
            <a:r>
              <a:rPr lang="en-US" sz="2400" b="1" dirty="0" smtClean="0"/>
              <a:t>Cellulose</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a:t>
            </a:r>
            <a:endParaRPr lang="en-US" dirty="0"/>
          </a:p>
        </p:txBody>
      </p:sp>
      <p:sp>
        <p:nvSpPr>
          <p:cNvPr id="3" name="Content Placeholder 2"/>
          <p:cNvSpPr>
            <a:spLocks noGrp="1"/>
          </p:cNvSpPr>
          <p:nvPr>
            <p:ph idx="1"/>
          </p:nvPr>
        </p:nvSpPr>
        <p:spPr/>
        <p:txBody>
          <a:bodyPr/>
          <a:lstStyle/>
          <a:p>
            <a:r>
              <a:rPr lang="en-US" dirty="0" smtClean="0"/>
              <a:t>Made from C, H mostly.</a:t>
            </a:r>
          </a:p>
          <a:p>
            <a:r>
              <a:rPr lang="en-US" dirty="0" smtClean="0"/>
              <a:t>Used to store energy, for cell membranes,  water proof coverings, some hormones.</a:t>
            </a:r>
          </a:p>
          <a:p>
            <a:r>
              <a:rPr lang="en-US" dirty="0" smtClean="0"/>
              <a:t>Three types of lipids</a:t>
            </a:r>
          </a:p>
          <a:p>
            <a:pPr>
              <a:buNone/>
            </a:pPr>
            <a:r>
              <a:rPr lang="en-US" dirty="0" smtClean="0"/>
              <a:t>	- Triglycerides</a:t>
            </a:r>
          </a:p>
          <a:p>
            <a:pPr>
              <a:buNone/>
            </a:pPr>
            <a:r>
              <a:rPr lang="en-US" dirty="0" smtClean="0"/>
              <a:t>	- Phospholipids</a:t>
            </a:r>
          </a:p>
          <a:p>
            <a:pPr>
              <a:buNone/>
            </a:pPr>
            <a:r>
              <a:rPr lang="en-US" dirty="0" smtClean="0"/>
              <a:t>	- Cholesterol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Triglycerides</a:t>
            </a:r>
            <a:endParaRPr lang="en-US" dirty="0"/>
          </a:p>
        </p:txBody>
      </p:sp>
      <p:sp>
        <p:nvSpPr>
          <p:cNvPr id="3" name="Content Placeholder 2"/>
          <p:cNvSpPr>
            <a:spLocks noGrp="1"/>
          </p:cNvSpPr>
          <p:nvPr>
            <p:ph idx="1"/>
          </p:nvPr>
        </p:nvSpPr>
        <p:spPr>
          <a:xfrm>
            <a:off x="457200" y="1600200"/>
            <a:ext cx="3733800" cy="4525963"/>
          </a:xfrm>
        </p:spPr>
        <p:txBody>
          <a:bodyPr>
            <a:normAutofit lnSpcReduction="10000"/>
          </a:bodyPr>
          <a:lstStyle/>
          <a:p>
            <a:r>
              <a:rPr lang="en-US" dirty="0" smtClean="0"/>
              <a:t>Made of 2 components</a:t>
            </a:r>
          </a:p>
          <a:p>
            <a:pPr>
              <a:buNone/>
            </a:pPr>
            <a:r>
              <a:rPr lang="en-US" dirty="0" smtClean="0"/>
              <a:t>   	- glycerol </a:t>
            </a:r>
          </a:p>
          <a:p>
            <a:pPr>
              <a:buNone/>
            </a:pPr>
            <a:r>
              <a:rPr lang="en-US" dirty="0" smtClean="0"/>
              <a:t>	- fatty acid chains (3)</a:t>
            </a:r>
          </a:p>
          <a:p>
            <a:r>
              <a:rPr lang="en-US" dirty="0" smtClean="0"/>
              <a:t>Used to store energy (2x energy in a polysaccharide)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105400" y="1600200"/>
            <a:ext cx="3333750" cy="4343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idx="1"/>
          </p:nvPr>
        </p:nvSpPr>
        <p:spPr/>
        <p:txBody>
          <a:bodyPr>
            <a:normAutofit/>
          </a:bodyPr>
          <a:lstStyle/>
          <a:p>
            <a:r>
              <a:rPr lang="en-US" sz="2800" b="1" dirty="0" smtClean="0"/>
              <a:t>Work in groups of 4 and respond to the following questions.</a:t>
            </a:r>
          </a:p>
          <a:p>
            <a:r>
              <a:rPr lang="en-US" sz="2800" dirty="0" smtClean="0"/>
              <a:t>Are N2, H2, and O2 elements or compounds?</a:t>
            </a:r>
          </a:p>
          <a:p>
            <a:r>
              <a:rPr lang="en-US" sz="2800" dirty="0" smtClean="0"/>
              <a:t>Are N2, H2, and O2 atoms or elements?</a:t>
            </a:r>
          </a:p>
          <a:p>
            <a:r>
              <a:rPr lang="en-US" sz="2800" dirty="0" smtClean="0"/>
              <a:t>Is C an atom or element?</a:t>
            </a:r>
          </a:p>
          <a:p>
            <a:r>
              <a:rPr lang="en-US" sz="2800" dirty="0" smtClean="0"/>
              <a:t>Is H20 a molecule or a compound?</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Saturated vs. Unsaturated</a:t>
            </a:r>
            <a:endParaRPr lang="en-US" dirty="0"/>
          </a:p>
        </p:txBody>
      </p:sp>
      <p:pic>
        <p:nvPicPr>
          <p:cNvPr id="4" name="Content Placeholder 3" descr="fat_f2.jpg"/>
          <p:cNvPicPr>
            <a:picLocks noGrp="1" noChangeAspect="1"/>
          </p:cNvPicPr>
          <p:nvPr>
            <p:ph idx="1"/>
          </p:nvPr>
        </p:nvPicPr>
        <p:blipFill>
          <a:blip r:embed="rId3" cstate="print"/>
          <a:stretch>
            <a:fillRect/>
          </a:stretch>
        </p:blipFill>
        <p:spPr>
          <a:xfrm>
            <a:off x="4537056" y="1905000"/>
            <a:ext cx="4606944" cy="4525963"/>
          </a:xfrm>
        </p:spPr>
      </p:pic>
      <p:sp>
        <p:nvSpPr>
          <p:cNvPr id="5" name="Rectangle 4"/>
          <p:cNvSpPr/>
          <p:nvPr/>
        </p:nvSpPr>
        <p:spPr>
          <a:xfrm>
            <a:off x="304800" y="2136339"/>
            <a:ext cx="4267200" cy="4524315"/>
          </a:xfrm>
          <a:prstGeom prst="rect">
            <a:avLst/>
          </a:prstGeom>
        </p:spPr>
        <p:txBody>
          <a:bodyPr wrap="square">
            <a:spAutoFit/>
          </a:bodyPr>
          <a:lstStyle/>
          <a:p>
            <a:r>
              <a:rPr lang="en-US" sz="2400" b="1" dirty="0" smtClean="0"/>
              <a:t>Saturated Lipid-  </a:t>
            </a:r>
          </a:p>
          <a:p>
            <a:pPr>
              <a:buFont typeface="Arial" pitchFamily="34" charset="0"/>
              <a:buChar char="•"/>
            </a:pPr>
            <a:r>
              <a:rPr lang="en-US" sz="2400" dirty="0" smtClean="0"/>
              <a:t>Single bonds between Cs in carbon skeleton.</a:t>
            </a:r>
          </a:p>
          <a:p>
            <a:pPr>
              <a:buFont typeface="Arial" pitchFamily="34" charset="0"/>
              <a:buChar char="•"/>
            </a:pPr>
            <a:r>
              <a:rPr lang="en-US" sz="2400" dirty="0" smtClean="0"/>
              <a:t>Each C single bonded to H. (i.e. saturated with H) </a:t>
            </a:r>
          </a:p>
          <a:p>
            <a:pPr>
              <a:buFont typeface="Arial" pitchFamily="34" charset="0"/>
              <a:buChar char="•"/>
            </a:pPr>
            <a:r>
              <a:rPr lang="en-US" sz="2400" dirty="0" smtClean="0"/>
              <a:t>Chain straight / pack tightly /solids at RT.</a:t>
            </a:r>
          </a:p>
          <a:p>
            <a:r>
              <a:rPr lang="en-US" sz="2400" b="1" dirty="0" smtClean="0"/>
              <a:t>Unsaturated Lipid </a:t>
            </a:r>
            <a:r>
              <a:rPr lang="en-US" sz="2400" dirty="0" smtClean="0"/>
              <a:t>– </a:t>
            </a:r>
          </a:p>
          <a:p>
            <a:pPr>
              <a:buFont typeface="Arial" pitchFamily="34" charset="0"/>
              <a:buChar char="•"/>
            </a:pPr>
            <a:r>
              <a:rPr lang="en-US" sz="2400" dirty="0" smtClean="0"/>
              <a:t>Some Cs double bonded </a:t>
            </a:r>
          </a:p>
          <a:p>
            <a:pPr>
              <a:buFont typeface="Arial" pitchFamily="34" charset="0"/>
              <a:buChar char="•"/>
            </a:pPr>
            <a:r>
              <a:rPr lang="en-US" sz="2400" dirty="0" smtClean="0"/>
              <a:t> Makes  kink in  chain </a:t>
            </a:r>
          </a:p>
          <a:p>
            <a:pPr>
              <a:buFont typeface="Arial" pitchFamily="34" charset="0"/>
              <a:buChar char="•"/>
            </a:pPr>
            <a:r>
              <a:rPr lang="en-US" sz="2400" dirty="0" smtClean="0"/>
              <a:t> Chains can’t pack as tightly/  oils at RT.</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pitchFamily="34" charset="0"/>
              </a:rPr>
              <a:t>Figure 5.11  Examples of saturated and unsaturated fats and fatty acids </a:t>
            </a:r>
          </a:p>
        </p:txBody>
      </p:sp>
      <p:sp>
        <p:nvSpPr>
          <p:cNvPr id="129027"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29028" name="Picture 4"/>
          <p:cNvPicPr>
            <a:picLocks noChangeAspect="1" noChangeArrowheads="1"/>
          </p:cNvPicPr>
          <p:nvPr/>
        </p:nvPicPr>
        <p:blipFill>
          <a:blip r:embed="rId3" cstate="print"/>
          <a:srcRect/>
          <a:stretch>
            <a:fillRect/>
          </a:stretch>
        </p:blipFill>
        <p:spPr bwMode="auto">
          <a:xfrm>
            <a:off x="95250" y="1066800"/>
            <a:ext cx="8896350" cy="47688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Saturated vs. Unsaturated</a:t>
            </a:r>
            <a:endParaRPr lang="en-US" dirty="0"/>
          </a:p>
        </p:txBody>
      </p:sp>
      <p:sp>
        <p:nvSpPr>
          <p:cNvPr id="3" name="Content Placeholder 2"/>
          <p:cNvSpPr>
            <a:spLocks noGrp="1"/>
          </p:cNvSpPr>
          <p:nvPr>
            <p:ph idx="1"/>
          </p:nvPr>
        </p:nvSpPr>
        <p:spPr/>
        <p:txBody>
          <a:bodyPr/>
          <a:lstStyle/>
          <a:p>
            <a:r>
              <a:rPr lang="en-US" dirty="0" smtClean="0"/>
              <a:t>Saturated fats </a:t>
            </a:r>
          </a:p>
          <a:p>
            <a:pPr>
              <a:buNone/>
            </a:pPr>
            <a:r>
              <a:rPr lang="en-US" dirty="0" smtClean="0"/>
              <a:t>		- Animal fats </a:t>
            </a:r>
          </a:p>
          <a:p>
            <a:pPr>
              <a:buNone/>
            </a:pPr>
            <a:r>
              <a:rPr lang="en-US" dirty="0" smtClean="0"/>
              <a:t>		- Raise LDL or bad cholesterol levels.</a:t>
            </a:r>
          </a:p>
          <a:p>
            <a:r>
              <a:rPr lang="en-US" dirty="0" smtClean="0"/>
              <a:t>Unsaturated fats</a:t>
            </a:r>
          </a:p>
          <a:p>
            <a:pPr>
              <a:buNone/>
            </a:pPr>
            <a:r>
              <a:rPr lang="en-US" dirty="0" smtClean="0"/>
              <a:t>		-Vegetable fats </a:t>
            </a:r>
          </a:p>
          <a:p>
            <a:pPr>
              <a:buNone/>
            </a:pPr>
            <a:r>
              <a:rPr lang="en-US" dirty="0" smtClean="0"/>
              <a:t>		- either help to </a:t>
            </a:r>
            <a:r>
              <a:rPr lang="en-US" smtClean="0"/>
              <a:t>raise HDL </a:t>
            </a:r>
            <a:r>
              <a:rPr lang="en-US" dirty="0" smtClean="0"/>
              <a:t>or good 	cholesterol levels or </a:t>
            </a:r>
            <a:r>
              <a:rPr lang="en-US" smtClean="0"/>
              <a:t>decrease LDL </a:t>
            </a:r>
            <a:r>
              <a:rPr lang="en-US" dirty="0" smtClean="0"/>
              <a:t>levels.</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nutrition_label.gif"/>
          <p:cNvPicPr>
            <a:picLocks noGrp="1" noChangeAspect="1"/>
          </p:cNvPicPr>
          <p:nvPr>
            <p:ph idx="1"/>
          </p:nvPr>
        </p:nvPicPr>
        <p:blipFill>
          <a:blip r:embed="rId3" cstate="print"/>
          <a:stretch>
            <a:fillRect/>
          </a:stretch>
        </p:blipFill>
        <p:spPr>
          <a:xfrm>
            <a:off x="2590800" y="0"/>
            <a:ext cx="3886200"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Phospholipids</a:t>
            </a:r>
            <a:endParaRPr lang="en-US" dirty="0"/>
          </a:p>
        </p:txBody>
      </p:sp>
      <p:pic>
        <p:nvPicPr>
          <p:cNvPr id="4" name="Content Placeholder 3" descr="phospholipid.jpg"/>
          <p:cNvPicPr>
            <a:picLocks noGrp="1" noChangeAspect="1"/>
          </p:cNvPicPr>
          <p:nvPr>
            <p:ph idx="1"/>
          </p:nvPr>
        </p:nvPicPr>
        <p:blipFill>
          <a:blip r:embed="rId3" cstate="print"/>
          <a:stretch>
            <a:fillRect/>
          </a:stretch>
        </p:blipFill>
        <p:spPr>
          <a:xfrm>
            <a:off x="152400" y="1524000"/>
            <a:ext cx="4232673" cy="4525963"/>
          </a:xfrm>
        </p:spPr>
      </p:pic>
      <p:sp>
        <p:nvSpPr>
          <p:cNvPr id="5" name="Rectangle 4"/>
          <p:cNvSpPr/>
          <p:nvPr/>
        </p:nvSpPr>
        <p:spPr>
          <a:xfrm>
            <a:off x="4953000" y="1524000"/>
            <a:ext cx="2971800" cy="2677656"/>
          </a:xfrm>
          <a:prstGeom prst="rect">
            <a:avLst/>
          </a:prstGeom>
        </p:spPr>
        <p:txBody>
          <a:bodyPr wrap="square">
            <a:spAutoFit/>
          </a:bodyPr>
          <a:lstStyle/>
          <a:p>
            <a:pPr>
              <a:buFont typeface="Arial" pitchFamily="34" charset="0"/>
              <a:buChar char="•"/>
            </a:pPr>
            <a:r>
              <a:rPr lang="en-US" sz="2400" b="1" dirty="0" smtClean="0"/>
              <a:t>Phospholipids-</a:t>
            </a:r>
            <a:r>
              <a:rPr lang="en-US" sz="2400" dirty="0" smtClean="0"/>
              <a:t> glycerol,</a:t>
            </a:r>
          </a:p>
          <a:p>
            <a:r>
              <a:rPr lang="en-US" sz="2400" dirty="0" smtClean="0"/>
              <a:t>2 fatty acid chains, &amp; phosphate group.</a:t>
            </a:r>
          </a:p>
          <a:p>
            <a:endParaRPr lang="en-US" sz="2400" dirty="0" smtClean="0"/>
          </a:p>
          <a:p>
            <a:pPr>
              <a:buFont typeface="Arial" pitchFamily="34" charset="0"/>
              <a:buChar char="•"/>
            </a:pPr>
            <a:r>
              <a:rPr lang="en-US" sz="2400" b="1" dirty="0" smtClean="0"/>
              <a:t>Function </a:t>
            </a:r>
            <a:r>
              <a:rPr lang="en-US" sz="2400" dirty="0" smtClean="0"/>
              <a:t>– to make up cell membranes.</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a:t>
            </a:r>
            <a:endParaRPr lang="en-US" dirty="0"/>
          </a:p>
        </p:txBody>
      </p:sp>
      <p:pic>
        <p:nvPicPr>
          <p:cNvPr id="4" name="Content Placeholder 3" descr="Cholesterol_structure.png"/>
          <p:cNvPicPr>
            <a:picLocks noGrp="1" noChangeAspect="1"/>
          </p:cNvPicPr>
          <p:nvPr>
            <p:ph idx="1"/>
          </p:nvPr>
        </p:nvPicPr>
        <p:blipFill>
          <a:blip r:embed="rId3" cstate="print"/>
          <a:stretch>
            <a:fillRect/>
          </a:stretch>
        </p:blipFill>
        <p:spPr>
          <a:xfrm>
            <a:off x="228600" y="1143000"/>
            <a:ext cx="4191000" cy="4566884"/>
          </a:xfrm>
        </p:spPr>
      </p:pic>
      <p:sp>
        <p:nvSpPr>
          <p:cNvPr id="5" name="Rectangle 4"/>
          <p:cNvSpPr/>
          <p:nvPr/>
        </p:nvSpPr>
        <p:spPr>
          <a:xfrm>
            <a:off x="5257800" y="1143000"/>
            <a:ext cx="3733800" cy="5262979"/>
          </a:xfrm>
          <a:prstGeom prst="rect">
            <a:avLst/>
          </a:prstGeom>
        </p:spPr>
        <p:txBody>
          <a:bodyPr wrap="square">
            <a:spAutoFit/>
          </a:bodyPr>
          <a:lstStyle/>
          <a:p>
            <a:pPr lvl="1"/>
            <a:r>
              <a:rPr lang="en-US" sz="2400" dirty="0" smtClean="0"/>
              <a:t>Steroids- lipids with 4 fused carbon rings.</a:t>
            </a:r>
          </a:p>
          <a:p>
            <a:pPr lvl="1"/>
            <a:endParaRPr lang="en-US" sz="2400" dirty="0" smtClean="0"/>
          </a:p>
          <a:p>
            <a:r>
              <a:rPr lang="en-US" sz="2400" b="1" dirty="0" smtClean="0"/>
              <a:t>Cholesterol </a:t>
            </a:r>
            <a:r>
              <a:rPr lang="en-US" sz="2400" dirty="0" smtClean="0"/>
              <a:t>is a steroid.  </a:t>
            </a:r>
          </a:p>
          <a:p>
            <a:endParaRPr lang="en-US" sz="2400" dirty="0" smtClean="0"/>
          </a:p>
          <a:p>
            <a:r>
              <a:rPr lang="en-US" sz="2400" b="1" dirty="0" smtClean="0"/>
              <a:t>Function</a:t>
            </a:r>
            <a:r>
              <a:rPr lang="en-US" sz="2400" dirty="0" smtClean="0"/>
              <a:t>- component of animal cell membranes.  </a:t>
            </a:r>
          </a:p>
          <a:p>
            <a:endParaRPr lang="en-US" sz="2400" dirty="0" smtClean="0"/>
          </a:p>
          <a:p>
            <a:r>
              <a:rPr lang="en-US" sz="2400" dirty="0" smtClean="0"/>
              <a:t>Precursor from which other steroids are made including </a:t>
            </a:r>
            <a:r>
              <a:rPr lang="en-US" sz="2400" b="1" dirty="0" smtClean="0"/>
              <a:t>hormones.</a:t>
            </a:r>
          </a:p>
          <a:p>
            <a:endParaRPr lang="en-US" sz="2400" b="1" dirty="0" smtClean="0"/>
          </a:p>
          <a:p>
            <a:r>
              <a:rPr lang="en-US" sz="2400" dirty="0" smtClean="0"/>
              <a:t>High levels contribute to atherosclerosis</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Acids</a:t>
            </a:r>
            <a:endParaRPr lang="en-US" dirty="0"/>
          </a:p>
        </p:txBody>
      </p:sp>
      <p:sp>
        <p:nvSpPr>
          <p:cNvPr id="3" name="Content Placeholder 2"/>
          <p:cNvSpPr>
            <a:spLocks noGrp="1"/>
          </p:cNvSpPr>
          <p:nvPr>
            <p:ph idx="1"/>
          </p:nvPr>
        </p:nvSpPr>
        <p:spPr/>
        <p:txBody>
          <a:bodyPr/>
          <a:lstStyle/>
          <a:p>
            <a:r>
              <a:rPr lang="en-US" dirty="0" smtClean="0"/>
              <a:t>Made of C, H, O, N, P</a:t>
            </a:r>
          </a:p>
          <a:p>
            <a:r>
              <a:rPr lang="en-US" dirty="0" smtClean="0"/>
              <a:t>Used to store and transmit genetic information.</a:t>
            </a:r>
          </a:p>
          <a:p>
            <a:r>
              <a:rPr lang="en-US" dirty="0" smtClean="0"/>
              <a:t>Two types:  DNA &amp; RNA</a:t>
            </a:r>
          </a:p>
          <a:p>
            <a:r>
              <a:rPr lang="en-US" b="1" dirty="0" smtClean="0"/>
              <a:t>Monomer</a:t>
            </a:r>
            <a:r>
              <a:rPr lang="en-US" dirty="0" smtClean="0"/>
              <a:t>: Nucleotide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Nucleotides</a:t>
            </a:r>
            <a:endParaRPr lang="en-US" dirty="0"/>
          </a:p>
        </p:txBody>
      </p:sp>
      <p:pic>
        <p:nvPicPr>
          <p:cNvPr id="4" name="Content Placeholder 3" descr="nucleotide.jpg"/>
          <p:cNvPicPr>
            <a:picLocks noGrp="1" noChangeAspect="1"/>
          </p:cNvPicPr>
          <p:nvPr>
            <p:ph idx="1"/>
          </p:nvPr>
        </p:nvPicPr>
        <p:blipFill>
          <a:blip r:embed="rId3" cstate="print"/>
          <a:stretch>
            <a:fillRect/>
          </a:stretch>
        </p:blipFill>
        <p:spPr>
          <a:xfrm>
            <a:off x="838200" y="1524000"/>
            <a:ext cx="3810000" cy="4419600"/>
          </a:xfrm>
          <a:prstGeom prst="rect">
            <a:avLst/>
          </a:prstGeom>
        </p:spPr>
      </p:pic>
      <p:sp>
        <p:nvSpPr>
          <p:cNvPr id="6" name="Rectangle 5"/>
          <p:cNvSpPr/>
          <p:nvPr/>
        </p:nvSpPr>
        <p:spPr>
          <a:xfrm>
            <a:off x="5334000" y="1600200"/>
            <a:ext cx="3352800" cy="3046988"/>
          </a:xfrm>
          <a:prstGeom prst="rect">
            <a:avLst/>
          </a:prstGeom>
        </p:spPr>
        <p:txBody>
          <a:bodyPr wrap="square">
            <a:spAutoFit/>
          </a:bodyPr>
          <a:lstStyle/>
          <a:p>
            <a:r>
              <a:rPr lang="en-US" sz="2400" b="1" dirty="0" smtClean="0"/>
              <a:t>Nucleotides</a:t>
            </a:r>
          </a:p>
          <a:p>
            <a:pPr>
              <a:buFontTx/>
              <a:buChar char="-"/>
            </a:pPr>
            <a:r>
              <a:rPr lang="en-US" sz="2400" dirty="0" smtClean="0"/>
              <a:t>Nitrogenous base</a:t>
            </a:r>
          </a:p>
          <a:p>
            <a:pPr>
              <a:buFontTx/>
              <a:buChar char="-"/>
            </a:pPr>
            <a:endParaRPr lang="en-US" sz="2400" dirty="0" smtClean="0"/>
          </a:p>
          <a:p>
            <a:pPr>
              <a:buFontTx/>
              <a:buChar char="-"/>
            </a:pPr>
            <a:r>
              <a:rPr lang="en-US" sz="2400" dirty="0" smtClean="0"/>
              <a:t>Pentose (5C) sugar/ </a:t>
            </a:r>
            <a:r>
              <a:rPr lang="en-US" sz="2400" dirty="0" err="1" smtClean="0"/>
              <a:t>Deoxyribose</a:t>
            </a:r>
            <a:r>
              <a:rPr lang="en-US" sz="2400" dirty="0" smtClean="0"/>
              <a:t> in DNA</a:t>
            </a:r>
          </a:p>
          <a:p>
            <a:r>
              <a:rPr lang="en-US" sz="2400" dirty="0" smtClean="0"/>
              <a:t>Ribose in RNA</a:t>
            </a:r>
          </a:p>
          <a:p>
            <a:endParaRPr lang="en-US" sz="2400" dirty="0" smtClean="0"/>
          </a:p>
          <a:p>
            <a:pPr>
              <a:buNone/>
            </a:pPr>
            <a:r>
              <a:rPr lang="en-US" sz="2400" dirty="0" smtClean="0"/>
              <a:t>-Phosphate group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pic>
        <p:nvPicPr>
          <p:cNvPr id="4" name="Content Placeholder 3" descr="dna.gif"/>
          <p:cNvPicPr>
            <a:picLocks noGrp="1" noChangeAspect="1"/>
          </p:cNvPicPr>
          <p:nvPr>
            <p:ph idx="1"/>
          </p:nvPr>
        </p:nvPicPr>
        <p:blipFill>
          <a:blip r:embed="rId3" cstate="print"/>
          <a:stretch>
            <a:fillRect/>
          </a:stretch>
        </p:blipFill>
        <p:spPr>
          <a:xfrm>
            <a:off x="457200" y="1600200"/>
            <a:ext cx="3810000" cy="5257800"/>
          </a:xfrm>
          <a:prstGeom prst="rect">
            <a:avLst/>
          </a:prstGeom>
        </p:spPr>
      </p:pic>
      <p:sp>
        <p:nvSpPr>
          <p:cNvPr id="5" name="TextBox 4"/>
          <p:cNvSpPr txBox="1"/>
          <p:nvPr/>
        </p:nvSpPr>
        <p:spPr>
          <a:xfrm>
            <a:off x="4724400" y="1905000"/>
            <a:ext cx="3505200" cy="3046988"/>
          </a:xfrm>
          <a:prstGeom prst="rect">
            <a:avLst/>
          </a:prstGeom>
          <a:noFill/>
        </p:spPr>
        <p:txBody>
          <a:bodyPr wrap="square" rtlCol="0">
            <a:spAutoFit/>
          </a:bodyPr>
          <a:lstStyle/>
          <a:p>
            <a:r>
              <a:rPr lang="en-US" sz="2400" dirty="0" smtClean="0"/>
              <a:t>DNA (polymer) is made by bonding nucleotides together.</a:t>
            </a:r>
          </a:p>
          <a:p>
            <a:endParaRPr lang="en-US" sz="2400" dirty="0" smtClean="0"/>
          </a:p>
          <a:p>
            <a:r>
              <a:rPr lang="en-US" sz="2400" dirty="0" smtClean="0"/>
              <a:t>Phosphate of one nucleotide is bonded to sugar of the next nucleotide.</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lstStyle/>
          <a:p>
            <a:r>
              <a:rPr lang="en-US" dirty="0" smtClean="0"/>
              <a:t>Made of C, H, O, N</a:t>
            </a:r>
          </a:p>
          <a:p>
            <a:r>
              <a:rPr lang="en-US" dirty="0" smtClean="0"/>
              <a:t>Have many functions: </a:t>
            </a:r>
          </a:p>
          <a:p>
            <a:pPr>
              <a:buNone/>
            </a:pPr>
            <a:r>
              <a:rPr lang="en-US" dirty="0" smtClean="0"/>
              <a:t>	- Control chemical reaction rates – Enzymes</a:t>
            </a:r>
          </a:p>
          <a:p>
            <a:pPr>
              <a:buNone/>
            </a:pPr>
            <a:r>
              <a:rPr lang="en-US" dirty="0" smtClean="0"/>
              <a:t>	- Form bones and muscles – Structural</a:t>
            </a:r>
          </a:p>
          <a:p>
            <a:pPr>
              <a:buNone/>
            </a:pPr>
            <a:r>
              <a:rPr lang="en-US" dirty="0" smtClean="0"/>
              <a:t>	- Hemoglobin carries oxygen – Transport</a:t>
            </a:r>
          </a:p>
          <a:p>
            <a:pPr>
              <a:buNone/>
            </a:pPr>
            <a:r>
              <a:rPr lang="en-US" dirty="0" smtClean="0"/>
              <a:t>	-  Fight disease - Antibodies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Life</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752600" y="1238516"/>
            <a:ext cx="5257800" cy="531468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a:xfrm>
            <a:off x="457200" y="1600200"/>
            <a:ext cx="2514600" cy="4525963"/>
          </a:xfrm>
        </p:spPr>
        <p:txBody>
          <a:bodyPr/>
          <a:lstStyle/>
          <a:p>
            <a:r>
              <a:rPr lang="en-US" dirty="0" smtClean="0"/>
              <a:t>Are structurally diverse consistent with their many functions.</a:t>
            </a:r>
          </a:p>
          <a:p>
            <a:endParaRPr lang="en-US" dirty="0"/>
          </a:p>
        </p:txBody>
      </p:sp>
      <p:pic>
        <p:nvPicPr>
          <p:cNvPr id="4" name="Picture 3" descr="11-proteins_clip_image002.gif"/>
          <p:cNvPicPr>
            <a:picLocks noChangeAspect="1"/>
          </p:cNvPicPr>
          <p:nvPr/>
        </p:nvPicPr>
        <p:blipFill>
          <a:blip r:embed="rId3" cstate="print"/>
          <a:stretch>
            <a:fillRect/>
          </a:stretch>
        </p:blipFill>
        <p:spPr>
          <a:xfrm>
            <a:off x="3268879" y="1295400"/>
            <a:ext cx="5706608" cy="51816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t>Amino Acids – Monomer</a:t>
            </a:r>
          </a:p>
          <a:p>
            <a:r>
              <a:rPr lang="en-US" dirty="0" smtClean="0"/>
              <a:t>There are 20 amino acids.</a:t>
            </a:r>
          </a:p>
          <a:p>
            <a:r>
              <a:rPr lang="en-US" dirty="0" smtClean="0"/>
              <a:t>Proteins are made by  the bonding of some configuration of the 20 amino acids</a:t>
            </a:r>
          </a:p>
          <a:p>
            <a:endParaRPr lang="en-US" dirty="0"/>
          </a:p>
        </p:txBody>
      </p:sp>
      <p:pic>
        <p:nvPicPr>
          <p:cNvPr id="4" name="Content Placeholder 3" descr="amino_acid_structure_2.jpg"/>
          <p:cNvPicPr>
            <a:picLocks noChangeAspect="1"/>
          </p:cNvPicPr>
          <p:nvPr/>
        </p:nvPicPr>
        <p:blipFill>
          <a:blip r:embed="rId3" cstate="print"/>
          <a:stretch>
            <a:fillRect/>
          </a:stretch>
        </p:blipFill>
        <p:spPr>
          <a:xfrm>
            <a:off x="4737100" y="1676400"/>
            <a:ext cx="4406900" cy="402031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ph type="title"/>
          </p:nvPr>
        </p:nvSpPr>
        <p:spPr bwMode="auto">
          <a:xfrm>
            <a:off x="0" y="0"/>
            <a:ext cx="8837613" cy="457200"/>
          </a:xfrm>
          <a:noFill/>
          <a:ln>
            <a:miter lim="800000"/>
            <a:headEnd/>
            <a:tailEnd/>
          </a:ln>
        </p:spPr>
        <p:txBody>
          <a:bodyPr vert="horz" wrap="square" lIns="91435" tIns="45718" rIns="91435" bIns="45718" numCol="1" anchor="t" anchorCtr="0" compatLnSpc="1">
            <a:prstTxWarp prst="textNoShape">
              <a:avLst/>
            </a:prstTxWarp>
          </a:bodyPr>
          <a:lstStyle/>
          <a:p>
            <a:pPr>
              <a:tabLst>
                <a:tab pos="1028700" algn="l"/>
              </a:tabLst>
            </a:pPr>
            <a:r>
              <a:rPr lang="en-US" altLang="en-US" sz="1400">
                <a:solidFill>
                  <a:schemeClr val="tx1"/>
                </a:solidFill>
                <a:latin typeface="Arial" pitchFamily="34" charset="0"/>
              </a:rPr>
              <a:t> Figure 5.16  Making a polypeptide chain</a:t>
            </a:r>
            <a:endParaRPr lang="en-US" altLang="en-US">
              <a:solidFill>
                <a:schemeClr val="tx1"/>
              </a:solidFill>
            </a:endParaRPr>
          </a:p>
        </p:txBody>
      </p:sp>
      <p:sp>
        <p:nvSpPr>
          <p:cNvPr id="135171" name="Line 3"/>
          <p:cNvSpPr>
            <a:spLocks noChangeShapeType="1"/>
          </p:cNvSpPr>
          <p:nvPr/>
        </p:nvSpPr>
        <p:spPr bwMode="auto">
          <a:xfrm flipH="1">
            <a:off x="114300" y="304800"/>
            <a:ext cx="8915400" cy="0"/>
          </a:xfrm>
          <a:prstGeom prst="line">
            <a:avLst/>
          </a:prstGeom>
          <a:noFill/>
          <a:ln w="12700">
            <a:solidFill>
              <a:srgbClr val="000066"/>
            </a:solidFill>
            <a:round/>
            <a:headEnd/>
            <a:tailEnd/>
          </a:ln>
          <a:effectLst/>
        </p:spPr>
        <p:txBody>
          <a:bodyPr wrap="none" anchor="ctr"/>
          <a:lstStyle/>
          <a:p>
            <a:endParaRPr lang="en-US"/>
          </a:p>
        </p:txBody>
      </p:sp>
      <p:pic>
        <p:nvPicPr>
          <p:cNvPr id="135172" name="Picture 4"/>
          <p:cNvPicPr>
            <a:picLocks noChangeAspect="1" noChangeArrowheads="1"/>
          </p:cNvPicPr>
          <p:nvPr/>
        </p:nvPicPr>
        <p:blipFill>
          <a:blip r:embed="rId3" cstate="print"/>
          <a:srcRect/>
          <a:stretch>
            <a:fillRect/>
          </a:stretch>
        </p:blipFill>
        <p:spPr bwMode="auto">
          <a:xfrm>
            <a:off x="1676401" y="457200"/>
            <a:ext cx="5867400" cy="6248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t4level.png"/>
          <p:cNvPicPr>
            <a:picLocks noGrp="1" noChangeAspect="1"/>
          </p:cNvPicPr>
          <p:nvPr>
            <p:ph idx="1"/>
          </p:nvPr>
        </p:nvPicPr>
        <p:blipFill>
          <a:blip r:embed="rId3" cstate="print"/>
          <a:stretch>
            <a:fillRect/>
          </a:stretch>
        </p:blipFill>
        <p:spPr>
          <a:xfrm>
            <a:off x="228600" y="0"/>
            <a:ext cx="5029200" cy="6705600"/>
          </a:xfrm>
        </p:spPr>
      </p:pic>
      <p:sp>
        <p:nvSpPr>
          <p:cNvPr id="5" name="TextBox 4"/>
          <p:cNvSpPr txBox="1"/>
          <p:nvPr/>
        </p:nvSpPr>
        <p:spPr>
          <a:xfrm>
            <a:off x="5334000" y="762000"/>
            <a:ext cx="2819400" cy="2308324"/>
          </a:xfrm>
          <a:prstGeom prst="rect">
            <a:avLst/>
          </a:prstGeom>
          <a:noFill/>
        </p:spPr>
        <p:txBody>
          <a:bodyPr wrap="square" rtlCol="0">
            <a:spAutoFit/>
          </a:bodyPr>
          <a:lstStyle/>
          <a:p>
            <a:pPr>
              <a:buFont typeface="Arial" pitchFamily="34" charset="0"/>
              <a:buChar char="•"/>
            </a:pPr>
            <a:r>
              <a:rPr lang="en-US" sz="2400" dirty="0" smtClean="0"/>
              <a:t> There are 4 levels of protein structure:</a:t>
            </a:r>
          </a:p>
          <a:p>
            <a:pPr>
              <a:buFont typeface="Arial" pitchFamily="34" charset="0"/>
              <a:buChar char="•"/>
            </a:pPr>
            <a:r>
              <a:rPr lang="en-US" sz="2400" dirty="0" smtClean="0"/>
              <a:t>Primary</a:t>
            </a:r>
          </a:p>
          <a:p>
            <a:pPr>
              <a:buFont typeface="Arial" pitchFamily="34" charset="0"/>
              <a:buChar char="•"/>
            </a:pPr>
            <a:r>
              <a:rPr lang="en-US" sz="2400" dirty="0" smtClean="0"/>
              <a:t>Secondary</a:t>
            </a:r>
          </a:p>
          <a:p>
            <a:pPr>
              <a:buFont typeface="Arial" pitchFamily="34" charset="0"/>
              <a:buChar char="•"/>
            </a:pPr>
            <a:r>
              <a:rPr lang="en-US" sz="2400" dirty="0" smtClean="0"/>
              <a:t>Tertiary</a:t>
            </a:r>
          </a:p>
          <a:p>
            <a:pPr>
              <a:buFont typeface="Arial" pitchFamily="34" charset="0"/>
              <a:buChar char="•"/>
            </a:pPr>
            <a:r>
              <a:rPr lang="en-US" sz="2400" smtClean="0"/>
              <a:t>Quaternary</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Reaction</a:t>
            </a:r>
            <a:endParaRPr lang="en-US" dirty="0"/>
          </a:p>
        </p:txBody>
      </p:sp>
      <p:pic>
        <p:nvPicPr>
          <p:cNvPr id="4" name="Content Placeholder 3" descr="chemreac.gif"/>
          <p:cNvPicPr>
            <a:picLocks noGrp="1" noChangeAspect="1"/>
          </p:cNvPicPr>
          <p:nvPr>
            <p:ph idx="1"/>
          </p:nvPr>
        </p:nvPicPr>
        <p:blipFill>
          <a:blip r:embed="rId3" cstate="print"/>
          <a:stretch>
            <a:fillRect/>
          </a:stretch>
        </p:blipFill>
        <p:spPr>
          <a:xfrm>
            <a:off x="2286000" y="1447799"/>
            <a:ext cx="4267200" cy="3126929"/>
          </a:xfrm>
        </p:spPr>
      </p:pic>
      <p:sp>
        <p:nvSpPr>
          <p:cNvPr id="5" name="TextBox 4"/>
          <p:cNvSpPr txBox="1"/>
          <p:nvPr/>
        </p:nvSpPr>
        <p:spPr>
          <a:xfrm>
            <a:off x="533400" y="4876800"/>
            <a:ext cx="7772400" cy="1569660"/>
          </a:xfrm>
          <a:prstGeom prst="rect">
            <a:avLst/>
          </a:prstGeom>
          <a:noFill/>
        </p:spPr>
        <p:txBody>
          <a:bodyPr wrap="square" rtlCol="0">
            <a:spAutoFit/>
          </a:bodyPr>
          <a:lstStyle/>
          <a:p>
            <a:pPr>
              <a:buFont typeface="Arial" pitchFamily="34" charset="0"/>
              <a:buChar char="•"/>
            </a:pPr>
            <a:r>
              <a:rPr lang="en-US" sz="2400" dirty="0" smtClean="0"/>
              <a:t> Changes one set of chemicals into another set of chemicals.</a:t>
            </a:r>
          </a:p>
          <a:p>
            <a:pPr>
              <a:buFont typeface="Arial" pitchFamily="34" charset="0"/>
              <a:buChar char="•"/>
            </a:pPr>
            <a:r>
              <a:rPr lang="en-US" sz="2400" dirty="0" smtClean="0"/>
              <a:t> Reactants- enter into chemical reaction</a:t>
            </a:r>
          </a:p>
          <a:p>
            <a:pPr>
              <a:buFont typeface="Arial" pitchFamily="34" charset="0"/>
              <a:buChar char="•"/>
            </a:pPr>
            <a:r>
              <a:rPr lang="en-US" sz="2400" dirty="0" smtClean="0"/>
              <a:t> Products – produced by chemical reaction</a:t>
            </a:r>
          </a:p>
          <a:p>
            <a:pPr>
              <a:buFont typeface="Arial" pitchFamily="34" charset="0"/>
              <a:buChar char="•"/>
            </a:pPr>
            <a:r>
              <a:rPr lang="en-US" sz="2400" dirty="0" smtClean="0"/>
              <a:t> Involves breaking and making of chemical bonds.</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8125" y="1295401"/>
            <a:ext cx="8304875" cy="3657600"/>
          </a:xfrm>
          <a:prstGeom prst="rect">
            <a:avLst/>
          </a:prstGeom>
          <a:noFill/>
          <a:ln w="9525">
            <a:noFill/>
            <a:miter lim="800000"/>
            <a:headEnd/>
            <a:tailEnd/>
          </a:ln>
        </p:spPr>
      </p:pic>
      <p:sp>
        <p:nvSpPr>
          <p:cNvPr id="5" name="TextBox 4"/>
          <p:cNvSpPr txBox="1"/>
          <p:nvPr/>
        </p:nvSpPr>
        <p:spPr>
          <a:xfrm>
            <a:off x="533400" y="5105400"/>
            <a:ext cx="8382000" cy="1477328"/>
          </a:xfrm>
          <a:prstGeom prst="rect">
            <a:avLst/>
          </a:prstGeom>
          <a:noFill/>
        </p:spPr>
        <p:txBody>
          <a:bodyPr wrap="square" rtlCol="0">
            <a:spAutoFit/>
          </a:bodyPr>
          <a:lstStyle/>
          <a:p>
            <a:pPr>
              <a:buFont typeface="Arial" pitchFamily="34" charset="0"/>
              <a:buChar char="•"/>
            </a:pPr>
            <a:r>
              <a:rPr lang="en-US" dirty="0" smtClean="0"/>
              <a:t>  Energy is released when chemical bonds are broken; reactions occur spontaneously.</a:t>
            </a:r>
          </a:p>
          <a:p>
            <a:pPr>
              <a:buFont typeface="Arial" pitchFamily="34" charset="0"/>
              <a:buChar char="•"/>
            </a:pPr>
            <a:r>
              <a:rPr lang="en-US" dirty="0" smtClean="0"/>
              <a:t>  Energy is absorbed when chemical bonds are formed; reactions require additional    </a:t>
            </a:r>
          </a:p>
          <a:p>
            <a:r>
              <a:rPr lang="en-US" dirty="0" smtClean="0"/>
              <a:t>    energy.</a:t>
            </a:r>
          </a:p>
          <a:p>
            <a:pPr>
              <a:buFont typeface="Arial" pitchFamily="34" charset="0"/>
              <a:buChar char="•"/>
            </a:pPr>
            <a:r>
              <a:rPr lang="en-US" dirty="0" smtClean="0"/>
              <a:t>  Living organisms carry out both types of chemical reactions to sustain life ;   </a:t>
            </a:r>
          </a:p>
          <a:p>
            <a:r>
              <a:rPr lang="en-US" dirty="0" smtClean="0"/>
              <a:t>    metabolism.</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normAutofit lnSpcReduction="10000"/>
          </a:bodyPr>
          <a:lstStyle/>
          <a:p>
            <a:r>
              <a:rPr lang="en-US" dirty="0" smtClean="0"/>
              <a:t>Are catalysts; speed up rate of chemical reaction.</a:t>
            </a:r>
          </a:p>
          <a:p>
            <a:r>
              <a:rPr lang="en-US" dirty="0" smtClean="0"/>
              <a:t>Are proteins; biological catalysts.</a:t>
            </a:r>
          </a:p>
          <a:p>
            <a:r>
              <a:rPr lang="en-US" dirty="0" smtClean="0"/>
              <a:t>Speed up reaction rates by lowering activation energy.</a:t>
            </a:r>
          </a:p>
          <a:p>
            <a:r>
              <a:rPr lang="en-US" dirty="0" smtClean="0"/>
              <a:t>Activation energy; the amount of energy needed to get a chemical reaction started.</a:t>
            </a:r>
          </a:p>
          <a:p>
            <a:r>
              <a:rPr lang="en-US" dirty="0" smtClean="0"/>
              <a:t>Lowering activation energy makes the reaction happen faster.</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pic>
        <p:nvPicPr>
          <p:cNvPr id="4" name="Content Placeholder 3" descr="acten.jpg"/>
          <p:cNvPicPr>
            <a:picLocks noGrp="1" noChangeAspect="1"/>
          </p:cNvPicPr>
          <p:nvPr>
            <p:ph idx="1"/>
          </p:nvPr>
        </p:nvPicPr>
        <p:blipFill>
          <a:blip r:embed="rId3" cstate="print"/>
          <a:stretch>
            <a:fillRect/>
          </a:stretch>
        </p:blipFill>
        <p:spPr>
          <a:xfrm>
            <a:off x="1219200" y="1272381"/>
            <a:ext cx="6629400" cy="54102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lstStyle/>
          <a:p>
            <a:r>
              <a:rPr lang="en-US" dirty="0" smtClean="0"/>
              <a:t>Enzymes provide site where reactants are brought together.</a:t>
            </a:r>
          </a:p>
          <a:p>
            <a:r>
              <a:rPr lang="en-US" b="1" dirty="0" smtClean="0"/>
              <a:t>Reactants = substrate</a:t>
            </a:r>
          </a:p>
          <a:p>
            <a:r>
              <a:rPr lang="en-US" dirty="0" smtClean="0"/>
              <a:t>Substrate binds to active site of enzyme; </a:t>
            </a:r>
            <a:r>
              <a:rPr lang="en-US" b="1" dirty="0" smtClean="0"/>
              <a:t>enzyme substrate complex</a:t>
            </a:r>
          </a:p>
          <a:p>
            <a:r>
              <a:rPr lang="en-US" dirty="0" smtClean="0"/>
              <a:t>Reaction occurs.</a:t>
            </a:r>
          </a:p>
          <a:p>
            <a:r>
              <a:rPr lang="en-US" b="1" dirty="0" smtClean="0"/>
              <a:t>Product</a:t>
            </a:r>
            <a:r>
              <a:rPr lang="en-US" dirty="0" smtClean="0"/>
              <a:t> released; enzyme freed for another reaction.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pic>
        <p:nvPicPr>
          <p:cNvPr id="6" name="Content Placeholder 5" descr="ensucom.gif"/>
          <p:cNvPicPr>
            <a:picLocks noGrp="1" noChangeAspect="1"/>
          </p:cNvPicPr>
          <p:nvPr>
            <p:ph idx="1"/>
          </p:nvPr>
        </p:nvPicPr>
        <p:blipFill>
          <a:blip r:embed="rId3" cstate="print"/>
          <a:stretch>
            <a:fillRect/>
          </a:stretch>
        </p:blipFill>
        <p:spPr>
          <a:xfrm>
            <a:off x="1143000" y="1219200"/>
            <a:ext cx="7162800" cy="558238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Compounds</a:t>
            </a:r>
            <a:endParaRPr lang="en-US" dirty="0"/>
          </a:p>
        </p:txBody>
      </p:sp>
      <p:sp>
        <p:nvSpPr>
          <p:cNvPr id="3" name="Content Placeholder 2"/>
          <p:cNvSpPr>
            <a:spLocks noGrp="1"/>
          </p:cNvSpPr>
          <p:nvPr>
            <p:ph idx="1"/>
          </p:nvPr>
        </p:nvSpPr>
        <p:spPr/>
        <p:txBody>
          <a:bodyPr/>
          <a:lstStyle/>
          <a:p>
            <a:r>
              <a:rPr lang="en-US" b="1" dirty="0" smtClean="0"/>
              <a:t>Carbohydrates</a:t>
            </a:r>
            <a:r>
              <a:rPr lang="en-US" dirty="0" smtClean="0"/>
              <a:t> (sugars) :  Carbon, Oxygen, Hydrogen</a:t>
            </a:r>
          </a:p>
          <a:p>
            <a:r>
              <a:rPr lang="en-US" b="1" dirty="0" smtClean="0"/>
              <a:t>Lipids</a:t>
            </a:r>
            <a:r>
              <a:rPr lang="en-US" dirty="0" smtClean="0"/>
              <a:t> (fats):  Carbon, Oxygen, Hydrogen, and Phosphorus</a:t>
            </a:r>
          </a:p>
          <a:p>
            <a:r>
              <a:rPr lang="en-US" b="1" dirty="0" smtClean="0"/>
              <a:t>Proteins</a:t>
            </a:r>
            <a:r>
              <a:rPr lang="en-US" dirty="0" smtClean="0"/>
              <a:t>:  Carbon, Oxygen, Hydrogen, Nitrogen, and Sulfur</a:t>
            </a:r>
          </a:p>
          <a:p>
            <a:r>
              <a:rPr lang="en-US" b="1" dirty="0" smtClean="0"/>
              <a:t>Nucleic Acids </a:t>
            </a:r>
            <a:r>
              <a:rPr lang="en-US" dirty="0" smtClean="0"/>
              <a:t>(DNA, RNA):  Carbon, Oxygen, Hydrogen, Nitrogen, Phosphorus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lstStyle/>
          <a:p>
            <a:r>
              <a:rPr lang="en-US" dirty="0" smtClean="0"/>
              <a:t>Enzymes are specific; enter into one type of reaction.</a:t>
            </a:r>
          </a:p>
          <a:p>
            <a:r>
              <a:rPr lang="en-US" dirty="0" smtClean="0"/>
              <a:t>Enzymes are biological molecules; can be damaged by changes in pH and temperature</a:t>
            </a:r>
            <a:endParaRPr lang="en-US" dirty="0"/>
          </a:p>
        </p:txBody>
      </p:sp>
      <p:pic>
        <p:nvPicPr>
          <p:cNvPr id="4" name="Picture 3" descr="protdenat.gif"/>
          <p:cNvPicPr>
            <a:picLocks noChangeAspect="1"/>
          </p:cNvPicPr>
          <p:nvPr/>
        </p:nvPicPr>
        <p:blipFill>
          <a:blip r:embed="rId3" cstate="print"/>
          <a:stretch>
            <a:fillRect/>
          </a:stretch>
        </p:blipFill>
        <p:spPr>
          <a:xfrm>
            <a:off x="2057400" y="3886200"/>
            <a:ext cx="5867400" cy="269167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Nutrient – substance that supplies energy and raw material for growth, maintenance, and repair.</a:t>
            </a:r>
          </a:p>
          <a:p>
            <a:pPr>
              <a:buNone/>
            </a:pPr>
            <a:r>
              <a:rPr lang="en-US" dirty="0" smtClean="0"/>
              <a:t>	- </a:t>
            </a:r>
            <a:r>
              <a:rPr lang="en-US" b="1" dirty="0" smtClean="0"/>
              <a:t>water</a:t>
            </a:r>
            <a:r>
              <a:rPr lang="en-US" dirty="0" smtClean="0"/>
              <a:t> for all of life’s activities</a:t>
            </a:r>
          </a:p>
          <a:p>
            <a:pPr>
              <a:buNone/>
            </a:pPr>
            <a:r>
              <a:rPr lang="en-US" dirty="0" smtClean="0"/>
              <a:t>	-</a:t>
            </a:r>
            <a:r>
              <a:rPr lang="en-US" b="1" dirty="0" smtClean="0"/>
              <a:t>carbohydrates </a:t>
            </a:r>
            <a:r>
              <a:rPr lang="en-US" dirty="0" smtClean="0"/>
              <a:t>for energy</a:t>
            </a:r>
          </a:p>
          <a:p>
            <a:pPr>
              <a:buNone/>
            </a:pPr>
            <a:r>
              <a:rPr lang="en-US" dirty="0" smtClean="0"/>
              <a:t>	- </a:t>
            </a:r>
            <a:r>
              <a:rPr lang="en-US" b="1" dirty="0" smtClean="0"/>
              <a:t>fats (lipids) </a:t>
            </a:r>
            <a:r>
              <a:rPr lang="en-US" dirty="0" smtClean="0"/>
              <a:t>for cell membranes, hormones</a:t>
            </a:r>
          </a:p>
          <a:p>
            <a:pPr>
              <a:buNone/>
            </a:pPr>
            <a:r>
              <a:rPr lang="en-US" dirty="0" smtClean="0"/>
              <a:t>	- </a:t>
            </a:r>
            <a:r>
              <a:rPr lang="en-US" b="1" dirty="0" smtClean="0"/>
              <a:t>proteins</a:t>
            </a:r>
            <a:r>
              <a:rPr lang="en-US" dirty="0" smtClean="0"/>
              <a:t> for enzymes, structures, transport</a:t>
            </a:r>
          </a:p>
          <a:p>
            <a:pPr>
              <a:buNone/>
            </a:pPr>
            <a:r>
              <a:rPr lang="en-US" dirty="0" smtClean="0"/>
              <a:t>	- </a:t>
            </a:r>
            <a:r>
              <a:rPr lang="en-US" b="1" dirty="0" smtClean="0"/>
              <a:t>vitamins</a:t>
            </a:r>
            <a:r>
              <a:rPr lang="en-US" dirty="0" smtClean="0"/>
              <a:t> for working with enzymes to regulate body processes</a:t>
            </a:r>
          </a:p>
          <a:p>
            <a:pPr>
              <a:buNone/>
            </a:pPr>
            <a:r>
              <a:rPr lang="en-US" dirty="0" smtClean="0"/>
              <a:t>	- </a:t>
            </a:r>
            <a:r>
              <a:rPr lang="en-US" b="1" dirty="0" smtClean="0"/>
              <a:t>minerals</a:t>
            </a:r>
            <a:r>
              <a:rPr lang="en-US" dirty="0" smtClean="0"/>
              <a:t> such as calcium/bones, iron/hemoglobin, sodium &amp; potassium/nerve function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a:t>
            </a:r>
            <a:endParaRPr lang="en-US" dirty="0"/>
          </a:p>
        </p:txBody>
      </p:sp>
      <p:sp>
        <p:nvSpPr>
          <p:cNvPr id="3" name="Content Placeholder 2"/>
          <p:cNvSpPr>
            <a:spLocks noGrp="1"/>
          </p:cNvSpPr>
          <p:nvPr>
            <p:ph idx="1"/>
          </p:nvPr>
        </p:nvSpPr>
        <p:spPr/>
        <p:txBody>
          <a:bodyPr/>
          <a:lstStyle/>
          <a:p>
            <a:r>
              <a:rPr lang="en-US" dirty="0" smtClean="0"/>
              <a:t>When food is burned, energy is converted to heat.</a:t>
            </a:r>
          </a:p>
          <a:p>
            <a:r>
              <a:rPr lang="en-US" b="1" dirty="0" smtClean="0"/>
              <a:t>Calorie= amt. of heat to raise the temperature of 1 g of H2O 1 degree Celsius</a:t>
            </a:r>
          </a:p>
          <a:p>
            <a:r>
              <a:rPr lang="en-US" dirty="0" smtClean="0"/>
              <a:t>c = 1 calorie     C= 1,000 calories = kilocalorie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p:txBody>
          <a:bodyPr/>
          <a:lstStyle/>
          <a:p>
            <a:r>
              <a:rPr lang="en-US" dirty="0" smtClean="0"/>
              <a:t>To break down food into simple molecules that can be used by body.</a:t>
            </a:r>
          </a:p>
          <a:p>
            <a:r>
              <a:rPr lang="en-US" dirty="0" smtClean="0"/>
              <a:t>Two types of digestion:</a:t>
            </a:r>
          </a:p>
          <a:p>
            <a:pPr>
              <a:buNone/>
            </a:pPr>
            <a:r>
              <a:rPr lang="en-US" dirty="0" smtClean="0"/>
              <a:t>	- </a:t>
            </a:r>
            <a:r>
              <a:rPr lang="en-US" b="1" dirty="0" smtClean="0"/>
              <a:t>Physical digestion</a:t>
            </a:r>
            <a:r>
              <a:rPr lang="en-US" dirty="0" smtClean="0"/>
              <a:t>:  Breaking down of food into smaller pieces.</a:t>
            </a:r>
          </a:p>
          <a:p>
            <a:pPr>
              <a:buNone/>
            </a:pPr>
            <a:r>
              <a:rPr lang="en-US" dirty="0" smtClean="0"/>
              <a:t>	- </a:t>
            </a:r>
            <a:r>
              <a:rPr lang="en-US" b="1" dirty="0" smtClean="0"/>
              <a:t>Chemical digestion</a:t>
            </a:r>
            <a:r>
              <a:rPr lang="en-US" dirty="0" smtClean="0"/>
              <a:t>:  Breaking down of macromolecules, polymers into smaller molecules.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Digestion-Anatomy</a:t>
            </a:r>
            <a:endParaRPr lang="en-US" dirty="0"/>
          </a:p>
        </p:txBody>
      </p:sp>
      <p:pic>
        <p:nvPicPr>
          <p:cNvPr id="1026" name="Picture 2" descr="C:\Users\JPriest\AppData\Local\Temp\Rar$DI00.131\21_04_HumanDigestiveSys-L.jpg"/>
          <p:cNvPicPr>
            <a:picLocks noGrp="1" noChangeAspect="1" noChangeArrowheads="1"/>
          </p:cNvPicPr>
          <p:nvPr>
            <p:ph idx="1"/>
          </p:nvPr>
        </p:nvPicPr>
        <p:blipFill>
          <a:blip r:embed="rId3" cstate="print"/>
          <a:srcRect/>
          <a:stretch>
            <a:fillRect/>
          </a:stretch>
        </p:blipFill>
        <p:spPr bwMode="auto">
          <a:xfrm>
            <a:off x="685800" y="1066800"/>
            <a:ext cx="7772400" cy="57912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t>
            </a:r>
            <a:endParaRPr lang="en-US" dirty="0"/>
          </a:p>
        </p:txBody>
      </p:sp>
      <p:pic>
        <p:nvPicPr>
          <p:cNvPr id="4" name="Content Placeholder 3" descr="C:\Users\JPriest\AppData\Local\Temp\Rar$DI17.440\21_04_HumanDigestiveSys-U.jpg"/>
          <p:cNvPicPr>
            <a:picLocks noGrp="1"/>
          </p:cNvPicPr>
          <p:nvPr>
            <p:ph idx="1"/>
          </p:nvPr>
        </p:nvPicPr>
        <p:blipFill>
          <a:blip r:embed="rId3" cstate="print"/>
          <a:srcRect/>
          <a:stretch>
            <a:fillRect/>
          </a:stretch>
        </p:blipFill>
        <p:spPr bwMode="auto">
          <a:xfrm>
            <a:off x="0" y="1600200"/>
            <a:ext cx="8610600" cy="5257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Mouth</a:t>
            </a:r>
          </a:p>
          <a:p>
            <a:pPr>
              <a:buNone/>
            </a:pPr>
            <a:r>
              <a:rPr lang="en-US" dirty="0" smtClean="0"/>
              <a:t>	- </a:t>
            </a:r>
            <a:r>
              <a:rPr lang="en-US" b="1" dirty="0" smtClean="0"/>
              <a:t>Teeth</a:t>
            </a:r>
            <a:r>
              <a:rPr lang="en-US" dirty="0" smtClean="0"/>
              <a:t> tear apart food (</a:t>
            </a:r>
            <a:r>
              <a:rPr lang="en-US" b="1" dirty="0" smtClean="0"/>
              <a:t>physical</a:t>
            </a:r>
            <a:r>
              <a:rPr lang="en-US" dirty="0" smtClean="0"/>
              <a:t> digestion)</a:t>
            </a:r>
          </a:p>
          <a:p>
            <a:pPr>
              <a:buNone/>
            </a:pPr>
            <a:r>
              <a:rPr lang="en-US" dirty="0" smtClean="0"/>
              <a:t>	- </a:t>
            </a:r>
            <a:r>
              <a:rPr lang="en-US" b="1" dirty="0" smtClean="0"/>
              <a:t>Saliva</a:t>
            </a:r>
            <a:r>
              <a:rPr lang="en-US" dirty="0" smtClean="0"/>
              <a:t> has an enzyme </a:t>
            </a:r>
            <a:r>
              <a:rPr lang="en-US" b="1" dirty="0" smtClean="0"/>
              <a:t>amylase</a:t>
            </a:r>
            <a:r>
              <a:rPr lang="en-US" dirty="0" smtClean="0"/>
              <a:t> to break down starches to complex sugars. (</a:t>
            </a:r>
            <a:r>
              <a:rPr lang="en-US" b="1" dirty="0" smtClean="0"/>
              <a:t>chemical </a:t>
            </a:r>
            <a:r>
              <a:rPr lang="en-US" dirty="0" smtClean="0"/>
              <a:t>digestion)</a:t>
            </a:r>
            <a:endParaRPr lang="en-US" dirty="0"/>
          </a:p>
        </p:txBody>
      </p:sp>
      <p:pic>
        <p:nvPicPr>
          <p:cNvPr id="4" name="Picture 3" descr="mouth-diseases.jpg"/>
          <p:cNvPicPr>
            <a:picLocks noChangeAspect="1"/>
          </p:cNvPicPr>
          <p:nvPr/>
        </p:nvPicPr>
        <p:blipFill>
          <a:blip r:embed="rId3" cstate="print"/>
          <a:stretch>
            <a:fillRect/>
          </a:stretch>
        </p:blipFill>
        <p:spPr>
          <a:xfrm>
            <a:off x="4953000" y="1219200"/>
            <a:ext cx="4038600" cy="46482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pic>
        <p:nvPicPr>
          <p:cNvPr id="4" name="Content Placeholder 3" descr="peristalsis.gif"/>
          <p:cNvPicPr>
            <a:picLocks noGrp="1" noChangeAspect="1"/>
          </p:cNvPicPr>
          <p:nvPr>
            <p:ph idx="1"/>
          </p:nvPr>
        </p:nvPicPr>
        <p:blipFill>
          <a:blip r:embed="rId3" cstate="print"/>
          <a:stretch>
            <a:fillRect/>
          </a:stretch>
        </p:blipFill>
        <p:spPr>
          <a:xfrm>
            <a:off x="609600" y="1219200"/>
            <a:ext cx="3352800" cy="4876800"/>
          </a:xfrm>
        </p:spPr>
      </p:pic>
      <p:sp>
        <p:nvSpPr>
          <p:cNvPr id="5" name="TextBox 4"/>
          <p:cNvSpPr txBox="1"/>
          <p:nvPr/>
        </p:nvSpPr>
        <p:spPr>
          <a:xfrm>
            <a:off x="4572000" y="1600200"/>
            <a:ext cx="3962400" cy="2677656"/>
          </a:xfrm>
          <a:prstGeom prst="rect">
            <a:avLst/>
          </a:prstGeom>
          <a:noFill/>
        </p:spPr>
        <p:txBody>
          <a:bodyPr wrap="square" rtlCol="0">
            <a:spAutoFit/>
          </a:bodyPr>
          <a:lstStyle/>
          <a:p>
            <a:pPr>
              <a:buFont typeface="Arial" pitchFamily="34" charset="0"/>
              <a:buChar char="•"/>
            </a:pPr>
            <a:r>
              <a:rPr lang="en-US" sz="2800" dirty="0" smtClean="0"/>
              <a:t>  Esophagus  moves food from mouth to stomach.</a:t>
            </a:r>
          </a:p>
          <a:p>
            <a:pPr>
              <a:buFont typeface="Arial" pitchFamily="34" charset="0"/>
              <a:buChar char="•"/>
            </a:pPr>
            <a:r>
              <a:rPr lang="en-US" sz="2800" dirty="0" smtClean="0"/>
              <a:t>  Smooth muscles contract to swallow food.</a:t>
            </a:r>
          </a:p>
          <a:p>
            <a:pPr>
              <a:buFont typeface="Arial" pitchFamily="34" charset="0"/>
              <a:buChar char="•"/>
            </a:pPr>
            <a:r>
              <a:rPr lang="en-US" sz="2800" dirty="0" smtClean="0"/>
              <a:t> Contractions known as </a:t>
            </a:r>
            <a:r>
              <a:rPr lang="en-US" sz="2800" b="1" dirty="0" smtClean="0"/>
              <a:t>peristalsis.</a:t>
            </a:r>
            <a:endParaRPr lang="en-US" sz="28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r>
              <a:rPr lang="en-US" dirty="0" smtClean="0"/>
              <a:t>Stomach continues mechanical and chemical digestion.</a:t>
            </a:r>
          </a:p>
          <a:p>
            <a:r>
              <a:rPr lang="en-US" b="1" dirty="0" smtClean="0"/>
              <a:t>Mechanical </a:t>
            </a:r>
            <a:r>
              <a:rPr lang="en-US" dirty="0" smtClean="0"/>
              <a:t>– Stomach muscles contract; mix &amp; churn food; produce</a:t>
            </a:r>
            <a:r>
              <a:rPr lang="en-US" b="1" dirty="0" smtClean="0"/>
              <a:t> </a:t>
            </a:r>
            <a:r>
              <a:rPr lang="en-US" b="1" dirty="0" err="1" smtClean="0"/>
              <a:t>chyme</a:t>
            </a:r>
            <a:r>
              <a:rPr lang="en-US" dirty="0" smtClean="0"/>
              <a:t>.</a:t>
            </a:r>
          </a:p>
          <a:p>
            <a:r>
              <a:rPr lang="en-US" b="1" dirty="0" smtClean="0"/>
              <a:t>Chemical </a:t>
            </a:r>
            <a:r>
              <a:rPr lang="en-US" dirty="0" smtClean="0"/>
              <a:t>– </a:t>
            </a:r>
            <a:r>
              <a:rPr lang="en-US" b="1" dirty="0" err="1" smtClean="0"/>
              <a:t>HCl</a:t>
            </a:r>
            <a:r>
              <a:rPr lang="en-US" b="1" dirty="0" smtClean="0"/>
              <a:t> and pepsin </a:t>
            </a:r>
            <a:r>
              <a:rPr lang="en-US" dirty="0" smtClean="0"/>
              <a:t>(enzyme) work together to break down </a:t>
            </a:r>
            <a:r>
              <a:rPr lang="en-US" b="1" dirty="0" smtClean="0"/>
              <a:t>proteins into polypeptides.</a:t>
            </a:r>
            <a:endParaRPr lang="en-US" b="1" dirty="0"/>
          </a:p>
        </p:txBody>
      </p:sp>
      <p:pic>
        <p:nvPicPr>
          <p:cNvPr id="4" name="Picture 3" descr="stomach.gif"/>
          <p:cNvPicPr>
            <a:picLocks noChangeAspect="1"/>
          </p:cNvPicPr>
          <p:nvPr/>
        </p:nvPicPr>
        <p:blipFill>
          <a:blip r:embed="rId3" cstate="print"/>
          <a:stretch>
            <a:fillRect/>
          </a:stretch>
        </p:blipFill>
        <p:spPr>
          <a:xfrm>
            <a:off x="5486400" y="1676400"/>
            <a:ext cx="3657600" cy="4648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pic>
        <p:nvPicPr>
          <p:cNvPr id="4" name="Content Placeholder 3" descr="liver_pancreas_gallbladder.gif"/>
          <p:cNvPicPr>
            <a:picLocks noGrp="1" noChangeAspect="1"/>
          </p:cNvPicPr>
          <p:nvPr>
            <p:ph idx="1"/>
          </p:nvPr>
        </p:nvPicPr>
        <p:blipFill>
          <a:blip r:embed="rId3" cstate="print"/>
          <a:stretch>
            <a:fillRect/>
          </a:stretch>
        </p:blipFill>
        <p:spPr>
          <a:xfrm>
            <a:off x="5380468" y="1371600"/>
            <a:ext cx="3330146" cy="4191000"/>
          </a:xfrm>
        </p:spPr>
      </p:pic>
      <p:sp>
        <p:nvSpPr>
          <p:cNvPr id="5" name="TextBox 4"/>
          <p:cNvSpPr txBox="1"/>
          <p:nvPr/>
        </p:nvSpPr>
        <p:spPr>
          <a:xfrm>
            <a:off x="609600" y="1143000"/>
            <a:ext cx="4038600" cy="5693866"/>
          </a:xfrm>
          <a:prstGeom prst="rect">
            <a:avLst/>
          </a:prstGeom>
          <a:noFill/>
        </p:spPr>
        <p:txBody>
          <a:bodyPr wrap="square" rtlCol="0">
            <a:spAutoFit/>
          </a:bodyPr>
          <a:lstStyle/>
          <a:p>
            <a:r>
              <a:rPr lang="en-US" sz="2800" b="1" dirty="0" smtClean="0"/>
              <a:t>Accessory Digestive Structures</a:t>
            </a:r>
            <a:endParaRPr lang="en-US" sz="2800" dirty="0" smtClean="0"/>
          </a:p>
          <a:p>
            <a:pPr>
              <a:buFont typeface="Arial" pitchFamily="34" charset="0"/>
              <a:buChar char="•"/>
            </a:pPr>
            <a:r>
              <a:rPr lang="en-US" sz="2800" dirty="0" smtClean="0"/>
              <a:t>  </a:t>
            </a:r>
            <a:r>
              <a:rPr lang="en-US" sz="2800" b="1" dirty="0" smtClean="0"/>
              <a:t>Pancreas</a:t>
            </a:r>
            <a:r>
              <a:rPr lang="en-US" sz="2800" dirty="0" smtClean="0"/>
              <a:t>- produces hormones to regulate blood sugar; produces enzymes to breakdown carbohydrates, lipids, proteins. (chemical)</a:t>
            </a:r>
          </a:p>
          <a:p>
            <a:pPr>
              <a:buFont typeface="Arial" pitchFamily="34" charset="0"/>
              <a:buChar char="•"/>
            </a:pPr>
            <a:r>
              <a:rPr lang="en-US" sz="2800" dirty="0" smtClean="0"/>
              <a:t>  </a:t>
            </a:r>
            <a:r>
              <a:rPr lang="en-US" sz="2800" b="1" dirty="0" smtClean="0"/>
              <a:t>Liver </a:t>
            </a:r>
            <a:r>
              <a:rPr lang="en-US" sz="2800" dirty="0" smtClean="0"/>
              <a:t>produces bile which breaks down lipids (fats) to smaller molecules. </a:t>
            </a:r>
          </a:p>
          <a:p>
            <a:pPr>
              <a:buFont typeface="Arial" pitchFamily="34" charset="0"/>
              <a:buChar char="•"/>
            </a:pPr>
            <a:r>
              <a:rPr lang="en-US" sz="2800" dirty="0" smtClean="0"/>
              <a:t>  </a:t>
            </a:r>
            <a:r>
              <a:rPr lang="en-US" sz="2800" b="1" dirty="0" smtClean="0"/>
              <a:t>Gallbladder</a:t>
            </a:r>
            <a:r>
              <a:rPr lang="en-US" sz="2800" dirty="0" smtClean="0"/>
              <a:t> stores bile.</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Isotopes have a different # of neutrons.</a:t>
            </a:r>
            <a:br>
              <a:rPr lang="en-US" sz="2400" dirty="0" smtClean="0"/>
            </a:br>
            <a:r>
              <a:rPr lang="en-US" sz="2400" dirty="0" smtClean="0"/>
              <a:t>Isotopes have the same number of electrons and behave the same way chemically.</a:t>
            </a:r>
            <a:br>
              <a:rPr lang="en-US" sz="2400" dirty="0" smtClean="0"/>
            </a:br>
            <a:r>
              <a:rPr lang="en-US" sz="2400" dirty="0" smtClean="0"/>
              <a:t/>
            </a:r>
            <a:br>
              <a:rPr lang="en-US" sz="2400" dirty="0" smtClean="0"/>
            </a:br>
            <a:endParaRPr lang="en-US" sz="2400" dirty="0"/>
          </a:p>
        </p:txBody>
      </p:sp>
      <p:pic>
        <p:nvPicPr>
          <p:cNvPr id="4" name="Content Placeholder 3" descr="T050525A.gif"/>
          <p:cNvPicPr>
            <a:picLocks noGrp="1" noChangeAspect="1"/>
          </p:cNvPicPr>
          <p:nvPr>
            <p:ph idx="1"/>
          </p:nvPr>
        </p:nvPicPr>
        <p:blipFill>
          <a:blip r:embed="rId3" cstate="print"/>
          <a:stretch>
            <a:fillRect/>
          </a:stretch>
        </p:blipFill>
        <p:spPr>
          <a:xfrm>
            <a:off x="457200" y="1371600"/>
            <a:ext cx="8338334" cy="51054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p:txBody>
          <a:bodyPr/>
          <a:lstStyle/>
          <a:p>
            <a:r>
              <a:rPr lang="en-US" b="1" dirty="0" smtClean="0"/>
              <a:t>Small Intestine </a:t>
            </a:r>
            <a:r>
              <a:rPr lang="en-US" dirty="0" smtClean="0"/>
              <a:t>– 2 functions: complete </a:t>
            </a:r>
            <a:r>
              <a:rPr lang="en-US" b="1" dirty="0" smtClean="0"/>
              <a:t>chemical digestion </a:t>
            </a:r>
            <a:r>
              <a:rPr lang="en-US" dirty="0" smtClean="0"/>
              <a:t>and </a:t>
            </a:r>
            <a:r>
              <a:rPr lang="en-US" b="1" dirty="0" smtClean="0"/>
              <a:t>absorption</a:t>
            </a:r>
            <a:r>
              <a:rPr lang="en-US" dirty="0" smtClean="0"/>
              <a:t> of food molecules.</a:t>
            </a:r>
          </a:p>
          <a:p>
            <a:r>
              <a:rPr lang="en-US" dirty="0" smtClean="0"/>
              <a:t>Has </a:t>
            </a:r>
            <a:r>
              <a:rPr lang="en-US" b="1" dirty="0" smtClean="0"/>
              <a:t>3 parts</a:t>
            </a:r>
            <a:r>
              <a:rPr lang="en-US" dirty="0" smtClean="0"/>
              <a:t>:  duodenum, jejunum, ileum</a:t>
            </a:r>
          </a:p>
          <a:p>
            <a:r>
              <a:rPr lang="en-US" dirty="0" smtClean="0"/>
              <a:t>Chemical digestion:  All molecules broken down to </a:t>
            </a:r>
            <a:r>
              <a:rPr lang="en-US" b="1" dirty="0" smtClean="0"/>
              <a:t>smallest component </a:t>
            </a:r>
            <a:r>
              <a:rPr lang="en-US" dirty="0" smtClean="0"/>
              <a:t>glucose, amino acids, fatty acids, glycerol</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t>
            </a:r>
            <a:endParaRPr lang="en-US" dirty="0"/>
          </a:p>
        </p:txBody>
      </p:sp>
      <p:graphicFrame>
        <p:nvGraphicFramePr>
          <p:cNvPr id="4" name="Content Placeholder 3"/>
          <p:cNvGraphicFramePr>
            <a:graphicFrameLocks noGrp="1"/>
          </p:cNvGraphicFramePr>
          <p:nvPr>
            <p:ph idx="1"/>
          </p:nvPr>
        </p:nvGraphicFramePr>
        <p:xfrm>
          <a:off x="457200" y="1600200"/>
          <a:ext cx="8229600" cy="4297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t>Mechanical Digestion</a:t>
                      </a:r>
                      <a:endParaRPr lang="en-US" dirty="0"/>
                    </a:p>
                  </a:txBody>
                  <a:tcPr/>
                </a:tc>
                <a:tc>
                  <a:txBody>
                    <a:bodyPr/>
                    <a:lstStyle/>
                    <a:p>
                      <a:r>
                        <a:rPr lang="en-US" dirty="0" smtClean="0"/>
                        <a:t>Chemical Digestion</a:t>
                      </a:r>
                    </a:p>
                    <a:p>
                      <a:endParaRPr lang="en-US" dirty="0" smtClean="0"/>
                    </a:p>
                    <a:p>
                      <a:endParaRPr lang="en-US" dirty="0"/>
                    </a:p>
                  </a:txBody>
                  <a:tcPr/>
                </a:tc>
              </a:tr>
              <a:tr h="370840">
                <a:tc>
                  <a:txBody>
                    <a:bodyPr/>
                    <a:lstStyle/>
                    <a:p>
                      <a:r>
                        <a:rPr lang="en-US" dirty="0" smtClean="0"/>
                        <a:t>Mouth</a:t>
                      </a:r>
                    </a:p>
                    <a:p>
                      <a:endParaRPr lang="en-US" dirty="0" smtClean="0"/>
                    </a:p>
                    <a:p>
                      <a:endParaRPr lang="en-US" dirty="0" smtClean="0"/>
                    </a:p>
                  </a:txBody>
                  <a:tcPr/>
                </a:tc>
                <a:tc>
                  <a:txBody>
                    <a:bodyPr/>
                    <a:lstStyle/>
                    <a:p>
                      <a:endParaRPr lang="en-US"/>
                    </a:p>
                  </a:txBody>
                  <a:tcPr/>
                </a:tc>
                <a:tc>
                  <a:txBody>
                    <a:bodyPr/>
                    <a:lstStyle/>
                    <a:p>
                      <a:endParaRPr lang="en-US"/>
                    </a:p>
                  </a:txBody>
                  <a:tcPr/>
                </a:tc>
              </a:tr>
              <a:tr h="370840">
                <a:tc>
                  <a:txBody>
                    <a:bodyPr/>
                    <a:lstStyle/>
                    <a:p>
                      <a:r>
                        <a:rPr lang="en-US" dirty="0" smtClean="0"/>
                        <a:t>Esophagus</a:t>
                      </a:r>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Stomach</a:t>
                      </a:r>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Small Intestine</a:t>
                      </a:r>
                    </a:p>
                    <a:p>
                      <a:endParaRPr lang="en-US" dirty="0" smtClean="0"/>
                    </a:p>
                    <a:p>
                      <a:endParaRPr lang="en-US" dirty="0"/>
                    </a:p>
                  </a:txBody>
                  <a:tcPr/>
                </a:tc>
                <a:tc>
                  <a:txBody>
                    <a:bodyPr/>
                    <a:lstStyle/>
                    <a:p>
                      <a:endParaRPr lang="en-US"/>
                    </a:p>
                  </a:txBody>
                  <a:tcPr/>
                </a:tc>
                <a:tc>
                  <a:txBody>
                    <a:bodyPr/>
                    <a:lstStyle/>
                    <a:p>
                      <a:endParaRPr lang="en-US"/>
                    </a:p>
                  </a:txBody>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pic>
        <p:nvPicPr>
          <p:cNvPr id="4" name="Content Placeholder 3" descr="small_intestine.jpg"/>
          <p:cNvPicPr>
            <a:picLocks noGrp="1" noChangeAspect="1"/>
          </p:cNvPicPr>
          <p:nvPr>
            <p:ph idx="1"/>
          </p:nvPr>
        </p:nvPicPr>
        <p:blipFill>
          <a:blip r:embed="rId3" cstate="print"/>
          <a:stretch>
            <a:fillRect/>
          </a:stretch>
        </p:blipFill>
        <p:spPr>
          <a:xfrm>
            <a:off x="228600" y="3124200"/>
            <a:ext cx="8686800" cy="3429000"/>
          </a:xfrm>
        </p:spPr>
      </p:pic>
      <p:sp>
        <p:nvSpPr>
          <p:cNvPr id="5" name="TextBox 4"/>
          <p:cNvSpPr txBox="1"/>
          <p:nvPr/>
        </p:nvSpPr>
        <p:spPr>
          <a:xfrm>
            <a:off x="685800" y="1600200"/>
            <a:ext cx="8077200" cy="1569660"/>
          </a:xfrm>
          <a:prstGeom prst="rect">
            <a:avLst/>
          </a:prstGeom>
          <a:noFill/>
        </p:spPr>
        <p:txBody>
          <a:bodyPr wrap="square" rtlCol="0">
            <a:spAutoFit/>
          </a:bodyPr>
          <a:lstStyle/>
          <a:p>
            <a:r>
              <a:rPr lang="en-US" sz="2400" b="1" dirty="0" smtClean="0"/>
              <a:t>Absorption of glucose and amino acids </a:t>
            </a:r>
            <a:r>
              <a:rPr lang="en-US" sz="2400" dirty="0" smtClean="0"/>
              <a:t>occurs at the </a:t>
            </a:r>
            <a:r>
              <a:rPr lang="en-US" sz="2400" dirty="0" err="1" smtClean="0"/>
              <a:t>villi</a:t>
            </a:r>
            <a:r>
              <a:rPr lang="en-US" sz="2400" dirty="0" smtClean="0"/>
              <a:t> (finger like projections).  Absorbed by blood.</a:t>
            </a:r>
          </a:p>
          <a:p>
            <a:r>
              <a:rPr lang="en-US" sz="2400" b="1" dirty="0" smtClean="0"/>
              <a:t>Absorption of fats </a:t>
            </a:r>
            <a:r>
              <a:rPr lang="en-US" sz="2400" dirty="0" smtClean="0"/>
              <a:t>occurs at the </a:t>
            </a:r>
            <a:r>
              <a:rPr lang="en-US" sz="2400" dirty="0" err="1" smtClean="0"/>
              <a:t>villi</a:t>
            </a:r>
            <a:r>
              <a:rPr lang="en-US" sz="2400" dirty="0" smtClean="0"/>
              <a:t>; absorbed into lymph system</a:t>
            </a:r>
            <a:r>
              <a:rPr lang="en-US" sz="2000" dirty="0" smtClean="0"/>
              <a:t>.</a:t>
            </a:r>
            <a:endParaRPr lang="en-US" sz="2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p:txBody>
          <a:bodyPr/>
          <a:lstStyle/>
          <a:p>
            <a:r>
              <a:rPr lang="en-US" b="1" dirty="0" smtClean="0"/>
              <a:t>Large intestine </a:t>
            </a:r>
            <a:r>
              <a:rPr lang="en-US" dirty="0" smtClean="0"/>
              <a:t>functions:  Remove water from undigested material; make vitamin K; expel waste from body.</a:t>
            </a:r>
          </a:p>
          <a:p>
            <a:pPr>
              <a:buNone/>
            </a:pPr>
            <a:endParaRPr lang="en-US" dirty="0"/>
          </a:p>
        </p:txBody>
      </p:sp>
      <p:pic>
        <p:nvPicPr>
          <p:cNvPr id="4" name="Picture 3" descr="larintes.jpg"/>
          <p:cNvPicPr>
            <a:picLocks noChangeAspect="1"/>
          </p:cNvPicPr>
          <p:nvPr/>
        </p:nvPicPr>
        <p:blipFill>
          <a:blip r:embed="rId3" cstate="print"/>
          <a:stretch>
            <a:fillRect/>
          </a:stretch>
        </p:blipFill>
        <p:spPr>
          <a:xfrm>
            <a:off x="2209800" y="3276600"/>
            <a:ext cx="4876800" cy="33528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Investigating Enzyme Activity </a:t>
            </a:r>
            <a:endParaRPr lang="en-US" dirty="0" smtClean="0"/>
          </a:p>
          <a:p>
            <a:pPr>
              <a:buNone/>
            </a:pPr>
            <a:r>
              <a:rPr lang="en-US" dirty="0" smtClean="0"/>
              <a:t> </a:t>
            </a:r>
          </a:p>
          <a:p>
            <a:r>
              <a:rPr lang="en-US" b="1" dirty="0" smtClean="0"/>
              <a:t>Introduction:</a:t>
            </a:r>
            <a:r>
              <a:rPr lang="en-US" dirty="0" smtClean="0"/>
              <a:t> </a:t>
            </a:r>
            <a:r>
              <a:rPr lang="en-US" b="1" dirty="0" smtClean="0"/>
              <a:t>Enzymes are Biological catalysts </a:t>
            </a:r>
            <a:r>
              <a:rPr lang="en-US" dirty="0" smtClean="0"/>
              <a:t>(usually proteins) that speed up the rates of chemical reactions that take place within cells. In this investigation, you and your group will study how temperature or pH affects the activity of enzymes. The specific enzyme you will use is </a:t>
            </a:r>
            <a:r>
              <a:rPr lang="en-US" b="1" dirty="0" err="1" smtClean="0"/>
              <a:t>catalase</a:t>
            </a:r>
            <a:r>
              <a:rPr lang="en-US" b="1" dirty="0" smtClean="0"/>
              <a:t>, </a:t>
            </a:r>
            <a:r>
              <a:rPr lang="en-US" dirty="0" smtClean="0"/>
              <a:t>which is present in most cells and found in large concentrations in liver and blood cells. You will use liver homogenate as the source of </a:t>
            </a:r>
            <a:r>
              <a:rPr lang="en-US" dirty="0" err="1" smtClean="0"/>
              <a:t>catalase</a:t>
            </a:r>
            <a:r>
              <a:rPr lang="en-US" dirty="0" smtClean="0"/>
              <a:t>. </a:t>
            </a:r>
            <a:r>
              <a:rPr lang="en-US" dirty="0" err="1" smtClean="0"/>
              <a:t>Catalase</a:t>
            </a:r>
            <a:r>
              <a:rPr lang="en-US" dirty="0" smtClean="0"/>
              <a:t> promotes the decomposition of hydrogen peroxide (H</a:t>
            </a:r>
            <a:r>
              <a:rPr lang="en-US" baseline="-25000" dirty="0" smtClean="0"/>
              <a:t>2</a:t>
            </a:r>
            <a:r>
              <a:rPr lang="en-US" dirty="0" smtClean="0"/>
              <a:t>O</a:t>
            </a:r>
            <a:r>
              <a:rPr lang="en-US" baseline="-25000" dirty="0" smtClean="0"/>
              <a:t>2</a:t>
            </a:r>
            <a:r>
              <a:rPr lang="en-US" dirty="0" smtClean="0"/>
              <a:t>) in the following reaction: </a:t>
            </a:r>
          </a:p>
          <a:p>
            <a:pPr>
              <a:buNone/>
            </a:pPr>
            <a:r>
              <a:rPr lang="en-US" dirty="0" smtClean="0"/>
              <a:t> </a:t>
            </a:r>
          </a:p>
          <a:p>
            <a:pPr>
              <a:buNone/>
            </a:pPr>
            <a:r>
              <a:rPr lang="en-US" dirty="0" smtClean="0"/>
              <a:t>		2 H</a:t>
            </a:r>
            <a:r>
              <a:rPr lang="en-US" baseline="-25000" dirty="0" smtClean="0"/>
              <a:t>2</a:t>
            </a:r>
            <a:r>
              <a:rPr lang="en-US" dirty="0" smtClean="0"/>
              <a:t>O</a:t>
            </a:r>
            <a:r>
              <a:rPr lang="en-US" baseline="-25000" dirty="0" smtClean="0"/>
              <a:t>2 </a:t>
            </a:r>
            <a:r>
              <a:rPr lang="en-US" dirty="0" smtClean="0"/>
              <a:t>	</a:t>
            </a:r>
            <a:r>
              <a:rPr lang="en-US" dirty="0" smtClean="0">
                <a:sym typeface="Wingdings" pitchFamily="2" charset="2"/>
              </a:rPr>
              <a:t></a:t>
            </a:r>
            <a:r>
              <a:rPr lang="en-US" dirty="0" smtClean="0"/>
              <a:t>	2 H</a:t>
            </a:r>
            <a:r>
              <a:rPr lang="en-US" baseline="-25000" dirty="0" smtClean="0"/>
              <a:t>2</a:t>
            </a:r>
            <a:r>
              <a:rPr lang="en-US" dirty="0" smtClean="0"/>
              <a:t>O      + 	O</a:t>
            </a:r>
            <a:r>
              <a:rPr lang="en-US" baseline="-25000" dirty="0" smtClean="0"/>
              <a:t>2</a:t>
            </a:r>
            <a:endParaRPr lang="en-US" dirty="0" smtClean="0"/>
          </a:p>
          <a:p>
            <a:pPr>
              <a:buNone/>
            </a:pPr>
            <a:r>
              <a:rPr lang="en-US" dirty="0" smtClean="0"/>
              <a:t> </a:t>
            </a:r>
          </a:p>
          <a:p>
            <a:r>
              <a:rPr lang="en-US" dirty="0" smtClean="0"/>
              <a:t>Hydrogen peroxide is formed as a by-product of chemical reactions in cells. It is toxic and soon would kill cells if not immediately removed or broken down. (Hydrogen peroxide is also used as an antiseptic. It is not a good antiseptic for open wounds, however, as it is quickly broken down by the enzyme </a:t>
            </a:r>
            <a:r>
              <a:rPr lang="en-US" dirty="0" err="1" smtClean="0"/>
              <a:t>catalase</a:t>
            </a:r>
            <a:r>
              <a:rPr lang="en-US" dirty="0" smtClean="0"/>
              <a:t>, which is present in human cells.)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Lab</a:t>
            </a:r>
            <a:endParaRPr lang="en-US" dirty="0"/>
          </a:p>
        </p:txBody>
      </p:sp>
      <p:sp>
        <p:nvSpPr>
          <p:cNvPr id="1025" name="Rectangle 1"/>
          <p:cNvSpPr>
            <a:spLocks noGrp="1" noChangeArrowheads="1"/>
          </p:cNvSpPr>
          <p:nvPr>
            <p:ph idx="1"/>
          </p:nvPr>
        </p:nvSpPr>
        <p:spPr bwMode="auto">
          <a:xfrm>
            <a:off x="685800" y="1371600"/>
            <a:ext cx="7848600" cy="384720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Your assignment is to design an experiment which</a:t>
            </a:r>
            <a:r>
              <a:rPr kumimoji="0" lang="en-US" sz="2000" b="0" i="0" u="none" strike="noStrike" cap="none" normalizeH="0" dirty="0" smtClean="0">
                <a:ln>
                  <a:noFill/>
                </a:ln>
                <a:solidFill>
                  <a:schemeClr val="tx1"/>
                </a:solidFill>
                <a:effectLst/>
                <a:latin typeface="Arial" pitchFamily="34" charset="0"/>
                <a:cs typeface="Arial" pitchFamily="34" charset="0"/>
              </a:rPr>
              <a:t> tests the affect of temperature/pH on the action of </a:t>
            </a:r>
            <a:r>
              <a:rPr kumimoji="0" lang="en-US" sz="2000" b="0" i="0" u="none" strike="noStrike" cap="none" normalizeH="0" dirty="0" err="1" smtClean="0">
                <a:ln>
                  <a:noFill/>
                </a:ln>
                <a:solidFill>
                  <a:schemeClr val="tx1"/>
                </a:solidFill>
                <a:effectLst/>
                <a:latin typeface="Arial" pitchFamily="34" charset="0"/>
                <a:cs typeface="Arial" pitchFamily="34" charset="0"/>
              </a:rPr>
              <a:t>catalase</a:t>
            </a:r>
            <a:r>
              <a:rPr kumimoji="0" lang="en-US" sz="2000" b="0" i="0" u="none" strike="noStrike" cap="none" normalizeH="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aseline="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Arial" pitchFamily="34" charset="0"/>
                <a:cs typeface="Arial" pitchFamily="34" charset="0"/>
              </a:rPr>
              <a:t>There are pieces of equipment available in the classroom.  In the course of designing the experiment decide which of the equipment/ glassware you will use and how many.  Write this down.</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baseline="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Arial" pitchFamily="34" charset="0"/>
                <a:cs typeface="Arial" pitchFamily="34" charset="0"/>
              </a:rPr>
              <a:t>1.  State the</a:t>
            </a:r>
            <a:r>
              <a:rPr kumimoji="0" lang="en-US" sz="2000" b="1" i="0" u="none" strike="noStrike" cap="none" normalizeH="0" dirty="0" smtClean="0">
                <a:ln>
                  <a:noFill/>
                </a:ln>
                <a:solidFill>
                  <a:schemeClr val="tx1"/>
                </a:solidFill>
                <a:effectLst/>
                <a:latin typeface="Arial" pitchFamily="34" charset="0"/>
                <a:cs typeface="Arial" pitchFamily="34" charset="0"/>
              </a:rPr>
              <a:t> purpose </a:t>
            </a:r>
            <a:r>
              <a:rPr kumimoji="0" lang="en-US" sz="2000" b="0" i="0" u="none" strike="noStrike" cap="none" normalizeH="0" dirty="0" smtClean="0">
                <a:ln>
                  <a:noFill/>
                </a:ln>
                <a:solidFill>
                  <a:schemeClr val="tx1"/>
                </a:solidFill>
                <a:effectLst/>
                <a:latin typeface="Arial" pitchFamily="34" charset="0"/>
                <a:cs typeface="Arial" pitchFamily="34" charset="0"/>
              </a:rPr>
              <a:t>of the lab.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sz="1800" dirty="0" smtClean="0">
                <a:latin typeface="Arial" pitchFamily="34" charset="0"/>
                <a:ea typeface="Times New Roman" pitchFamily="18" charset="0"/>
                <a:cs typeface="Arial" pitchFamily="34" charset="0"/>
              </a:rPr>
              <a:t>2.  </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is the experimental </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hypothesis</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(remember to use an “If…., then…” statement)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3</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Write out in detail, and sketch out if necessary, the final </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procedure </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(method) your group will follow to test your above  hypothesis.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Have your procedure approved by the teacher.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Radioisotopes</a:t>
            </a:r>
            <a:endParaRPr lang="en-US" dirty="0"/>
          </a:p>
        </p:txBody>
      </p:sp>
      <p:sp>
        <p:nvSpPr>
          <p:cNvPr id="3" name="Content Placeholder 2"/>
          <p:cNvSpPr>
            <a:spLocks noGrp="1"/>
          </p:cNvSpPr>
          <p:nvPr>
            <p:ph idx="1"/>
          </p:nvPr>
        </p:nvSpPr>
        <p:spPr/>
        <p:txBody>
          <a:bodyPr>
            <a:normAutofit lnSpcReduction="10000"/>
          </a:bodyPr>
          <a:lstStyle/>
          <a:p>
            <a:r>
              <a:rPr lang="en-US" dirty="0" smtClean="0"/>
              <a:t>Valuable research tools.</a:t>
            </a:r>
          </a:p>
          <a:p>
            <a:r>
              <a:rPr lang="en-US" dirty="0" smtClean="0"/>
              <a:t>Unstable nucleus; over time gives off subatomic particles &amp; energy; results in stable nucleus.</a:t>
            </a:r>
          </a:p>
          <a:p>
            <a:r>
              <a:rPr lang="en-US" dirty="0" smtClean="0"/>
              <a:t>Decay of radioisotopes occurs at constant rate called half life.</a:t>
            </a:r>
          </a:p>
          <a:p>
            <a:r>
              <a:rPr lang="en-US" dirty="0" smtClean="0"/>
              <a:t>Use carbon isotopes to date fossils and minerals.</a:t>
            </a:r>
          </a:p>
          <a:p>
            <a:r>
              <a:rPr lang="en-US" dirty="0" smtClean="0"/>
              <a:t>Use other radioisotopes in medical tests.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200400" y="3200400"/>
            <a:ext cx="2771775" cy="2809875"/>
          </a:xfrm>
          <a:prstGeom prst="rect">
            <a:avLst/>
          </a:prstGeom>
          <a:noFill/>
          <a:ln w="9525">
            <a:noFill/>
            <a:miter lim="800000"/>
            <a:headEnd/>
            <a:tailEnd/>
          </a:ln>
        </p:spPr>
      </p:pic>
      <p:sp>
        <p:nvSpPr>
          <p:cNvPr id="5" name="TextBox 4"/>
          <p:cNvSpPr txBox="1"/>
          <p:nvPr/>
        </p:nvSpPr>
        <p:spPr>
          <a:xfrm>
            <a:off x="1143000" y="1905000"/>
            <a:ext cx="6705600" cy="830997"/>
          </a:xfrm>
          <a:prstGeom prst="rect">
            <a:avLst/>
          </a:prstGeom>
          <a:noFill/>
        </p:spPr>
        <p:txBody>
          <a:bodyPr wrap="square" rtlCol="0">
            <a:spAutoFit/>
          </a:bodyPr>
          <a:lstStyle/>
          <a:p>
            <a:r>
              <a:rPr lang="en-US" sz="2400" dirty="0" smtClean="0"/>
              <a:t>Why is the atomic mass not exactly double the atomic number?</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2036</Words>
  <Application>Microsoft Office PowerPoint</Application>
  <PresentationFormat>On-screen Show (4:3)</PresentationFormat>
  <Paragraphs>417</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Symbols</vt:lpstr>
      <vt:lpstr>Symbols</vt:lpstr>
      <vt:lpstr>Definitions</vt:lpstr>
      <vt:lpstr>Relationships</vt:lpstr>
      <vt:lpstr>Elements of Life</vt:lpstr>
      <vt:lpstr>Organic Compounds</vt:lpstr>
      <vt:lpstr>Isotopes have a different # of neutrons. Isotopes have the same number of electrons and behave the same way chemically.  </vt:lpstr>
      <vt:lpstr>Radioisotopes</vt:lpstr>
      <vt:lpstr>Isotopes</vt:lpstr>
      <vt:lpstr>Periodic Table</vt:lpstr>
      <vt:lpstr>Bonding</vt:lpstr>
      <vt:lpstr>Bonding</vt:lpstr>
      <vt:lpstr>Bonding</vt:lpstr>
      <vt:lpstr>Ionic Bond</vt:lpstr>
      <vt:lpstr>Covalent Bond</vt:lpstr>
      <vt:lpstr>Bond Strength</vt:lpstr>
      <vt:lpstr>Properties of Water</vt:lpstr>
      <vt:lpstr>Polarity</vt:lpstr>
      <vt:lpstr>Cohesion</vt:lpstr>
      <vt:lpstr>Adhesion</vt:lpstr>
      <vt:lpstr>Capillary Action</vt:lpstr>
      <vt:lpstr>Review</vt:lpstr>
      <vt:lpstr>Mixture/Solutions/Suspensions</vt:lpstr>
      <vt:lpstr>Solution</vt:lpstr>
      <vt:lpstr>Suspensions</vt:lpstr>
      <vt:lpstr>pH</vt:lpstr>
      <vt:lpstr>pH Scale</vt:lpstr>
      <vt:lpstr>Organic Molecules</vt:lpstr>
      <vt:lpstr>Carbon</vt:lpstr>
      <vt:lpstr>Macromolecules</vt:lpstr>
      <vt:lpstr>Polymerization</vt:lpstr>
      <vt:lpstr>Figure 5.2  The synthesis and breakdown of polymers</vt:lpstr>
      <vt:lpstr>Slide 33</vt:lpstr>
      <vt:lpstr>Organic Molecules</vt:lpstr>
      <vt:lpstr>Carbohydrates</vt:lpstr>
      <vt:lpstr>Carbohydrates</vt:lpstr>
      <vt:lpstr>Carbohydrates</vt:lpstr>
      <vt:lpstr>Lipids</vt:lpstr>
      <vt:lpstr>Triglycerides</vt:lpstr>
      <vt:lpstr>Saturated vs. Unsaturated</vt:lpstr>
      <vt:lpstr>Figure 5.11  Examples of saturated and unsaturated fats and fatty acids </vt:lpstr>
      <vt:lpstr>Saturated vs. Unsaturated</vt:lpstr>
      <vt:lpstr>Slide 43</vt:lpstr>
      <vt:lpstr>Phospholipids</vt:lpstr>
      <vt:lpstr>Cholesterol</vt:lpstr>
      <vt:lpstr>Nucleic Acids</vt:lpstr>
      <vt:lpstr>Nucleotides</vt:lpstr>
      <vt:lpstr>DNA</vt:lpstr>
      <vt:lpstr>Proteins</vt:lpstr>
      <vt:lpstr>Proteins</vt:lpstr>
      <vt:lpstr>Proteins</vt:lpstr>
      <vt:lpstr> Figure 5.16  Making a polypeptide chain</vt:lpstr>
      <vt:lpstr>Slide 53</vt:lpstr>
      <vt:lpstr>Chemical Reaction</vt:lpstr>
      <vt:lpstr>Energy</vt:lpstr>
      <vt:lpstr>Enzymes</vt:lpstr>
      <vt:lpstr>Enzymes</vt:lpstr>
      <vt:lpstr>Enzymes</vt:lpstr>
      <vt:lpstr>Enzymes</vt:lpstr>
      <vt:lpstr>Enzymes</vt:lpstr>
      <vt:lpstr>Digestion</vt:lpstr>
      <vt:lpstr>Calorie</vt:lpstr>
      <vt:lpstr>Digestion</vt:lpstr>
      <vt:lpstr>Digestion-Anatomy</vt:lpstr>
      <vt:lpstr>Identify </vt:lpstr>
      <vt:lpstr>Digestion</vt:lpstr>
      <vt:lpstr>Digestion</vt:lpstr>
      <vt:lpstr>Digestion</vt:lpstr>
      <vt:lpstr>Digestion</vt:lpstr>
      <vt:lpstr>Digestion</vt:lpstr>
      <vt:lpstr>Complete </vt:lpstr>
      <vt:lpstr>Digestion</vt:lpstr>
      <vt:lpstr>Digestion</vt:lpstr>
      <vt:lpstr>Enzyme Lab</vt:lpstr>
      <vt:lpstr>Enzyme Lab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JPriest</dc:creator>
  <cp:lastModifiedBy>jim</cp:lastModifiedBy>
  <cp:revision>140</cp:revision>
  <dcterms:created xsi:type="dcterms:W3CDTF">2009-10-20T11:48:52Z</dcterms:created>
  <dcterms:modified xsi:type="dcterms:W3CDTF">2011-10-28T15:18:56Z</dcterms:modified>
</cp:coreProperties>
</file>