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27" autoAdjust="0"/>
  </p:normalViewPr>
  <p:slideViewPr>
    <p:cSldViewPr>
      <p:cViewPr varScale="1">
        <p:scale>
          <a:sx n="73" d="100"/>
          <a:sy n="73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52B3-1747-4FE2-8CF8-9169DE2ACBD6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9A08-FE7B-4D7F-A863-4E9FE1721A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2032-4633-429F-87E1-F527BC0DF8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2032-4633-429F-87E1-F527BC0DF8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2032-4633-429F-87E1-F527BC0DF8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2032-4633-429F-87E1-F527BC0DF8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2032-4633-429F-87E1-F527BC0DF8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571F7D-1228-4B7C-8968-CB42CDC96A71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F2DCF8-BDFF-4684-8973-732C5224A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172200" cy="2199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Cell Growth and Size Homeostasis in Proliferating Animal Cells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Amit</a:t>
            </a:r>
            <a:r>
              <a:rPr lang="en-US" sz="2400" dirty="0" smtClean="0"/>
              <a:t> </a:t>
            </a:r>
            <a:r>
              <a:rPr lang="en-US" sz="2400" dirty="0" err="1" smtClean="0"/>
              <a:t>Tzur</a:t>
            </a:r>
            <a:r>
              <a:rPr lang="en-US" sz="2400" dirty="0" smtClean="0"/>
              <a:t>, Ran </a:t>
            </a:r>
            <a:r>
              <a:rPr lang="en-US" sz="2400" dirty="0" err="1" smtClean="0"/>
              <a:t>Kafri</a:t>
            </a:r>
            <a:r>
              <a:rPr lang="en-US" sz="2400" dirty="0" smtClean="0"/>
              <a:t>, Valerie S. </a:t>
            </a:r>
            <a:r>
              <a:rPr lang="en-US" sz="2400" dirty="0" err="1" smtClean="0"/>
              <a:t>LeBleu</a:t>
            </a:r>
            <a:r>
              <a:rPr lang="en-US" sz="2400" dirty="0" smtClean="0"/>
              <a:t>, </a:t>
            </a:r>
            <a:r>
              <a:rPr lang="en-US" sz="2400" dirty="0" err="1" smtClean="0"/>
              <a:t>Galit</a:t>
            </a:r>
            <a:r>
              <a:rPr lang="en-US" sz="2400" dirty="0" smtClean="0"/>
              <a:t> </a:t>
            </a:r>
            <a:r>
              <a:rPr lang="en-US" sz="2400" dirty="0" err="1" smtClean="0"/>
              <a:t>Lahav</a:t>
            </a:r>
            <a:r>
              <a:rPr lang="en-US" sz="2400" dirty="0" smtClean="0"/>
              <a:t>, Marc W. </a:t>
            </a:r>
            <a:r>
              <a:rPr lang="en-US" sz="2400" dirty="0" err="1" smtClean="0"/>
              <a:t>Kirschner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Presented by: Amber Lin &amp; Kevin </a:t>
            </a:r>
            <a:r>
              <a:rPr lang="en-US" sz="2400" dirty="0" err="1" smtClean="0"/>
              <a:t>Hu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Models of Cell growth:</a:t>
            </a:r>
          </a:p>
          <a:p>
            <a:pPr lvl="1"/>
            <a:r>
              <a:rPr lang="en-US" dirty="0" smtClean="0"/>
              <a:t>Size Dependence</a:t>
            </a:r>
          </a:p>
          <a:p>
            <a:pPr lvl="1"/>
            <a:r>
              <a:rPr lang="en-US" dirty="0" smtClean="0"/>
              <a:t>Time Dependence</a:t>
            </a:r>
          </a:p>
          <a:p>
            <a:r>
              <a:rPr lang="en-US" dirty="0" smtClean="0"/>
              <a:t>Growth measurements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resolution problems.</a:t>
            </a:r>
          </a:p>
          <a:p>
            <a:r>
              <a:rPr lang="en-US" dirty="0" smtClean="0"/>
              <a:t>Statistical methods </a:t>
            </a:r>
            <a:r>
              <a:rPr lang="en-US" dirty="0" smtClean="0">
                <a:sym typeface="Wingdings" pitchFamily="2" charset="2"/>
              </a:rPr>
              <a:t> growth problems</a:t>
            </a:r>
            <a:endParaRPr lang="en-US" dirty="0" smtClean="0"/>
          </a:p>
          <a:p>
            <a:r>
              <a:rPr lang="en-US" dirty="0" smtClean="0"/>
              <a:t>This paper used mathematical approaches along with “gentle” synchronization approaches to model cell growth.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Size-Dependent 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Collins-Richmond model: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875" t="23000" r="38125" b="14000"/>
          <a:stretch>
            <a:fillRect/>
          </a:stretch>
        </p:blipFill>
        <p:spPr bwMode="auto">
          <a:xfrm>
            <a:off x="609600" y="2286000"/>
            <a:ext cx="40059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Kevin\AppData\Local\Temp\CodeCogsEq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9" y="5943600"/>
            <a:ext cx="7780421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43400" y="2209800"/>
            <a:ext cx="4240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 = size distribution of asynchronous cells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= total number of cells</a:t>
            </a:r>
          </a:p>
          <a:p>
            <a:r>
              <a:rPr lang="en-US" dirty="0"/>
              <a:t>v</a:t>
            </a:r>
            <a:r>
              <a:rPr lang="en-US" dirty="0" smtClean="0"/>
              <a:t>(s) = growth rate of cells of size “s”</a:t>
            </a:r>
          </a:p>
          <a:p>
            <a:r>
              <a:rPr lang="en-US" dirty="0" smtClean="0"/>
              <a:t>α = frequency of cell divisions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(s) = cumulative distribution of newborn 	daughter</a:t>
            </a:r>
            <a:r>
              <a:rPr lang="en-US" dirty="0"/>
              <a:t>	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m</a:t>
            </a:r>
            <a:r>
              <a:rPr lang="en-US" dirty="0" smtClean="0"/>
              <a:t>(s) = cumulative distribution of mitotic 	cells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(s) = cumulative distribution of 	asynchronous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mitotic distribution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Convolved size differences of new born cells with the population distribution of newborn cells: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8125" t="45000" r="63125" b="21000"/>
          <a:stretch>
            <a:fillRect/>
          </a:stretch>
        </p:blipFill>
        <p:spPr bwMode="auto">
          <a:xfrm>
            <a:off x="762000" y="3276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66250" t="10000" r="3750" b="51000"/>
          <a:stretch>
            <a:fillRect/>
          </a:stretch>
        </p:blipFill>
        <p:spPr bwMode="auto">
          <a:xfrm>
            <a:off x="5029200" y="31242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19600" y="388620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*</a:t>
            </a:r>
            <a:endParaRPr lang="en-US" sz="8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66875" t="48000" r="3125" b="13000"/>
          <a:stretch>
            <a:fillRect/>
          </a:stretch>
        </p:blipFill>
        <p:spPr bwMode="auto">
          <a:xfrm>
            <a:off x="2971800" y="31242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Larger cells have a higher growth rate up until a certain cell size, then the trend reverses.</a:t>
            </a:r>
          </a:p>
          <a:p>
            <a:r>
              <a:rPr lang="en-US" dirty="0" smtClean="0"/>
              <a:t>Model not completely accurate, need to examine how growth rate is affected with time.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62500" t="24000" r="6875" b="64000"/>
          <a:stretch>
            <a:fillRect/>
          </a:stretch>
        </p:blipFill>
        <p:spPr bwMode="auto">
          <a:xfrm>
            <a:off x="609600" y="14478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l="30625" t="26000" r="41250" b="33000"/>
          <a:stretch>
            <a:fillRect/>
          </a:stretch>
        </p:blipFill>
        <p:spPr bwMode="auto">
          <a:xfrm>
            <a:off x="4876800" y="12954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Dependency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cell growth using linear &amp; exponential models</a:t>
            </a:r>
          </a:p>
          <a:p>
            <a:pPr lvl="1"/>
            <a:r>
              <a:rPr lang="en-US" dirty="0" smtClean="0"/>
              <a:t>Linear: </a:t>
            </a:r>
            <a:r>
              <a:rPr lang="en-US" dirty="0" err="1" smtClean="0"/>
              <a:t>s</a:t>
            </a:r>
            <a:r>
              <a:rPr lang="en-US" baseline="30000" dirty="0" err="1" smtClean="0"/>
              <a:t>i</a:t>
            </a:r>
            <a:r>
              <a:rPr lang="en-US" dirty="0" smtClean="0"/>
              <a:t>(t)=</a:t>
            </a:r>
            <a:r>
              <a:rPr lang="en-US" dirty="0" err="1" smtClean="0"/>
              <a:t>s</a:t>
            </a:r>
            <a:r>
              <a:rPr lang="en-US" baseline="30000" dirty="0" err="1" smtClean="0"/>
              <a:t>i</a:t>
            </a:r>
            <a:r>
              <a:rPr lang="en-US" baseline="-25000" dirty="0" err="1" smtClean="0"/>
              <a:t>o</a:t>
            </a:r>
            <a:r>
              <a:rPr lang="en-US" dirty="0" smtClean="0"/>
              <a:t>+</a:t>
            </a:r>
            <a:r>
              <a:rPr lang="el-GR" dirty="0" smtClean="0">
                <a:latin typeface="Calibri"/>
              </a:rPr>
              <a:t>β</a:t>
            </a:r>
            <a:r>
              <a:rPr lang="en-US" baseline="30000" dirty="0" smtClean="0">
                <a:latin typeface="Calibri"/>
              </a:rPr>
              <a:t>i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(t-</a:t>
            </a:r>
            <a:r>
              <a:rPr lang="en-US" dirty="0" err="1" smtClean="0">
                <a:latin typeface="Calibri"/>
              </a:rPr>
              <a:t>t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)</a:t>
            </a:r>
          </a:p>
          <a:p>
            <a:pPr lvl="1"/>
            <a:r>
              <a:rPr lang="en-US" dirty="0" smtClean="0">
                <a:latin typeface="+mj-lt"/>
              </a:rPr>
              <a:t>Exp: </a:t>
            </a:r>
            <a:r>
              <a:rPr lang="en-US" dirty="0" err="1" smtClean="0"/>
              <a:t>s</a:t>
            </a:r>
            <a:r>
              <a:rPr lang="en-US" baseline="30000" dirty="0" err="1" smtClean="0"/>
              <a:t>i</a:t>
            </a:r>
            <a:r>
              <a:rPr lang="en-US" dirty="0" smtClean="0"/>
              <a:t>(t)=</a:t>
            </a:r>
            <a:r>
              <a:rPr lang="en-US" dirty="0" err="1" smtClean="0"/>
              <a:t>s</a:t>
            </a:r>
            <a:r>
              <a:rPr lang="en-US" baseline="30000" dirty="0" err="1" smtClean="0"/>
              <a:t>i</a:t>
            </a:r>
            <a:r>
              <a:rPr lang="en-US" baseline="-25000" dirty="0" err="1" smtClean="0"/>
              <a:t>o</a:t>
            </a:r>
            <a:r>
              <a:rPr lang="en-US" dirty="0" err="1" smtClean="0"/>
              <a:t>exp</a:t>
            </a:r>
            <a:r>
              <a:rPr lang="en-US" dirty="0" smtClean="0"/>
              <a:t>[</a:t>
            </a:r>
            <a:r>
              <a:rPr lang="en-US" dirty="0" smtClean="0"/>
              <a:t>k</a:t>
            </a:r>
            <a:r>
              <a:rPr lang="en-US" baseline="30000" dirty="0" smtClean="0">
                <a:latin typeface="Calibri"/>
              </a:rPr>
              <a:t>i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(t-</a:t>
            </a:r>
            <a:r>
              <a:rPr lang="en-US" dirty="0" err="1" smtClean="0">
                <a:latin typeface="Calibri"/>
              </a:rPr>
              <a:t>t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)]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Derived constants from convolution between newborn population and probability distribution of size differences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824" y="1676399"/>
            <a:ext cx="3683796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648200"/>
            <a:ext cx="73152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linear &amp; exp models gave approx. same results</a:t>
            </a:r>
          </a:p>
          <a:p>
            <a:pPr lvl="1"/>
            <a:r>
              <a:rPr lang="en-US" dirty="0" smtClean="0"/>
              <a:t>Growth rates: </a:t>
            </a:r>
            <a:r>
              <a:rPr lang="el-GR" dirty="0" smtClean="0">
                <a:latin typeface="Calibri"/>
              </a:rPr>
              <a:t>β</a:t>
            </a:r>
            <a:r>
              <a:rPr lang="en-US" baseline="30000" dirty="0" err="1" smtClean="0">
                <a:latin typeface="Calibri"/>
              </a:rPr>
              <a:t>i</a:t>
            </a:r>
            <a:r>
              <a:rPr lang="en-US" baseline="-25000" dirty="0" err="1" smtClean="0">
                <a:latin typeface="Calibri"/>
              </a:rPr>
              <a:t>o</a:t>
            </a:r>
            <a:r>
              <a:rPr lang="en-US" dirty="0" smtClean="0">
                <a:latin typeface="Calibri"/>
              </a:rPr>
              <a:t>;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k</a:t>
            </a:r>
            <a:r>
              <a:rPr lang="en-US" baseline="30000" dirty="0" err="1" smtClean="0">
                <a:latin typeface="Calibri"/>
              </a:rPr>
              <a:t>i</a:t>
            </a:r>
            <a:r>
              <a:rPr lang="en-US" baseline="-25000" dirty="0" err="1" smtClean="0">
                <a:latin typeface="Calibri"/>
              </a:rPr>
              <a:t>o</a:t>
            </a:r>
            <a:r>
              <a:rPr lang="el-GR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*</a:t>
            </a:r>
            <a:r>
              <a:rPr lang="en-US" dirty="0" err="1" smtClean="0">
                <a:latin typeface="Calibri"/>
              </a:rPr>
              <a:t>s</a:t>
            </a:r>
            <a:r>
              <a:rPr lang="en-US" baseline="30000" dirty="0" err="1" smtClean="0">
                <a:latin typeface="Calibri"/>
              </a:rPr>
              <a:t>i</a:t>
            </a:r>
            <a:r>
              <a:rPr lang="en-US" baseline="-25000" dirty="0" err="1" smtClean="0">
                <a:latin typeface="Calibri"/>
              </a:rPr>
              <a:t>o</a:t>
            </a:r>
            <a:endParaRPr lang="en-US" dirty="0" smtClean="0"/>
          </a:p>
          <a:p>
            <a:pPr lvl="2"/>
            <a:r>
              <a:rPr lang="en-US" dirty="0" smtClean="0"/>
              <a:t>Assumption that constants independent of size holds only for newborn cells</a:t>
            </a:r>
          </a:p>
          <a:p>
            <a:r>
              <a:rPr lang="en-US" dirty="0" smtClean="0"/>
              <a:t>Both models show significant increase in growth rate occurs in G1</a:t>
            </a:r>
          </a:p>
          <a:p>
            <a:r>
              <a:rPr lang="en-US" dirty="0" smtClean="0"/>
              <a:t>Must be control </a:t>
            </a:r>
            <a:r>
              <a:rPr lang="en-US" dirty="0" smtClean="0"/>
              <a:t>mechanisms </a:t>
            </a:r>
            <a:r>
              <a:rPr lang="en-US" dirty="0" smtClean="0"/>
              <a:t>to </a:t>
            </a:r>
            <a:r>
              <a:rPr lang="en-US" dirty="0" smtClean="0"/>
              <a:t>limit dispersion </a:t>
            </a:r>
            <a:r>
              <a:rPr lang="en-US" dirty="0" smtClean="0"/>
              <a:t>in sizes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272712" cy="39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9200" y="2209800"/>
          <a:ext cx="1676400" cy="772026"/>
        </p:xfrm>
        <a:graphic>
          <a:graphicData uri="http://schemas.openxmlformats.org/presentationml/2006/ole">
            <p:oleObj spid="_x0000_s2052" name="Equation" r:id="rId4" imgW="9651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 Dependence on Size &amp;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657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Examined interval of most divisions: 9-12hrs post-birth</a:t>
            </a:r>
          </a:p>
          <a:p>
            <a:pPr lvl="2"/>
            <a:r>
              <a:rPr lang="en-US" dirty="0" smtClean="0"/>
              <a:t>Compared proportion of divisions based on size</a:t>
            </a:r>
          </a:p>
          <a:p>
            <a:pPr lvl="2"/>
            <a:r>
              <a:rPr lang="en-US" dirty="0" smtClean="0"/>
              <a:t>Used data and growth constants to calculate the frequency of divisions vs. cell cycle time</a:t>
            </a:r>
          </a:p>
          <a:p>
            <a:r>
              <a:rPr lang="en-US" dirty="0" smtClean="0"/>
              <a:t>Probability for cell division: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sz="quarter" idx="2"/>
          </p:nvPr>
        </p:nvGraphicFramePr>
        <p:xfrm>
          <a:off x="1905000" y="5257800"/>
          <a:ext cx="2667000" cy="686305"/>
        </p:xfrm>
        <a:graphic>
          <a:graphicData uri="http://schemas.openxmlformats.org/presentationml/2006/ole">
            <p:oleObj spid="_x0000_s3074" name="Equation" r:id="rId3" imgW="1726920" imgH="444240" progId="Equation.3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608" y="2362200"/>
            <a:ext cx="477078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The true growth function across the entire cell cycle neither a simple exponential nor a simple linear function, and it is size-dependent.</a:t>
            </a:r>
          </a:p>
          <a:p>
            <a:r>
              <a:rPr lang="en-US" dirty="0" smtClean="0"/>
              <a:t>The correlation between size and division in mammalian cells cannot be a simple consequence of either “size gates” or a “timer.”</a:t>
            </a:r>
          </a:p>
          <a:p>
            <a:r>
              <a:rPr lang="en-US" dirty="0" smtClean="0"/>
              <a:t>Mammalian cells must possess a cell-autonomous intrinsic size regulator that couples cell growth to the cell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855</TotalTime>
  <Words>378</Words>
  <Application>Microsoft Office PowerPoint</Application>
  <PresentationFormat>On-screen Show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Oriel</vt:lpstr>
      <vt:lpstr>Microsoft Equation 3.0</vt:lpstr>
      <vt:lpstr>Cell Growth and Size Homeostasis in Proliferating Animal Cells</vt:lpstr>
      <vt:lpstr>Introduction</vt:lpstr>
      <vt:lpstr>Size-Dependent Cell Growth</vt:lpstr>
      <vt:lpstr>Calculation of mitotic distribution</vt:lpstr>
      <vt:lpstr>Results</vt:lpstr>
      <vt:lpstr>Time Dependency of Growth</vt:lpstr>
      <vt:lpstr>Results</vt:lpstr>
      <vt:lpstr>Cell Division Dependence on Size &amp; Age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and Size Homeostasis in Proliferating Animal Cells</dc:title>
  <dc:creator>Amber Lin</dc:creator>
  <cp:lastModifiedBy>Amber Lin</cp:lastModifiedBy>
  <cp:revision>5</cp:revision>
  <dcterms:created xsi:type="dcterms:W3CDTF">2010-12-01T19:48:17Z</dcterms:created>
  <dcterms:modified xsi:type="dcterms:W3CDTF">2010-12-02T13:24:02Z</dcterms:modified>
</cp:coreProperties>
</file>