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01"/>
    <a:srgbClr val="FF06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A3A48-67F9-9A49-AC5A-4A192E71132F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AA8CA-7A33-C647-B3C4-5A2F524DF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1ECA05-90AA-224E-BA05-AA66C8F9CA83}" type="slidenum">
              <a:rPr lang="en-US"/>
              <a:pPr/>
              <a:t>2</a:t>
            </a:fld>
            <a:endParaRPr lang="en-US"/>
          </a:p>
        </p:txBody>
      </p:sp>
      <p:sp>
        <p:nvSpPr>
          <p:cNvPr id="35328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32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4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4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5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27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3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93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9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9A98-EF74-014E-B16B-9DCFA79BBFDE}" type="datetimeFigureOut">
              <a:rPr lang="en-US" smtClean="0"/>
              <a:t>08/10/2011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D05B0-3EE6-654D-AF2E-F421D50EB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9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5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57200" y="261938"/>
            <a:ext cx="7534275" cy="5695950"/>
            <a:chOff x="457200" y="261938"/>
            <a:chExt cx="7534275" cy="5695950"/>
          </a:xfrm>
        </p:grpSpPr>
        <p:sp>
          <p:nvSpPr>
            <p:cNvPr id="352258" name="Text Box 2"/>
            <p:cNvSpPr txBox="1">
              <a:spLocks noChangeArrowheads="1"/>
            </p:cNvSpPr>
            <p:nvPr/>
          </p:nvSpPr>
          <p:spPr bwMode="auto">
            <a:xfrm>
              <a:off x="920750" y="261938"/>
              <a:ext cx="6765925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GB" sz="2800" dirty="0"/>
                <a:t>HYBRID ORIGINS OF NEW TAXA IN </a:t>
              </a:r>
              <a:r>
                <a:rPr lang="en-GB" sz="2800" i="1" dirty="0"/>
                <a:t>SENECIO</a:t>
              </a:r>
              <a:endParaRPr lang="en-GB" sz="2800" dirty="0"/>
            </a:p>
          </p:txBody>
        </p:sp>
        <p:grpSp>
          <p:nvGrpSpPr>
            <p:cNvPr id="352259" name="Group 3"/>
            <p:cNvGrpSpPr>
              <a:grpSpLocks/>
            </p:cNvGrpSpPr>
            <p:nvPr/>
          </p:nvGrpSpPr>
          <p:grpSpPr bwMode="auto">
            <a:xfrm>
              <a:off x="2286000" y="2362200"/>
              <a:ext cx="1997075" cy="2527300"/>
              <a:chOff x="1440" y="1488"/>
              <a:chExt cx="1258" cy="1592"/>
            </a:xfrm>
          </p:grpSpPr>
          <p:sp>
            <p:nvSpPr>
              <p:cNvPr id="352260" name="Text Box 4"/>
              <p:cNvSpPr txBox="1">
                <a:spLocks noChangeArrowheads="1"/>
              </p:cNvSpPr>
              <p:nvPr/>
            </p:nvSpPr>
            <p:spPr bwMode="auto">
              <a:xfrm>
                <a:off x="1680" y="1488"/>
                <a:ext cx="1018" cy="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>
                    <a:latin typeface="Times" charset="0"/>
                  </a:rPr>
                  <a:t>x</a:t>
                </a:r>
                <a:r>
                  <a:rPr lang="en-GB" sz="2000" i="1">
                    <a:latin typeface="Times" charset="0"/>
                  </a:rPr>
                  <a:t>   S. vulgaris</a:t>
                </a:r>
              </a:p>
              <a:p>
                <a:r>
                  <a:rPr lang="en-GB" sz="2000" i="1">
                    <a:latin typeface="Times" charset="0"/>
                  </a:rPr>
                  <a:t>       </a:t>
                </a:r>
                <a:r>
                  <a:rPr lang="en-GB" sz="1600">
                    <a:latin typeface="Times" charset="0"/>
                  </a:rPr>
                  <a:t>(2</a:t>
                </a:r>
                <a:r>
                  <a:rPr lang="en-GB" sz="1600" i="1">
                    <a:latin typeface="Times" charset="0"/>
                  </a:rPr>
                  <a:t>n</a:t>
                </a:r>
                <a:r>
                  <a:rPr lang="en-GB" sz="1600">
                    <a:latin typeface="Times" charset="0"/>
                  </a:rPr>
                  <a:t>=40)</a:t>
                </a:r>
              </a:p>
              <a:p>
                <a:endParaRPr lang="en-GB" sz="1600">
                  <a:latin typeface="Times" charset="0"/>
                </a:endParaRPr>
              </a:p>
              <a:p>
                <a:endParaRPr lang="en-GB" sz="1600">
                  <a:latin typeface="Times" charset="0"/>
                </a:endParaRPr>
              </a:p>
            </p:txBody>
          </p:sp>
          <p:sp>
            <p:nvSpPr>
              <p:cNvPr id="352261" name="Line 5"/>
              <p:cNvSpPr>
                <a:spLocks noChangeShapeType="1"/>
              </p:cNvSpPr>
              <p:nvPr/>
            </p:nvSpPr>
            <p:spPr bwMode="auto">
              <a:xfrm>
                <a:off x="1776" y="1872"/>
                <a:ext cx="0" cy="28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262" name="Text Box 6"/>
              <p:cNvSpPr txBox="1">
                <a:spLocks noChangeArrowheads="1"/>
              </p:cNvSpPr>
              <p:nvPr/>
            </p:nvSpPr>
            <p:spPr bwMode="auto">
              <a:xfrm>
                <a:off x="1440" y="2208"/>
                <a:ext cx="779" cy="8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GB" sz="2000" i="1" dirty="0">
                    <a:latin typeface="Times" charset="0"/>
                  </a:rPr>
                  <a:t>S. </a:t>
                </a:r>
                <a:r>
                  <a:rPr lang="en-GB" sz="2000" i="1" dirty="0" err="1">
                    <a:latin typeface="Times" charset="0"/>
                  </a:rPr>
                  <a:t>baxteri</a:t>
                </a:r>
                <a:endParaRPr lang="en-GB" sz="2000" i="1" dirty="0">
                  <a:latin typeface="Times" charset="0"/>
                </a:endParaRPr>
              </a:p>
              <a:p>
                <a:r>
                  <a:rPr lang="en-GB" sz="1600" dirty="0">
                    <a:latin typeface="Times" charset="0"/>
                  </a:rPr>
                  <a:t>   (2</a:t>
                </a:r>
                <a:r>
                  <a:rPr lang="en-GB" sz="1600" i="1" dirty="0">
                    <a:latin typeface="Times" charset="0"/>
                  </a:rPr>
                  <a:t>n</a:t>
                </a:r>
                <a:r>
                  <a:rPr lang="en-GB" sz="1600" dirty="0">
                    <a:latin typeface="Times" charset="0"/>
                  </a:rPr>
                  <a:t>=30)</a:t>
                </a:r>
              </a:p>
              <a:p>
                <a:endParaRPr lang="en-GB" sz="1600" dirty="0">
                  <a:latin typeface="Times" charset="0"/>
                </a:endParaRPr>
              </a:p>
              <a:p>
                <a:endParaRPr lang="en-GB" sz="1600" dirty="0">
                  <a:latin typeface="Times" charset="0"/>
                </a:endParaRPr>
              </a:p>
              <a:p>
                <a:endParaRPr lang="en-GB" sz="1600" dirty="0">
                  <a:latin typeface="Times" charset="0"/>
                </a:endParaRPr>
              </a:p>
            </p:txBody>
          </p:sp>
        </p:grpSp>
        <p:sp>
          <p:nvSpPr>
            <p:cNvPr id="352264" name="Rectangle 8"/>
            <p:cNvSpPr>
              <a:spLocks noChangeArrowheads="1"/>
            </p:cNvSpPr>
            <p:nvPr/>
          </p:nvSpPr>
          <p:spPr bwMode="auto">
            <a:xfrm>
              <a:off x="4267200" y="4419600"/>
              <a:ext cx="2362200" cy="685800"/>
            </a:xfrm>
            <a:prstGeom prst="rect">
              <a:avLst/>
            </a:prstGeom>
            <a:solidFill>
              <a:srgbClr val="99FF0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267" name="Text Box 11"/>
            <p:cNvSpPr txBox="1">
              <a:spLocks noChangeArrowheads="1"/>
            </p:cNvSpPr>
            <p:nvPr/>
          </p:nvSpPr>
          <p:spPr bwMode="auto">
            <a:xfrm>
              <a:off x="3636962" y="3505200"/>
              <a:ext cx="2992438" cy="16160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 dirty="0">
                  <a:latin typeface="Times" charset="0"/>
                </a:rPr>
                <a:t>x</a:t>
              </a:r>
              <a:r>
                <a:rPr lang="en-GB" sz="2000" i="1" dirty="0">
                  <a:latin typeface="Times" charset="0"/>
                </a:rPr>
                <a:t>   S. vulgaris</a:t>
              </a:r>
            </a:p>
            <a:p>
              <a:r>
                <a:rPr lang="en-GB" sz="1600" dirty="0">
                  <a:latin typeface="Times" charset="0"/>
                </a:rPr>
                <a:t>         (2</a:t>
              </a:r>
              <a:r>
                <a:rPr lang="en-GB" sz="1600" i="1" dirty="0">
                  <a:latin typeface="Times" charset="0"/>
                </a:rPr>
                <a:t>n</a:t>
              </a:r>
              <a:r>
                <a:rPr lang="en-GB" sz="1600" dirty="0">
                  <a:latin typeface="Times" charset="0"/>
                </a:rPr>
                <a:t>=40)</a:t>
              </a:r>
              <a:r>
                <a:rPr lang="en-GB" sz="2000" b="0" dirty="0">
                  <a:latin typeface="Times" charset="0"/>
                </a:rPr>
                <a:t> </a:t>
              </a:r>
            </a:p>
            <a:p>
              <a:endParaRPr lang="en-GB" sz="2000" b="0" dirty="0">
                <a:latin typeface="Times" charset="0"/>
              </a:endParaRPr>
            </a:p>
            <a:p>
              <a:r>
                <a:rPr lang="en-GB" sz="2000" b="0" dirty="0">
                  <a:latin typeface="Times" charset="0"/>
                </a:rPr>
                <a:t>           </a:t>
              </a:r>
              <a:r>
                <a:rPr lang="en-GB" sz="2000" i="1" dirty="0">
                  <a:latin typeface="Times" charset="0"/>
                </a:rPr>
                <a:t>S. vulgaris </a:t>
              </a:r>
              <a:r>
                <a:rPr lang="en-GB" sz="2000" dirty="0">
                  <a:latin typeface="Times" charset="0"/>
                </a:rPr>
                <a:t>(</a:t>
              </a:r>
              <a:r>
                <a:rPr lang="en-GB" sz="1800" dirty="0">
                  <a:latin typeface="Times" charset="0"/>
                </a:rPr>
                <a:t>Radiate</a:t>
              </a:r>
              <a:r>
                <a:rPr lang="en-GB" sz="2000" dirty="0">
                  <a:latin typeface="Times" charset="0"/>
                </a:rPr>
                <a:t>)</a:t>
              </a:r>
            </a:p>
            <a:p>
              <a:r>
                <a:rPr lang="en-GB" sz="2000" b="0" dirty="0">
                  <a:latin typeface="Times" charset="0"/>
                </a:rPr>
                <a:t>              </a:t>
              </a:r>
              <a:r>
                <a:rPr lang="en-GB" sz="1600" dirty="0">
                  <a:latin typeface="Times" charset="0"/>
                </a:rPr>
                <a:t>(2</a:t>
              </a:r>
              <a:r>
                <a:rPr lang="en-GB" sz="1600" i="1" dirty="0">
                  <a:latin typeface="Times" charset="0"/>
                </a:rPr>
                <a:t>n</a:t>
              </a:r>
              <a:r>
                <a:rPr lang="en-GB" sz="1600" dirty="0">
                  <a:latin typeface="Times" charset="0"/>
                </a:rPr>
                <a:t>=40)</a:t>
              </a:r>
              <a:r>
                <a:rPr lang="en-GB" sz="2000" b="0" dirty="0">
                  <a:latin typeface="Times" charset="0"/>
                </a:rPr>
                <a:t> </a:t>
              </a:r>
            </a:p>
          </p:txBody>
        </p:sp>
        <p:sp>
          <p:nvSpPr>
            <p:cNvPr id="352268" name="Line 12"/>
            <p:cNvSpPr>
              <a:spLocks noChangeShapeType="1"/>
            </p:cNvSpPr>
            <p:nvPr/>
          </p:nvSpPr>
          <p:spPr bwMode="auto">
            <a:xfrm>
              <a:off x="3886200" y="4267200"/>
              <a:ext cx="381000" cy="3048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2269" name="Group 13"/>
            <p:cNvGrpSpPr>
              <a:grpSpLocks/>
            </p:cNvGrpSpPr>
            <p:nvPr/>
          </p:nvGrpSpPr>
          <p:grpSpPr bwMode="auto">
            <a:xfrm>
              <a:off x="6705600" y="5072063"/>
              <a:ext cx="981075" cy="366713"/>
              <a:chOff x="4128" y="3195"/>
              <a:chExt cx="618" cy="231"/>
            </a:xfrm>
          </p:grpSpPr>
          <p:sp>
            <p:nvSpPr>
              <p:cNvPr id="352270" name="Line 14"/>
              <p:cNvSpPr>
                <a:spLocks noChangeShapeType="1"/>
              </p:cNvSpPr>
              <p:nvPr/>
            </p:nvSpPr>
            <p:spPr bwMode="auto">
              <a:xfrm flipH="1" flipV="1">
                <a:off x="4128" y="3216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2271" name="Text Box 15"/>
              <p:cNvSpPr txBox="1">
                <a:spLocks noChangeArrowheads="1"/>
              </p:cNvSpPr>
              <p:nvPr/>
            </p:nvSpPr>
            <p:spPr bwMode="auto">
              <a:xfrm>
                <a:off x="4310" y="3195"/>
                <a:ext cx="4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800">
                    <a:solidFill>
                      <a:srgbClr val="FD0000"/>
                    </a:solidFill>
                    <a:latin typeface="Arial" charset="0"/>
                    <a:cs typeface="ＭＳ Ｐゴシック" charset="0"/>
                  </a:rPr>
                  <a:t>1832</a:t>
                </a:r>
              </a:p>
            </p:txBody>
          </p:sp>
        </p:grpSp>
        <p:grpSp>
          <p:nvGrpSpPr>
            <p:cNvPr id="352272" name="Group 16"/>
            <p:cNvGrpSpPr>
              <a:grpSpLocks/>
            </p:cNvGrpSpPr>
            <p:nvPr/>
          </p:nvGrpSpPr>
          <p:grpSpPr bwMode="auto">
            <a:xfrm>
              <a:off x="4419600" y="2362200"/>
              <a:ext cx="3571875" cy="1030288"/>
              <a:chOff x="2784" y="1488"/>
              <a:chExt cx="2250" cy="649"/>
            </a:xfrm>
          </p:grpSpPr>
          <p:sp>
            <p:nvSpPr>
              <p:cNvPr id="352273" name="Rectangle 17"/>
              <p:cNvSpPr>
                <a:spLocks noChangeArrowheads="1"/>
              </p:cNvSpPr>
              <p:nvPr/>
            </p:nvSpPr>
            <p:spPr bwMode="auto">
              <a:xfrm>
                <a:off x="3360" y="1488"/>
                <a:ext cx="1056" cy="432"/>
              </a:xfrm>
              <a:prstGeom prst="rect">
                <a:avLst/>
              </a:prstGeom>
              <a:solidFill>
                <a:srgbClr val="EAE49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2274" name="Group 18"/>
              <p:cNvGrpSpPr>
                <a:grpSpLocks/>
              </p:cNvGrpSpPr>
              <p:nvPr/>
            </p:nvGrpSpPr>
            <p:grpSpPr bwMode="auto">
              <a:xfrm>
                <a:off x="2784" y="1497"/>
                <a:ext cx="1624" cy="404"/>
                <a:chOff x="2784" y="1497"/>
                <a:chExt cx="1624" cy="404"/>
              </a:xfrm>
            </p:grpSpPr>
            <p:sp>
              <p:nvSpPr>
                <p:cNvPr id="352275" name="Line 19"/>
                <p:cNvSpPr>
                  <a:spLocks noChangeShapeType="1"/>
                </p:cNvSpPr>
                <p:nvPr/>
              </p:nvSpPr>
              <p:spPr bwMode="auto">
                <a:xfrm>
                  <a:off x="2784" y="1632"/>
                  <a:ext cx="384" cy="0"/>
                </a:xfrm>
                <a:prstGeom prst="line">
                  <a:avLst/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227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350" y="1497"/>
                  <a:ext cx="1058" cy="4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GB" sz="2000" i="1">
                      <a:latin typeface="Times" charset="0"/>
                    </a:rPr>
                    <a:t>S. eboracensis</a:t>
                  </a:r>
                </a:p>
                <a:p>
                  <a:r>
                    <a:rPr lang="en-GB" sz="1600">
                      <a:latin typeface="Times" charset="0"/>
                    </a:rPr>
                    <a:t>        (2</a:t>
                  </a:r>
                  <a:r>
                    <a:rPr lang="en-GB" sz="1600" i="1">
                      <a:latin typeface="Times" charset="0"/>
                    </a:rPr>
                    <a:t>n</a:t>
                  </a:r>
                  <a:r>
                    <a:rPr lang="en-GB" sz="1600">
                      <a:latin typeface="Times" charset="0"/>
                    </a:rPr>
                    <a:t>=40)</a:t>
                  </a:r>
                </a:p>
              </p:txBody>
            </p:sp>
          </p:grpSp>
          <p:grpSp>
            <p:nvGrpSpPr>
              <p:cNvPr id="352277" name="Group 21"/>
              <p:cNvGrpSpPr>
                <a:grpSpLocks/>
              </p:cNvGrpSpPr>
              <p:nvPr/>
            </p:nvGrpSpPr>
            <p:grpSpPr bwMode="auto">
              <a:xfrm>
                <a:off x="4416" y="1906"/>
                <a:ext cx="618" cy="231"/>
                <a:chOff x="4128" y="3195"/>
                <a:chExt cx="618" cy="231"/>
              </a:xfrm>
            </p:grpSpPr>
            <p:sp>
              <p:nvSpPr>
                <p:cNvPr id="352278" name="Line 22"/>
                <p:cNvSpPr>
                  <a:spLocks noChangeShapeType="1"/>
                </p:cNvSpPr>
                <p:nvPr/>
              </p:nvSpPr>
              <p:spPr bwMode="auto">
                <a:xfrm flipH="1" flipV="1">
                  <a:off x="4128" y="3216"/>
                  <a:ext cx="192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27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310" y="3195"/>
                  <a:ext cx="4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800">
                      <a:solidFill>
                        <a:srgbClr val="FD0000"/>
                      </a:solidFill>
                      <a:latin typeface="Arial" charset="0"/>
                      <a:cs typeface="ＭＳ Ｐゴシック" charset="0"/>
                    </a:rPr>
                    <a:t>1979</a:t>
                  </a:r>
                  <a:endParaRPr lang="en-US" sz="1600">
                    <a:solidFill>
                      <a:srgbClr val="FD0000"/>
                    </a:solidFill>
                    <a:latin typeface="Arial" charset="0"/>
                    <a:cs typeface="ＭＳ Ｐゴシック" charset="0"/>
                  </a:endParaRPr>
                </a:p>
              </p:txBody>
            </p:sp>
          </p:grpSp>
        </p:grpSp>
        <p:grpSp>
          <p:nvGrpSpPr>
            <p:cNvPr id="352281" name="Group 25"/>
            <p:cNvGrpSpPr>
              <a:grpSpLocks/>
            </p:cNvGrpSpPr>
            <p:nvPr/>
          </p:nvGrpSpPr>
          <p:grpSpPr bwMode="auto">
            <a:xfrm>
              <a:off x="457200" y="2438400"/>
              <a:ext cx="2286000" cy="1157288"/>
              <a:chOff x="288" y="1536"/>
              <a:chExt cx="1440" cy="729"/>
            </a:xfrm>
          </p:grpSpPr>
          <p:sp>
            <p:nvSpPr>
              <p:cNvPr id="352282" name="Rectangle 26"/>
              <p:cNvSpPr>
                <a:spLocks noChangeArrowheads="1"/>
              </p:cNvSpPr>
              <p:nvPr/>
            </p:nvSpPr>
            <p:spPr bwMode="auto">
              <a:xfrm>
                <a:off x="816" y="1536"/>
                <a:ext cx="912" cy="384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2283" name="Group 27"/>
              <p:cNvGrpSpPr>
                <a:grpSpLocks/>
              </p:cNvGrpSpPr>
              <p:nvPr/>
            </p:nvGrpSpPr>
            <p:grpSpPr bwMode="auto">
              <a:xfrm>
                <a:off x="288" y="1920"/>
                <a:ext cx="528" cy="345"/>
                <a:chOff x="288" y="1920"/>
                <a:chExt cx="528" cy="345"/>
              </a:xfrm>
            </p:grpSpPr>
            <p:sp>
              <p:nvSpPr>
                <p:cNvPr id="35228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624" y="1920"/>
                  <a:ext cx="192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285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88" y="2034"/>
                  <a:ext cx="43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800">
                      <a:solidFill>
                        <a:srgbClr val="FD0000"/>
                      </a:solidFill>
                      <a:latin typeface="Arial" charset="0"/>
                      <a:cs typeface="ＭＳ Ｐゴシック" charset="0"/>
                    </a:rPr>
                    <a:t>1792</a:t>
                  </a:r>
                  <a:endParaRPr lang="en-US" sz="1600">
                    <a:solidFill>
                      <a:srgbClr val="FD0000"/>
                    </a:solidFill>
                    <a:latin typeface="Arial" charset="0"/>
                    <a:cs typeface="ＭＳ Ｐゴシック" charset="0"/>
                  </a:endParaRPr>
                </a:p>
              </p:txBody>
            </p:sp>
          </p:grpSp>
        </p:grpSp>
        <p:sp>
          <p:nvSpPr>
            <p:cNvPr id="352287" name="Text Box 31"/>
            <p:cNvSpPr txBox="1">
              <a:spLocks noChangeArrowheads="1"/>
            </p:cNvSpPr>
            <p:nvPr/>
          </p:nvSpPr>
          <p:spPr bwMode="auto">
            <a:xfrm>
              <a:off x="722460" y="1524660"/>
              <a:ext cx="4235450" cy="1555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GB" sz="2000" i="1" dirty="0">
                  <a:latin typeface="Times" charset="0"/>
                </a:rPr>
                <a:t>S. </a:t>
              </a:r>
              <a:r>
                <a:rPr lang="en-GB" sz="2000" i="1" dirty="0" err="1">
                  <a:latin typeface="Times" charset="0"/>
                </a:rPr>
                <a:t>aethnensis</a:t>
              </a:r>
              <a:r>
                <a:rPr lang="en-GB" sz="2000" dirty="0">
                  <a:latin typeface="Times" charset="0"/>
                </a:rPr>
                <a:t>  x  </a:t>
              </a:r>
              <a:r>
                <a:rPr lang="en-GB" sz="2000" i="1" dirty="0">
                  <a:latin typeface="Times" charset="0"/>
                </a:rPr>
                <a:t>S. </a:t>
              </a:r>
              <a:r>
                <a:rPr lang="en-GB" sz="2000" i="1" dirty="0" err="1">
                  <a:latin typeface="Times" charset="0"/>
                </a:rPr>
                <a:t>chrysanthemifolius</a:t>
              </a:r>
              <a:endParaRPr lang="en-GB" sz="2000" i="1" dirty="0">
                <a:latin typeface="Times" charset="0"/>
              </a:endParaRPr>
            </a:p>
            <a:p>
              <a:r>
                <a:rPr lang="en-GB" sz="1600" dirty="0">
                  <a:latin typeface="Times" charset="0"/>
                </a:rPr>
                <a:t>        (2</a:t>
              </a:r>
              <a:r>
                <a:rPr lang="en-GB" sz="1600" i="1" dirty="0">
                  <a:latin typeface="Times" charset="0"/>
                </a:rPr>
                <a:t>n</a:t>
              </a:r>
              <a:r>
                <a:rPr lang="en-GB" sz="1600" dirty="0">
                  <a:latin typeface="Times" charset="0"/>
                </a:rPr>
                <a:t>=20) 		(2</a:t>
              </a:r>
              <a:r>
                <a:rPr lang="en-GB" sz="1600" i="1" dirty="0">
                  <a:latin typeface="Times" charset="0"/>
                </a:rPr>
                <a:t>n</a:t>
              </a:r>
              <a:r>
                <a:rPr lang="en-GB" sz="1600" dirty="0">
                  <a:latin typeface="Times" charset="0"/>
                </a:rPr>
                <a:t>=20)</a:t>
              </a:r>
            </a:p>
            <a:p>
              <a:endParaRPr lang="en-GB" sz="2000" dirty="0">
                <a:latin typeface="Times" charset="0"/>
              </a:endParaRPr>
            </a:p>
            <a:p>
              <a:r>
                <a:rPr lang="en-GB" sz="2000" dirty="0">
                  <a:latin typeface="Times" charset="0"/>
                </a:rPr>
                <a:t>	 </a:t>
              </a:r>
              <a:r>
                <a:rPr lang="en-GB" sz="2000" i="1" dirty="0">
                  <a:latin typeface="Times" charset="0"/>
                </a:rPr>
                <a:t>S. </a:t>
              </a:r>
              <a:r>
                <a:rPr lang="en-GB" sz="2000" i="1" dirty="0" err="1">
                  <a:latin typeface="Times" charset="0"/>
                </a:rPr>
                <a:t>squalidus</a:t>
              </a:r>
              <a:endParaRPr lang="en-GB" sz="2000" i="1" dirty="0">
                <a:latin typeface="Times" charset="0"/>
              </a:endParaRPr>
            </a:p>
            <a:p>
              <a:r>
                <a:rPr lang="en-GB" sz="2000" i="1" dirty="0">
                  <a:latin typeface="Times" charset="0"/>
                </a:rPr>
                <a:t>	     </a:t>
              </a:r>
              <a:r>
                <a:rPr lang="en-GB" sz="1600" dirty="0">
                  <a:latin typeface="Times" charset="0"/>
                </a:rPr>
                <a:t>(2</a:t>
              </a:r>
              <a:r>
                <a:rPr lang="en-GB" sz="1600" i="1" dirty="0">
                  <a:latin typeface="Times" charset="0"/>
                </a:rPr>
                <a:t>n</a:t>
              </a:r>
              <a:r>
                <a:rPr lang="en-GB" sz="1600" dirty="0">
                  <a:latin typeface="Times" charset="0"/>
                </a:rPr>
                <a:t>=20)</a:t>
              </a:r>
              <a:r>
                <a:rPr lang="en-GB" sz="2000" b="0" dirty="0">
                  <a:latin typeface="Times" charset="0"/>
                </a:rPr>
                <a:t> </a:t>
              </a:r>
            </a:p>
          </p:txBody>
        </p:sp>
        <p:sp>
          <p:nvSpPr>
            <p:cNvPr id="352288" name="Line 32"/>
            <p:cNvSpPr>
              <a:spLocks noChangeShapeType="1"/>
            </p:cNvSpPr>
            <p:nvPr/>
          </p:nvSpPr>
          <p:spPr bwMode="auto">
            <a:xfrm>
              <a:off x="1981200" y="1981200"/>
              <a:ext cx="0" cy="45720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52289" name="Group 33"/>
            <p:cNvGrpSpPr>
              <a:grpSpLocks/>
            </p:cNvGrpSpPr>
            <p:nvPr/>
          </p:nvGrpSpPr>
          <p:grpSpPr bwMode="auto">
            <a:xfrm>
              <a:off x="1219200" y="4267200"/>
              <a:ext cx="2460625" cy="1690688"/>
              <a:chOff x="768" y="2688"/>
              <a:chExt cx="1550" cy="1065"/>
            </a:xfrm>
          </p:grpSpPr>
          <p:sp>
            <p:nvSpPr>
              <p:cNvPr id="352290" name="Rectangle 34"/>
              <p:cNvSpPr>
                <a:spLocks noChangeArrowheads="1"/>
              </p:cNvSpPr>
              <p:nvPr/>
            </p:nvSpPr>
            <p:spPr bwMode="auto">
              <a:xfrm>
                <a:off x="1296" y="2976"/>
                <a:ext cx="1008" cy="43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52291" name="Group 35"/>
              <p:cNvGrpSpPr>
                <a:grpSpLocks/>
              </p:cNvGrpSpPr>
              <p:nvPr/>
            </p:nvGrpSpPr>
            <p:grpSpPr bwMode="auto">
              <a:xfrm>
                <a:off x="768" y="2688"/>
                <a:ext cx="1550" cy="1065"/>
                <a:chOff x="768" y="2688"/>
                <a:chExt cx="1550" cy="1065"/>
              </a:xfrm>
            </p:grpSpPr>
            <p:grpSp>
              <p:nvGrpSpPr>
                <p:cNvPr id="352292" name="Group 36"/>
                <p:cNvGrpSpPr>
                  <a:grpSpLocks/>
                </p:cNvGrpSpPr>
                <p:nvPr/>
              </p:nvGrpSpPr>
              <p:grpSpPr bwMode="auto">
                <a:xfrm>
                  <a:off x="1286" y="2688"/>
                  <a:ext cx="1032" cy="739"/>
                  <a:chOff x="1286" y="2688"/>
                  <a:chExt cx="1032" cy="739"/>
                </a:xfrm>
              </p:grpSpPr>
              <p:sp>
                <p:nvSpPr>
                  <p:cNvPr id="352293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2688"/>
                    <a:ext cx="0" cy="288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2294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6" y="2985"/>
                    <a:ext cx="1032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2000" i="1">
                        <a:latin typeface="Times" charset="0"/>
                      </a:rPr>
                      <a:t>S. cambrensis</a:t>
                    </a:r>
                  </a:p>
                  <a:p>
                    <a:r>
                      <a:rPr lang="en-GB" sz="1600">
                        <a:latin typeface="Times" charset="0"/>
                      </a:rPr>
                      <a:t>        (2</a:t>
                    </a:r>
                    <a:r>
                      <a:rPr lang="en-GB" sz="1600" i="1">
                        <a:latin typeface="Times" charset="0"/>
                      </a:rPr>
                      <a:t>n</a:t>
                    </a:r>
                    <a:r>
                      <a:rPr lang="en-GB" sz="1600">
                        <a:latin typeface="Times" charset="0"/>
                      </a:rPr>
                      <a:t>=60)</a:t>
                    </a:r>
                    <a:r>
                      <a:rPr lang="en-GB" sz="2000" b="0">
                        <a:latin typeface="Times" charset="0"/>
                      </a:rPr>
                      <a:t> </a:t>
                    </a:r>
                  </a:p>
                </p:txBody>
              </p:sp>
            </p:grpSp>
            <p:grpSp>
              <p:nvGrpSpPr>
                <p:cNvPr id="352295" name="Group 39"/>
                <p:cNvGrpSpPr>
                  <a:grpSpLocks/>
                </p:cNvGrpSpPr>
                <p:nvPr/>
              </p:nvGrpSpPr>
              <p:grpSpPr bwMode="auto">
                <a:xfrm>
                  <a:off x="768" y="3408"/>
                  <a:ext cx="528" cy="345"/>
                  <a:chOff x="288" y="1920"/>
                  <a:chExt cx="528" cy="345"/>
                </a:xfrm>
              </p:grpSpPr>
              <p:sp>
                <p:nvSpPr>
                  <p:cNvPr id="352296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24" y="1920"/>
                    <a:ext cx="192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2297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8" y="2034"/>
                    <a:ext cx="436" cy="23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pPr eaLnBrk="0" hangingPunct="0"/>
                    <a:r>
                      <a:rPr lang="en-US" sz="1800">
                        <a:solidFill>
                          <a:srgbClr val="FD0000"/>
                        </a:solidFill>
                        <a:latin typeface="Arial" charset="0"/>
                        <a:cs typeface="ＭＳ Ｐゴシック" charset="0"/>
                      </a:rPr>
                      <a:t>1948</a:t>
                    </a:r>
                    <a:endParaRPr lang="en-US" sz="1600">
                      <a:solidFill>
                        <a:srgbClr val="FD0000"/>
                      </a:solidFill>
                      <a:latin typeface="Arial" charset="0"/>
                      <a:cs typeface="ＭＳ Ｐゴシック" charset="0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6638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85</Words>
  <Application>Microsoft Macintosh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St Andrews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Abbott User Richard Abbott</dc:creator>
  <cp:lastModifiedBy>Richard Abbott User Richard Abbott</cp:lastModifiedBy>
  <cp:revision>2</cp:revision>
  <dcterms:created xsi:type="dcterms:W3CDTF">2011-10-08T16:00:05Z</dcterms:created>
  <dcterms:modified xsi:type="dcterms:W3CDTF">2011-10-08T16:13:00Z</dcterms:modified>
</cp:coreProperties>
</file>