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6"/>
  </p:notesMasterIdLst>
  <p:sldIdLst>
    <p:sldId id="256" r:id="rId2"/>
    <p:sldId id="257" r:id="rId3"/>
    <p:sldId id="261" r:id="rId4"/>
    <p:sldId id="271" r:id="rId5"/>
    <p:sldId id="272" r:id="rId6"/>
    <p:sldId id="262" r:id="rId7"/>
    <p:sldId id="259" r:id="rId8"/>
    <p:sldId id="258" r:id="rId9"/>
    <p:sldId id="266" r:id="rId10"/>
    <p:sldId id="268" r:id="rId11"/>
    <p:sldId id="267" r:id="rId12"/>
    <p:sldId id="270" r:id="rId13"/>
    <p:sldId id="260"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348" autoAdjust="0"/>
  </p:normalViewPr>
  <p:slideViewPr>
    <p:cSldViewPr snapToGrid="0" snapToObjects="1">
      <p:cViewPr varScale="1">
        <p:scale>
          <a:sx n="39" d="100"/>
          <a:sy n="39" d="100"/>
        </p:scale>
        <p:origin x="-883"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A580FC-E564-D544-ACE3-FDE263FC405E}" type="datetimeFigureOut">
              <a:rPr lang="en-US" smtClean="0"/>
              <a:pPr/>
              <a:t>12/3/2010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DDC813-C8EC-7C47-AA40-5BD012F2EA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DDC813-C8EC-7C47-AA40-5BD012F2EAA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current model of cancer</a:t>
            </a:r>
            <a:r>
              <a:rPr lang="en-US" baseline="0" dirty="0" smtClean="0"/>
              <a:t> </a:t>
            </a:r>
            <a:r>
              <a:rPr lang="en-US" dirty="0" smtClean="0"/>
              <a:t>is that an</a:t>
            </a:r>
            <a:r>
              <a:rPr lang="en-US" baseline="0" dirty="0" smtClean="0"/>
              <a:t> adenoma </a:t>
            </a:r>
            <a:r>
              <a:rPr lang="en-US" dirty="0" smtClean="0"/>
              <a:t>progresses</a:t>
            </a:r>
            <a:r>
              <a:rPr lang="en-US" baseline="0" dirty="0" smtClean="0"/>
              <a:t> by a series of stable genetic changes and only after enough genetic changes occur does a tumor gain the ability to be metastatic. </a:t>
            </a:r>
          </a:p>
          <a:p>
            <a:r>
              <a:rPr lang="en-US" baseline="0" dirty="0" smtClean="0"/>
              <a:t>However the more specific characterizations of invasive cells provided by the in vivo assay and other cancer studies, gives rise to the idea that it is not stable genetic changes that cause metastasis but rather transient micro environmental changes. The model suggests that it is transient gene expressions that occur from this transient micro environmental change which gives rise to a cells ability to migrate to the blood vessels via endogenous gradients. Thus, offering a possible explanation of why early tumor cells might have a potential to be metastatic.</a:t>
            </a:r>
          </a:p>
        </p:txBody>
      </p:sp>
      <p:sp>
        <p:nvSpPr>
          <p:cNvPr id="4" name="Slide Number Placeholder 3"/>
          <p:cNvSpPr>
            <a:spLocks noGrp="1"/>
          </p:cNvSpPr>
          <p:nvPr>
            <p:ph type="sldNum" sz="quarter" idx="10"/>
          </p:nvPr>
        </p:nvSpPr>
        <p:spPr/>
        <p:txBody>
          <a:bodyPr/>
          <a:lstStyle/>
          <a:p>
            <a:fld id="{56DDC813-C8EC-7C47-AA40-5BD012F2EAA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What’s novel about this hypothesis is that</a:t>
            </a:r>
          </a:p>
          <a:p>
            <a:r>
              <a:rPr lang="en-US" baseline="0" dirty="0" smtClean="0"/>
              <a:t>	-it brings this idea of transient gene expression</a:t>
            </a:r>
          </a:p>
          <a:p>
            <a:r>
              <a:rPr lang="en-US" baseline="0" dirty="0" smtClean="0"/>
              <a:t>	-Allows for a higher likelihood that metastasis can occur early in cancer</a:t>
            </a:r>
          </a:p>
          <a:p>
            <a:r>
              <a:rPr lang="en-US" baseline="0" dirty="0" smtClean="0"/>
              <a:t>	-Places a much heavier emphasize on the microenvironment’s role in metastasis by making the environment play a more direct role </a:t>
            </a:r>
          </a:p>
          <a:p>
            <a:r>
              <a:rPr lang="en-US" baseline="0" dirty="0" smtClean="0"/>
              <a:t>One aspect to note however is that this tumor microenvironment invasion model is still a hypothesis and still needs to be tested.</a:t>
            </a:r>
          </a:p>
          <a:p>
            <a:r>
              <a:rPr lang="en-US" baseline="0" dirty="0" smtClean="0"/>
              <a:t>Which they suggest should be done with In situ hybridization. The authors note that if the hypothesis is true, then there should be localized gene expressions in tumors which indicate presence of invasive cells.</a:t>
            </a:r>
          </a:p>
          <a:p>
            <a:endParaRPr lang="en-US" baseline="0" dirty="0" smtClean="0"/>
          </a:p>
          <a:p>
            <a:r>
              <a:rPr lang="en-US" baseline="0" dirty="0" smtClean="0"/>
              <a:t>In situ hybridization (use a labeled complementary DNA or RNA strand to localize a specific DNA or RNA sequence in a part of the cell).</a:t>
            </a:r>
          </a:p>
        </p:txBody>
      </p:sp>
      <p:sp>
        <p:nvSpPr>
          <p:cNvPr id="4" name="Slide Number Placeholder 3"/>
          <p:cNvSpPr>
            <a:spLocks noGrp="1"/>
          </p:cNvSpPr>
          <p:nvPr>
            <p:ph type="sldNum" sz="quarter" idx="10"/>
          </p:nvPr>
        </p:nvSpPr>
        <p:spPr/>
        <p:txBody>
          <a:bodyPr/>
          <a:lstStyle/>
          <a:p>
            <a:fld id="{56DDC813-C8EC-7C47-AA40-5BD012F2EAA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in vivo invasion assay offers the ability to better characterize the cellular behavior of invasive cells.  Better cellular characterization leads to the potential to better understand the gene expression. With better understanding of gene expression of invasive cells, the protein activity related to cell migration pathways of invasive cells can be more </a:t>
            </a:r>
            <a:r>
              <a:rPr lang="en-US" baseline="0" dirty="0" err="1" smtClean="0"/>
              <a:t>throughally</a:t>
            </a:r>
            <a:r>
              <a:rPr lang="en-US" baseline="0" dirty="0" smtClean="0"/>
              <a:t> characterized which can help in the creation of better therapeutic agents that help prevent or delay metastasis.</a:t>
            </a:r>
            <a:endParaRPr lang="en-US" dirty="0"/>
          </a:p>
        </p:txBody>
      </p:sp>
      <p:sp>
        <p:nvSpPr>
          <p:cNvPr id="4" name="Slide Number Placeholder 3"/>
          <p:cNvSpPr>
            <a:spLocks noGrp="1"/>
          </p:cNvSpPr>
          <p:nvPr>
            <p:ph type="sldNum" sz="quarter" idx="10"/>
          </p:nvPr>
        </p:nvSpPr>
        <p:spPr/>
        <p:txBody>
          <a:bodyPr/>
          <a:lstStyle/>
          <a:p>
            <a:fld id="{56DDC813-C8EC-7C47-AA40-5BD012F2EAAE}"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Goal: understanding the cellular steps that cancer cells take to spread is useful for therapeutics and diagnostics. </a:t>
            </a:r>
          </a:p>
          <a:p>
            <a:r>
              <a:rPr lang="en-US" sz="1200" kern="1200" dirty="0" smtClean="0">
                <a:solidFill>
                  <a:schemeClr val="tx1"/>
                </a:solidFill>
                <a:latin typeface="+mn-lt"/>
                <a:ea typeface="+mn-ea"/>
                <a:cs typeface="+mn-cs"/>
              </a:rPr>
              <a:t>Seek to find gene expression patterns in INVADING tumor cells to find </a:t>
            </a:r>
            <a:r>
              <a:rPr lang="en-US" sz="1200" kern="1200" dirty="0" err="1" smtClean="0">
                <a:solidFill>
                  <a:schemeClr val="tx1"/>
                </a:solidFill>
                <a:latin typeface="+mn-lt"/>
                <a:ea typeface="+mn-ea"/>
                <a:cs typeface="+mn-cs"/>
              </a:rPr>
              <a:t>startiegies</a:t>
            </a:r>
            <a:r>
              <a:rPr lang="en-US" sz="1200" kern="1200" dirty="0" smtClean="0">
                <a:solidFill>
                  <a:schemeClr val="tx1"/>
                </a:solidFill>
                <a:latin typeface="+mn-lt"/>
                <a:ea typeface="+mn-ea"/>
                <a:cs typeface="+mn-cs"/>
              </a:rPr>
              <a:t> to stop tumor spread. </a:t>
            </a:r>
          </a:p>
          <a:p>
            <a:r>
              <a:rPr lang="en-US" sz="1200" kern="1200" dirty="0" smtClean="0">
                <a:solidFill>
                  <a:schemeClr val="tx1"/>
                </a:solidFill>
                <a:latin typeface="+mn-lt"/>
                <a:ea typeface="+mn-ea"/>
                <a:cs typeface="+mn-cs"/>
              </a:rPr>
              <a:t>Microarray based expression tumor analysis can be used to find gene expression patterns that can be associated with the likelihood of metastasis.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Spreading to other organs, metastasis of the tumor: relies on motility and invasion of connective tissue, lymph or blood, so of particular interest are the invading cells.</a:t>
            </a:r>
          </a:p>
          <a:p>
            <a:endParaRPr lang="en-US" dirty="0"/>
          </a:p>
        </p:txBody>
      </p:sp>
      <p:sp>
        <p:nvSpPr>
          <p:cNvPr id="4" name="Slide Number Placeholder 3"/>
          <p:cNvSpPr>
            <a:spLocks noGrp="1"/>
          </p:cNvSpPr>
          <p:nvPr>
            <p:ph type="sldNum" sz="quarter" idx="10"/>
          </p:nvPr>
        </p:nvSpPr>
        <p:spPr/>
        <p:txBody>
          <a:bodyPr/>
          <a:lstStyle/>
          <a:p>
            <a:fld id="{56DDC813-C8EC-7C47-AA40-5BD012F2EAA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Previous methods and their limitations:</a:t>
            </a:r>
            <a:endParaRPr lang="en-US" sz="1200" kern="1200" dirty="0" smtClean="0">
              <a:solidFill>
                <a:schemeClr val="tx1"/>
              </a:solidFill>
              <a:latin typeface="+mn-lt"/>
              <a:ea typeface="+mn-ea"/>
              <a:cs typeface="+mn-cs"/>
            </a:endParaRPr>
          </a:p>
          <a:p>
            <a:pPr lvl="0" algn="l"/>
            <a:r>
              <a:rPr lang="en-US" sz="1200" kern="1200" dirty="0" smtClean="0">
                <a:solidFill>
                  <a:schemeClr val="tx1"/>
                </a:solidFill>
                <a:latin typeface="+mn-lt"/>
                <a:ea typeface="+mn-ea"/>
                <a:cs typeface="+mn-cs"/>
              </a:rPr>
              <a:t>Analysis of whole bulk tumors:  can include supporting </a:t>
            </a:r>
            <a:r>
              <a:rPr lang="en-US" sz="1200" kern="1200" dirty="0" err="1" smtClean="0">
                <a:solidFill>
                  <a:schemeClr val="tx1"/>
                </a:solidFill>
                <a:latin typeface="+mn-lt"/>
                <a:ea typeface="+mn-ea"/>
                <a:cs typeface="+mn-cs"/>
              </a:rPr>
              <a:t>stroma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microvessels</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inflmaatory</a:t>
            </a:r>
            <a:r>
              <a:rPr lang="en-US" sz="1200" kern="1200" dirty="0" smtClean="0">
                <a:solidFill>
                  <a:schemeClr val="tx1"/>
                </a:solidFill>
                <a:latin typeface="+mn-lt"/>
                <a:ea typeface="+mn-ea"/>
                <a:cs typeface="+mn-cs"/>
              </a:rPr>
              <a:t> cells. The results from expression arrays derived from complete primary tumor are the average of the expression in all diverse cells, and not necessarily indicative of the invading cells, which are only a group of the whole.</a:t>
            </a:r>
          </a:p>
          <a:p>
            <a:pPr algn="l"/>
            <a:r>
              <a:rPr lang="en-US" sz="1200" kern="1200" dirty="0" smtClean="0">
                <a:solidFill>
                  <a:schemeClr val="tx1"/>
                </a:solidFill>
                <a:latin typeface="+mn-lt"/>
                <a:ea typeface="+mn-ea"/>
                <a:cs typeface="+mn-cs"/>
              </a:rPr>
              <a:t>We still need to isolate the pure invading cancer cells.</a:t>
            </a:r>
          </a:p>
          <a:p>
            <a:pPr lvl="0" algn="l"/>
            <a:r>
              <a:rPr lang="en-US" sz="1200" kern="1200" dirty="0" smtClean="0">
                <a:solidFill>
                  <a:schemeClr val="tx1"/>
                </a:solidFill>
                <a:latin typeface="+mn-lt"/>
                <a:ea typeface="+mn-ea"/>
                <a:cs typeface="+mn-cs"/>
              </a:rPr>
              <a:t> </a:t>
            </a:r>
          </a:p>
          <a:p>
            <a:pPr algn="l"/>
            <a:r>
              <a:rPr lang="en-US" sz="1200" kern="1200" dirty="0" smtClean="0">
                <a:solidFill>
                  <a:schemeClr val="tx1"/>
                </a:solidFill>
                <a:latin typeface="+mn-lt"/>
                <a:ea typeface="+mn-ea"/>
                <a:cs typeface="+mn-cs"/>
              </a:rPr>
              <a:t> </a:t>
            </a:r>
          </a:p>
          <a:p>
            <a:pPr algn="l"/>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Collecting cells from metastatic tumors: as opposed to previous approach that collects </a:t>
            </a:r>
            <a:r>
              <a:rPr lang="en-US" sz="1200" kern="1200" dirty="0" err="1" smtClean="0">
                <a:solidFill>
                  <a:schemeClr val="tx1"/>
                </a:solidFill>
                <a:latin typeface="+mn-lt"/>
                <a:ea typeface="+mn-ea"/>
                <a:cs typeface="+mn-cs"/>
              </a:rPr>
              <a:t>metastisised</a:t>
            </a:r>
            <a:r>
              <a:rPr lang="en-US" sz="1200" kern="1200" dirty="0" smtClean="0">
                <a:solidFill>
                  <a:schemeClr val="tx1"/>
                </a:solidFill>
                <a:latin typeface="+mn-lt"/>
                <a:ea typeface="+mn-ea"/>
                <a:cs typeface="+mn-cs"/>
              </a:rPr>
              <a:t> cells after fixation.</a:t>
            </a:r>
          </a:p>
          <a:p>
            <a:r>
              <a:rPr lang="en-US" sz="1200" kern="1200" dirty="0" smtClean="0">
                <a:solidFill>
                  <a:schemeClr val="tx1"/>
                </a:solidFill>
                <a:latin typeface="+mn-lt"/>
                <a:ea typeface="+mn-ea"/>
                <a:cs typeface="+mn-cs"/>
              </a:rPr>
              <a:t>Problem with this approach is that it requires cell culturing to get enough cells for microarray </a:t>
            </a:r>
            <a:r>
              <a:rPr lang="en-US" sz="1200" kern="1200" dirty="0" err="1" smtClean="0">
                <a:solidFill>
                  <a:schemeClr val="tx1"/>
                </a:solidFill>
                <a:latin typeface="+mn-lt"/>
                <a:ea typeface="+mn-ea"/>
                <a:cs typeface="+mn-cs"/>
              </a:rPr>
              <a:t>analysis.But</a:t>
            </a:r>
            <a:r>
              <a:rPr lang="en-US" sz="1200" kern="1200" dirty="0" smtClean="0">
                <a:solidFill>
                  <a:schemeClr val="tx1"/>
                </a:solidFill>
                <a:latin typeface="+mn-lt"/>
                <a:ea typeface="+mn-ea"/>
                <a:cs typeface="+mn-cs"/>
              </a:rPr>
              <a:t> in culture expression patterns can change due to culture conditions.</a:t>
            </a:r>
          </a:p>
          <a:p>
            <a:r>
              <a:rPr lang="en-US" sz="1200" kern="1200" dirty="0" smtClean="0">
                <a:solidFill>
                  <a:schemeClr val="tx1"/>
                </a:solidFill>
                <a:latin typeface="+mn-lt"/>
                <a:ea typeface="+mn-ea"/>
                <a:cs typeface="+mn-cs"/>
              </a:rPr>
              <a:t>So analyzing expression in invading cells in vitro is not necessarily indicative of it </a:t>
            </a:r>
            <a:r>
              <a:rPr lang="en-US" sz="1200" kern="1200" dirty="0" err="1" smtClean="0">
                <a:solidFill>
                  <a:schemeClr val="tx1"/>
                </a:solidFill>
                <a:latin typeface="+mn-lt"/>
                <a:ea typeface="+mn-ea"/>
                <a:cs typeface="+mn-cs"/>
              </a:rPr>
              <a:t>invivo</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All previous methods showed a </a:t>
            </a:r>
            <a:r>
              <a:rPr lang="en-US" sz="1200" kern="1200" dirty="0" err="1" smtClean="0">
                <a:solidFill>
                  <a:schemeClr val="tx1"/>
                </a:solidFill>
                <a:latin typeface="+mn-lt"/>
                <a:ea typeface="+mn-ea"/>
                <a:cs typeface="+mn-cs"/>
              </a:rPr>
              <a:t>anltered</a:t>
            </a:r>
            <a:r>
              <a:rPr lang="en-US" sz="1200" kern="1200" dirty="0" smtClean="0">
                <a:solidFill>
                  <a:schemeClr val="tx1"/>
                </a:solidFill>
                <a:latin typeface="+mn-lt"/>
                <a:ea typeface="+mn-ea"/>
                <a:cs typeface="+mn-cs"/>
              </a:rPr>
              <a:t> expression in invading tumor cells. </a:t>
            </a:r>
          </a:p>
          <a:p>
            <a:r>
              <a:rPr lang="en-US" sz="1200" kern="1200" dirty="0" smtClean="0">
                <a:solidFill>
                  <a:schemeClr val="tx1"/>
                </a:solidFill>
                <a:latin typeface="+mn-lt"/>
                <a:ea typeface="+mn-ea"/>
                <a:cs typeface="+mn-cs"/>
              </a:rPr>
              <a:t> </a:t>
            </a:r>
          </a:p>
          <a:p>
            <a:pPr lvl="0"/>
            <a:r>
              <a:rPr lang="en-US" sz="1200" kern="1200" dirty="0" err="1" smtClean="0">
                <a:solidFill>
                  <a:schemeClr val="tx1"/>
                </a:solidFill>
                <a:latin typeface="+mn-lt"/>
                <a:ea typeface="+mn-ea"/>
                <a:cs typeface="+mn-cs"/>
              </a:rPr>
              <a:t>Immunomagnetic</a:t>
            </a:r>
            <a:r>
              <a:rPr lang="en-US" sz="1200" kern="1200" dirty="0" smtClean="0">
                <a:solidFill>
                  <a:schemeClr val="tx1"/>
                </a:solidFill>
                <a:latin typeface="+mn-lt"/>
                <a:ea typeface="+mn-ea"/>
                <a:cs typeface="+mn-cs"/>
              </a:rPr>
              <a:t> selection from bone marrow and isolating populations by differential display analysis reference 18.</a:t>
            </a:r>
          </a:p>
          <a:p>
            <a:r>
              <a:rPr lang="en-US" sz="1200" kern="1200" dirty="0" smtClean="0">
                <a:solidFill>
                  <a:schemeClr val="tx1"/>
                </a:solidFill>
                <a:latin typeface="+mn-lt"/>
                <a:ea typeface="+mn-ea"/>
                <a:cs typeface="+mn-cs"/>
              </a:rPr>
              <a:t>This was a failure they don’t explain why in details. </a:t>
            </a:r>
          </a:p>
          <a:p>
            <a:endParaRPr lang="en-US" dirty="0"/>
          </a:p>
        </p:txBody>
      </p:sp>
      <p:sp>
        <p:nvSpPr>
          <p:cNvPr id="4" name="Slide Number Placeholder 3"/>
          <p:cNvSpPr>
            <a:spLocks noGrp="1"/>
          </p:cNvSpPr>
          <p:nvPr>
            <p:ph type="sldNum" sz="quarter" idx="10"/>
          </p:nvPr>
        </p:nvSpPr>
        <p:spPr/>
        <p:txBody>
          <a:bodyPr/>
          <a:lstStyle/>
          <a:p>
            <a:fld id="{56DDC813-C8EC-7C47-AA40-5BD012F2EAA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Collecting cells from a fixed tumor section using Laser capture </a:t>
            </a:r>
            <a:r>
              <a:rPr lang="en-US" sz="1200" kern="1200" dirty="0" err="1" smtClean="0">
                <a:solidFill>
                  <a:schemeClr val="tx1"/>
                </a:solidFill>
                <a:latin typeface="+mn-lt"/>
                <a:ea typeface="+mn-ea"/>
                <a:cs typeface="+mn-cs"/>
              </a:rPr>
              <a:t>microdisection</a:t>
            </a:r>
            <a:r>
              <a:rPr lang="en-US" sz="1200" kern="1200" dirty="0" smtClean="0">
                <a:solidFill>
                  <a:schemeClr val="tx1"/>
                </a:solidFill>
                <a:latin typeface="+mn-lt"/>
                <a:ea typeface="+mn-ea"/>
                <a:cs typeface="+mn-cs"/>
              </a:rPr>
              <a:t>:  in this method, individual cells of interest are isolated from stained tissue under a microscope and using a laser. </a:t>
            </a:r>
          </a:p>
          <a:p>
            <a:pPr algn="l"/>
            <a:r>
              <a:rPr lang="en-US" sz="1200" kern="1200" smtClean="0">
                <a:solidFill>
                  <a:schemeClr val="tx1"/>
                </a:solidFill>
                <a:latin typeface="+mn-lt"/>
                <a:ea typeface="+mn-ea"/>
                <a:cs typeface="+mn-cs"/>
              </a:rPr>
              <a:t>Problem </a:t>
            </a:r>
            <a:r>
              <a:rPr lang="en-US" sz="1200" kern="1200" dirty="0" smtClean="0">
                <a:solidFill>
                  <a:schemeClr val="tx1"/>
                </a:solidFill>
                <a:latin typeface="+mn-lt"/>
                <a:ea typeface="+mn-ea"/>
                <a:cs typeface="+mn-cs"/>
              </a:rPr>
              <a:t>with this is that to decide if a cell is invading we look at the cells’ morphology and location, for instance, invasive cells would be expected to be in the invasion front. This is not a very reliable means of identifying invading cells since the cells are identified in a fixed tissue.</a:t>
            </a:r>
          </a:p>
          <a:p>
            <a:endParaRPr lang="en-US" dirty="0"/>
          </a:p>
        </p:txBody>
      </p:sp>
      <p:sp>
        <p:nvSpPr>
          <p:cNvPr id="4" name="Slide Number Placeholder 3"/>
          <p:cNvSpPr>
            <a:spLocks noGrp="1"/>
          </p:cNvSpPr>
          <p:nvPr>
            <p:ph type="sldNum" sz="quarter" idx="10"/>
          </p:nvPr>
        </p:nvSpPr>
        <p:spPr/>
        <p:txBody>
          <a:bodyPr/>
          <a:lstStyle/>
          <a:p>
            <a:fld id="{56DDC813-C8EC-7C47-AA40-5BD012F2EAA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Our method: catching tumor cells red handed… while they are invading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Using </a:t>
            </a:r>
            <a:r>
              <a:rPr lang="en-US" sz="1200" kern="1200" dirty="0" err="1" smtClean="0">
                <a:solidFill>
                  <a:schemeClr val="tx1"/>
                </a:solidFill>
                <a:latin typeface="+mn-lt"/>
                <a:ea typeface="+mn-ea"/>
                <a:cs typeface="+mn-cs"/>
              </a:rPr>
              <a:t>chemotaxis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err="1" smtClean="0">
                <a:solidFill>
                  <a:schemeClr val="tx1"/>
                </a:solidFill>
                <a:latin typeface="+mn-lt"/>
                <a:ea typeface="+mn-ea"/>
                <a:cs typeface="+mn-cs"/>
              </a:rPr>
              <a:t>Chemotaxis</a:t>
            </a:r>
            <a:r>
              <a:rPr lang="en-US" sz="1200" kern="1200" dirty="0" smtClean="0">
                <a:solidFill>
                  <a:schemeClr val="tx1"/>
                </a:solidFill>
                <a:latin typeface="+mn-lt"/>
                <a:ea typeface="+mn-ea"/>
                <a:cs typeface="+mn-cs"/>
              </a:rPr>
              <a:t> towards blood stream </a:t>
            </a:r>
            <a:r>
              <a:rPr lang="en-US" sz="1200" kern="1200" dirty="0" err="1" smtClean="0">
                <a:solidFill>
                  <a:schemeClr val="tx1"/>
                </a:solidFill>
                <a:latin typeface="+mn-lt"/>
                <a:ea typeface="+mn-ea"/>
                <a:cs typeface="+mn-cs"/>
              </a:rPr>
              <a:t>inhances</a:t>
            </a:r>
            <a:r>
              <a:rPr lang="en-US" sz="1200" kern="1200" dirty="0" smtClean="0">
                <a:solidFill>
                  <a:schemeClr val="tx1"/>
                </a:solidFill>
                <a:latin typeface="+mn-lt"/>
                <a:ea typeface="+mn-ea"/>
                <a:cs typeface="+mn-cs"/>
              </a:rPr>
              <a:t> cancer invasion and spread into other tissue.</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Normally epidermal growth factor diffusion from </a:t>
            </a:r>
            <a:r>
              <a:rPr lang="en-US" sz="1200" kern="1200" dirty="0" err="1" smtClean="0">
                <a:solidFill>
                  <a:schemeClr val="tx1"/>
                </a:solidFill>
                <a:latin typeface="+mn-lt"/>
                <a:ea typeface="+mn-ea"/>
                <a:cs typeface="+mn-cs"/>
              </a:rPr>
              <a:t>stromal</a:t>
            </a:r>
            <a:r>
              <a:rPr lang="en-US" sz="1200" kern="1200" dirty="0" smtClean="0">
                <a:solidFill>
                  <a:schemeClr val="tx1"/>
                </a:solidFill>
                <a:latin typeface="+mn-lt"/>
                <a:ea typeface="+mn-ea"/>
                <a:cs typeface="+mn-cs"/>
              </a:rPr>
              <a:t> cells and blood stream, are detected by EGF receptors on tumor cells. </a:t>
            </a:r>
            <a:r>
              <a:rPr lang="en-US" sz="1200" kern="1200" dirty="0" err="1" smtClean="0">
                <a:solidFill>
                  <a:schemeClr val="tx1"/>
                </a:solidFill>
                <a:latin typeface="+mn-lt"/>
                <a:ea typeface="+mn-ea"/>
                <a:cs typeface="+mn-cs"/>
              </a:rPr>
              <a:t>Thedetected</a:t>
            </a:r>
            <a:r>
              <a:rPr lang="en-US" sz="1200" kern="1200" baseline="0" dirty="0" smtClean="0">
                <a:solidFill>
                  <a:schemeClr val="tx1"/>
                </a:solidFill>
                <a:latin typeface="+mn-lt"/>
                <a:ea typeface="+mn-ea"/>
                <a:cs typeface="+mn-cs"/>
              </a:rPr>
              <a:t> concentration gradient activates intercellular pathways that promote </a:t>
            </a:r>
            <a:r>
              <a:rPr lang="en-US" sz="1200" kern="1200" baseline="0" dirty="0" err="1" smtClean="0">
                <a:solidFill>
                  <a:schemeClr val="tx1"/>
                </a:solidFill>
                <a:latin typeface="+mn-lt"/>
                <a:ea typeface="+mn-ea"/>
                <a:cs typeface="+mn-cs"/>
              </a:rPr>
              <a:t>motlity</a:t>
            </a:r>
            <a:r>
              <a:rPr lang="en-US" sz="1200" kern="1200" baseline="0" dirty="0" smtClean="0">
                <a:solidFill>
                  <a:schemeClr val="tx1"/>
                </a:solidFill>
                <a:latin typeface="+mn-lt"/>
                <a:ea typeface="+mn-ea"/>
                <a:cs typeface="+mn-cs"/>
              </a:rPr>
              <a:t>. So </a:t>
            </a:r>
            <a:r>
              <a:rPr lang="en-US" sz="1200" kern="1200" baseline="0" dirty="0" err="1" smtClean="0">
                <a:solidFill>
                  <a:schemeClr val="tx1"/>
                </a:solidFill>
                <a:latin typeface="+mn-lt"/>
                <a:ea typeface="+mn-ea"/>
                <a:cs typeface="+mn-cs"/>
              </a:rPr>
              <a:t>essentailly</a:t>
            </a:r>
            <a:r>
              <a:rPr lang="en-US" sz="1200" kern="1200" baseline="0" dirty="0" smtClean="0">
                <a:solidFill>
                  <a:schemeClr val="tx1"/>
                </a:solidFill>
                <a:latin typeface="+mn-lt"/>
                <a:ea typeface="+mn-ea"/>
                <a:cs typeface="+mn-cs"/>
              </a:rPr>
              <a:t> tumor cells move </a:t>
            </a:r>
            <a:r>
              <a:rPr lang="en-US" sz="1200" kern="1200" baseline="0" dirty="0" err="1" smtClean="0">
                <a:solidFill>
                  <a:schemeClr val="tx1"/>
                </a:solidFill>
                <a:latin typeface="+mn-lt"/>
                <a:ea typeface="+mn-ea"/>
                <a:cs typeface="+mn-cs"/>
              </a:rPr>
              <a:t>alogn</a:t>
            </a:r>
            <a:r>
              <a:rPr lang="en-US" sz="1200" kern="1200" baseline="0" dirty="0" smtClean="0">
                <a:solidFill>
                  <a:schemeClr val="tx1"/>
                </a:solidFill>
                <a:latin typeface="+mn-lt"/>
                <a:ea typeface="+mn-ea"/>
                <a:cs typeface="+mn-cs"/>
              </a:rPr>
              <a:t> the gradient to the blood stream.</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Tumor </a:t>
            </a:r>
            <a:r>
              <a:rPr lang="en-US" sz="1200" kern="1200" dirty="0" smtClean="0">
                <a:solidFill>
                  <a:schemeClr val="tx1"/>
                </a:solidFill>
                <a:latin typeface="+mn-lt"/>
                <a:ea typeface="+mn-ea"/>
                <a:cs typeface="+mn-cs"/>
              </a:rPr>
              <a:t>cells, are observed to have increased EGF receptors, which makes them more responsive to this </a:t>
            </a:r>
            <a:r>
              <a:rPr lang="en-US" sz="1200" kern="1200" dirty="0" smtClean="0">
                <a:solidFill>
                  <a:schemeClr val="tx1"/>
                </a:solidFill>
                <a:latin typeface="+mn-lt"/>
                <a:ea typeface="+mn-ea"/>
                <a:cs typeface="+mn-cs"/>
              </a:rPr>
              <a:t>gradient.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make use of that they proposed a new assay,….they</a:t>
            </a:r>
            <a:r>
              <a:rPr lang="en-US" sz="1200" kern="1200" baseline="0" dirty="0" smtClean="0">
                <a:solidFill>
                  <a:schemeClr val="tx1"/>
                </a:solidFill>
                <a:latin typeface="+mn-lt"/>
                <a:ea typeface="+mn-ea"/>
                <a:cs typeface="+mn-cs"/>
              </a:rPr>
              <a:t> called the </a:t>
            </a:r>
            <a:r>
              <a:rPr lang="en-US" sz="1200" kern="1200" baseline="0" dirty="0" err="1" smtClean="0">
                <a:solidFill>
                  <a:schemeClr val="tx1"/>
                </a:solidFill>
                <a:latin typeface="+mn-lt"/>
                <a:ea typeface="+mn-ea"/>
                <a:cs typeface="+mn-cs"/>
              </a:rPr>
              <a:t>invivo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invsasion</a:t>
            </a:r>
            <a:r>
              <a:rPr lang="en-US" sz="1200" kern="1200" baseline="0" dirty="0" smtClean="0">
                <a:solidFill>
                  <a:schemeClr val="tx1"/>
                </a:solidFill>
                <a:latin typeface="+mn-lt"/>
                <a:ea typeface="+mn-ea"/>
                <a:cs typeface="+mn-cs"/>
              </a:rPr>
              <a:t> assay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6DDC813-C8EC-7C47-AA40-5BD012F2EAA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and this</a:t>
            </a:r>
            <a:r>
              <a:rPr lang="en-US" sz="1200" kern="1200" baseline="0" dirty="0" smtClean="0">
                <a:solidFill>
                  <a:schemeClr val="tx1"/>
                </a:solidFill>
                <a:latin typeface="+mn-lt"/>
                <a:ea typeface="+mn-ea"/>
                <a:cs typeface="+mn-cs"/>
              </a:rPr>
              <a:t> assay uses 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microneedle</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containing </a:t>
            </a:r>
            <a:r>
              <a:rPr lang="en-US" sz="1200" kern="1200" dirty="0" err="1" smtClean="0">
                <a:solidFill>
                  <a:schemeClr val="tx1"/>
                </a:solidFill>
                <a:latin typeface="+mn-lt"/>
                <a:ea typeface="+mn-ea"/>
                <a:cs typeface="+mn-cs"/>
              </a:rPr>
              <a:t>chemoattractants</a:t>
            </a:r>
            <a:r>
              <a:rPr lang="en-US" sz="1200" kern="1200" dirty="0" smtClean="0">
                <a:solidFill>
                  <a:schemeClr val="tx1"/>
                </a:solidFill>
                <a:latin typeface="+mn-lt"/>
                <a:ea typeface="+mn-ea"/>
                <a:cs typeface="+mn-cs"/>
              </a:rPr>
              <a:t> such as EGF and extracellular matrix to mimic the </a:t>
            </a:r>
            <a:r>
              <a:rPr lang="en-US" sz="1200" kern="1200" dirty="0" err="1" smtClean="0">
                <a:solidFill>
                  <a:schemeClr val="tx1"/>
                </a:solidFill>
                <a:latin typeface="+mn-lt"/>
                <a:ea typeface="+mn-ea"/>
                <a:cs typeface="+mn-cs"/>
              </a:rPr>
              <a:t>chemotactic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singlaing</a:t>
            </a:r>
            <a:r>
              <a:rPr lang="en-US" sz="1200" kern="1200" dirty="0" smtClean="0">
                <a:solidFill>
                  <a:schemeClr val="tx1"/>
                </a:solidFill>
                <a:latin typeface="+mn-lt"/>
                <a:ea typeface="+mn-ea"/>
                <a:cs typeface="+mn-cs"/>
              </a:rPr>
              <a:t> from the blood stream, and collect live primary tumor cells in the act of invading.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method produced important</a:t>
            </a:r>
            <a:r>
              <a:rPr lang="en-US" sz="1200" kern="1200" baseline="0" dirty="0" smtClean="0">
                <a:solidFill>
                  <a:schemeClr val="tx1"/>
                </a:solidFill>
                <a:latin typeface="+mn-lt"/>
                <a:ea typeface="+mn-ea"/>
                <a:cs typeface="+mn-cs"/>
              </a:rPr>
              <a:t> results…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DDC813-C8EC-7C47-AA40-5BD012F2EAA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a:t>
            </a:r>
            <a:r>
              <a:rPr lang="en-US" sz="1200" kern="1200" dirty="0" err="1" smtClean="0">
                <a:solidFill>
                  <a:schemeClr val="tx1"/>
                </a:solidFill>
                <a:latin typeface="+mn-lt"/>
                <a:ea typeface="+mn-ea"/>
                <a:cs typeface="+mn-cs"/>
              </a:rPr>
              <a:t>invivo</a:t>
            </a:r>
            <a:r>
              <a:rPr lang="en-US" sz="1200" kern="1200" dirty="0" smtClean="0">
                <a:solidFill>
                  <a:schemeClr val="tx1"/>
                </a:solidFill>
                <a:latin typeface="+mn-lt"/>
                <a:ea typeface="+mn-ea"/>
                <a:cs typeface="+mn-cs"/>
              </a:rPr>
              <a:t> invasion assay provided strong evidence for </a:t>
            </a:r>
            <a:r>
              <a:rPr lang="en-US" sz="1200" kern="1200" dirty="0" err="1" smtClean="0">
                <a:solidFill>
                  <a:schemeClr val="tx1"/>
                </a:solidFill>
                <a:latin typeface="+mn-lt"/>
                <a:ea typeface="+mn-ea"/>
                <a:cs typeface="+mn-cs"/>
              </a:rPr>
              <a:t>paracrine</a:t>
            </a:r>
            <a:r>
              <a:rPr lang="en-US" sz="1200" kern="1200" dirty="0" smtClean="0">
                <a:solidFill>
                  <a:schemeClr val="tx1"/>
                </a:solidFill>
                <a:latin typeface="+mn-lt"/>
                <a:ea typeface="+mn-ea"/>
                <a:cs typeface="+mn-cs"/>
              </a:rPr>
              <a:t> interaction between macrophages and tumor cells, which makes them migrate together. </a:t>
            </a:r>
          </a:p>
          <a:p>
            <a:r>
              <a:rPr lang="en-US" sz="1200" kern="1200" dirty="0" smtClean="0">
                <a:solidFill>
                  <a:schemeClr val="tx1"/>
                </a:solidFill>
                <a:latin typeface="+mn-lt"/>
                <a:ea typeface="+mn-ea"/>
                <a:cs typeface="+mn-cs"/>
              </a:rPr>
              <a:t>Figure 2 – Tumor associated macrophages accumulate near blood vessels that are associated with carcinoma cells. These carcinoma cells secrete CSF-I That attracts the macrophages. The macrophages secrete EGF that attracts in turn more carcinoma cells towards the blood vessels helping in </a:t>
            </a:r>
            <a:r>
              <a:rPr lang="en-US" sz="1200" kern="1200" dirty="0" err="1" smtClean="0">
                <a:solidFill>
                  <a:schemeClr val="tx1"/>
                </a:solidFill>
                <a:latin typeface="+mn-lt"/>
                <a:ea typeface="+mn-ea"/>
                <a:cs typeface="+mn-cs"/>
              </a:rPr>
              <a:t>intravasation</a:t>
            </a:r>
            <a:r>
              <a:rPr lang="en-US" sz="1200" kern="1200" dirty="0" smtClean="0">
                <a:solidFill>
                  <a:schemeClr val="tx1"/>
                </a:solidFill>
                <a:latin typeface="+mn-lt"/>
                <a:ea typeface="+mn-ea"/>
                <a:cs typeface="+mn-cs"/>
              </a:rPr>
              <a:t>. This relayed attraction allows the invasion to go for long distances, and it was observed during the assay by using </a:t>
            </a:r>
            <a:r>
              <a:rPr lang="en-US" sz="1200" kern="1200" dirty="0" err="1" smtClean="0">
                <a:solidFill>
                  <a:schemeClr val="tx1"/>
                </a:solidFill>
                <a:latin typeface="+mn-lt"/>
                <a:ea typeface="+mn-ea"/>
                <a:cs typeface="+mn-cs"/>
              </a:rPr>
              <a:t>intravital</a:t>
            </a:r>
            <a:r>
              <a:rPr lang="en-US" sz="1200" kern="1200" dirty="0" smtClean="0">
                <a:solidFill>
                  <a:schemeClr val="tx1"/>
                </a:solidFill>
                <a:latin typeface="+mn-lt"/>
                <a:ea typeface="+mn-ea"/>
                <a:cs typeface="+mn-cs"/>
              </a:rPr>
              <a:t> imaging.</a:t>
            </a:r>
          </a:p>
          <a:p>
            <a:endParaRPr lang="en-US" dirty="0"/>
          </a:p>
        </p:txBody>
      </p:sp>
      <p:sp>
        <p:nvSpPr>
          <p:cNvPr id="4" name="Slide Number Placeholder 3"/>
          <p:cNvSpPr>
            <a:spLocks noGrp="1"/>
          </p:cNvSpPr>
          <p:nvPr>
            <p:ph type="sldNum" sz="quarter" idx="10"/>
          </p:nvPr>
        </p:nvSpPr>
        <p:spPr/>
        <p:txBody>
          <a:bodyPr/>
          <a:lstStyle/>
          <a:p>
            <a:fld id="{56DDC813-C8EC-7C47-AA40-5BD012F2EAA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the results from this method indicated and or confirmed two particular trends:</a:t>
            </a:r>
          </a:p>
          <a:p>
            <a:pPr marL="228600" indent="-228600">
              <a:buAutoNum type="arabicParenR"/>
            </a:pPr>
            <a:r>
              <a:rPr lang="en-US" baseline="0" dirty="0" smtClean="0"/>
              <a:t>mRNA levels for genes related to cell mobility were up regulated… both genes that lead to protrusion of a cell and the breakdown of the protrusion. A result the authors stress since the result indicates an ability for cells to rotate and change direction quickly which could be advantageous in following a concentration gradient. In particular some examples of genes they found up regulated were cofilin, capping protein and Arp2/3.</a:t>
            </a:r>
          </a:p>
          <a:p>
            <a:pPr marL="228600" indent="-228600">
              <a:buAutoNum type="arabicParenR"/>
            </a:pPr>
            <a:r>
              <a:rPr lang="en-US" baseline="0" dirty="0" smtClean="0"/>
              <a:t>Also, mRNA levels that stabilize polarity appeared to be down regulated… which makes cells more responsive to gradients, as it would allow the cells to turn and direct themselves more easily to the direction of a gradient. One particular example of a gene involved in cell polarity that was down regulated which the authors point out was ZBP 1. From previous studies conducted by the main author the authors knew that if the regulation of this gene is unaffected in cells, the ability of tumors to migrate is significantly decreased.</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56DDC813-C8EC-7C47-AA40-5BD012F2EAA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a:t>
            </a:r>
            <a:r>
              <a:rPr lang="en-US" baseline="0" dirty="0" smtClean="0"/>
              <a:t> authors</a:t>
            </a:r>
            <a:r>
              <a:rPr lang="en-US" dirty="0" smtClean="0"/>
              <a:t> compared the gene</a:t>
            </a:r>
            <a:r>
              <a:rPr lang="en-US" baseline="0" dirty="0" smtClean="0"/>
              <a:t> expression results from invasive cells alone to early tumor cells the authors saw that  early tumors had gene expressions which showed a similar expression to metastatic tumors. This comparison lead the authors to  question the current model of cancer and formulate a new model for the formation of metastasis.</a:t>
            </a:r>
            <a:endParaRPr lang="en-US" dirty="0"/>
          </a:p>
        </p:txBody>
      </p:sp>
      <p:sp>
        <p:nvSpPr>
          <p:cNvPr id="4" name="Slide Number Placeholder 3"/>
          <p:cNvSpPr>
            <a:spLocks noGrp="1"/>
          </p:cNvSpPr>
          <p:nvPr>
            <p:ph type="sldNum" sz="quarter" idx="10"/>
          </p:nvPr>
        </p:nvSpPr>
        <p:spPr/>
        <p:txBody>
          <a:bodyPr/>
          <a:lstStyle/>
          <a:p>
            <a:fld id="{56DDC813-C8EC-7C47-AA40-5BD012F2EAA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9386C3C-960D-194E-81DF-A41C9856019C}" type="datetimeFigureOut">
              <a:rPr lang="en-US" smtClean="0"/>
              <a:pPr/>
              <a:t>12/3/2010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80E6B1F-613A-9D4A-ACA9-4746D7F3D35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386C3C-960D-194E-81DF-A41C9856019C}" type="datetimeFigureOut">
              <a:rPr lang="en-US" smtClean="0"/>
              <a:pPr/>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E6B1F-613A-9D4A-ACA9-4746D7F3D3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386C3C-960D-194E-81DF-A41C9856019C}" type="datetimeFigureOut">
              <a:rPr lang="en-US" smtClean="0"/>
              <a:pPr/>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E6B1F-613A-9D4A-ACA9-4746D7F3D3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386C3C-960D-194E-81DF-A41C9856019C}" type="datetimeFigureOut">
              <a:rPr lang="en-US" smtClean="0"/>
              <a:pPr/>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E6B1F-613A-9D4A-ACA9-4746D7F3D3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9386C3C-960D-194E-81DF-A41C9856019C}" type="datetimeFigureOut">
              <a:rPr lang="en-US" smtClean="0"/>
              <a:pPr/>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E6B1F-613A-9D4A-ACA9-4746D7F3D35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386C3C-960D-194E-81DF-A41C9856019C}" type="datetimeFigureOut">
              <a:rPr lang="en-US" smtClean="0"/>
              <a:pPr/>
              <a:t>12/3/2010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E6B1F-613A-9D4A-ACA9-4746D7F3D3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9386C3C-960D-194E-81DF-A41C9856019C}" type="datetimeFigureOut">
              <a:rPr lang="en-US" smtClean="0"/>
              <a:pPr/>
              <a:t>12/3/2010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E6B1F-613A-9D4A-ACA9-4746D7F3D3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9386C3C-960D-194E-81DF-A41C9856019C}" type="datetimeFigureOut">
              <a:rPr lang="en-US" smtClean="0"/>
              <a:pPr/>
              <a:t>12/3/2010</a:t>
            </a:fld>
            <a:endParaRPr lang="en-US"/>
          </a:p>
        </p:txBody>
      </p:sp>
      <p:sp>
        <p:nvSpPr>
          <p:cNvPr id="8" name="Slide Number Placeholder 7"/>
          <p:cNvSpPr>
            <a:spLocks noGrp="1"/>
          </p:cNvSpPr>
          <p:nvPr>
            <p:ph type="sldNum" sz="quarter" idx="11"/>
          </p:nvPr>
        </p:nvSpPr>
        <p:spPr/>
        <p:txBody>
          <a:bodyPr/>
          <a:lstStyle/>
          <a:p>
            <a:fld id="{B80E6B1F-613A-9D4A-ACA9-4746D7F3D35C}"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86C3C-960D-194E-81DF-A41C9856019C}" type="datetimeFigureOut">
              <a:rPr lang="en-US" smtClean="0"/>
              <a:pPr/>
              <a:t>12/3/2010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E6B1F-613A-9D4A-ACA9-4746D7F3D3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386C3C-960D-194E-81DF-A41C9856019C}" type="datetimeFigureOut">
              <a:rPr lang="en-US" smtClean="0"/>
              <a:pPr/>
              <a:t>12/3/2010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80E6B1F-613A-9D4A-ACA9-4746D7F3D3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9386C3C-960D-194E-81DF-A41C9856019C}" type="datetimeFigureOut">
              <a:rPr lang="en-US" smtClean="0"/>
              <a:pPr/>
              <a:t>12/3/2010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E6B1F-613A-9D4A-ACA9-4746D7F3D3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9386C3C-960D-194E-81DF-A41C9856019C}" type="datetimeFigureOut">
              <a:rPr lang="en-US" smtClean="0"/>
              <a:pPr/>
              <a:t>12/3/2010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80E6B1F-613A-9D4A-ACA9-4746D7F3D35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9135"/>
            <a:ext cx="9144000" cy="3866022"/>
          </a:xfrm>
        </p:spPr>
        <p:txBody>
          <a:bodyPr>
            <a:normAutofit fontScale="90000"/>
          </a:bodyPr>
          <a:lstStyle/>
          <a:p>
            <a:pPr algn="l"/>
            <a:r>
              <a:rPr lang="en-US" dirty="0" smtClean="0"/>
              <a:t>Tumor cells caught in the act of invading: their strategy for enhanced cell motility</a:t>
            </a:r>
            <a:br>
              <a:rPr lang="en-US" dirty="0" smtClean="0"/>
            </a:br>
            <a:r>
              <a:rPr lang="en-US" dirty="0" smtClean="0"/>
              <a:t/>
            </a:r>
            <a:br>
              <a:rPr lang="en-US" dirty="0" smtClean="0"/>
            </a:br>
            <a:r>
              <a:rPr lang="en-US" sz="3556" dirty="0" smtClean="0"/>
              <a:t>By: </a:t>
            </a:r>
            <a:r>
              <a:rPr lang="en-US" sz="3556" dirty="0" err="1" smtClean="0"/>
              <a:t>Weigang</a:t>
            </a:r>
            <a:r>
              <a:rPr lang="en-US" sz="3556" dirty="0" smtClean="0"/>
              <a:t> </a:t>
            </a:r>
            <a:r>
              <a:rPr lang="en-US" sz="3556" dirty="0" err="1" smtClean="0"/>
              <a:t>wang</a:t>
            </a:r>
            <a:r>
              <a:rPr lang="en-US" sz="3556" dirty="0" smtClean="0"/>
              <a:t>, </a:t>
            </a:r>
            <a:r>
              <a:rPr lang="en-US" sz="3556" dirty="0" err="1" smtClean="0"/>
              <a:t>sumanta</a:t>
            </a:r>
            <a:r>
              <a:rPr lang="en-US" sz="3556" dirty="0" smtClean="0"/>
              <a:t> </a:t>
            </a:r>
            <a:r>
              <a:rPr lang="en-US" sz="3556" dirty="0" err="1" smtClean="0"/>
              <a:t>goswami</a:t>
            </a:r>
            <a:r>
              <a:rPr lang="en-US" sz="3556" dirty="0" smtClean="0"/>
              <a:t>, Erik </a:t>
            </a:r>
            <a:r>
              <a:rPr lang="en-US" sz="3556" dirty="0" err="1" smtClean="0"/>
              <a:t>sahai</a:t>
            </a:r>
            <a:r>
              <a:rPr lang="en-US" sz="3556" dirty="0" smtClean="0"/>
              <a:t>, </a:t>
            </a:r>
            <a:r>
              <a:rPr lang="en-US" sz="3556" dirty="0" err="1" smtClean="0"/>
              <a:t>jeffrey</a:t>
            </a:r>
            <a:r>
              <a:rPr lang="en-US" sz="3556" dirty="0" smtClean="0"/>
              <a:t> </a:t>
            </a:r>
            <a:r>
              <a:rPr lang="en-US" sz="3556" dirty="0" err="1" smtClean="0"/>
              <a:t>b</a:t>
            </a:r>
            <a:r>
              <a:rPr lang="en-US" sz="3556" dirty="0" smtClean="0"/>
              <a:t> </a:t>
            </a:r>
            <a:r>
              <a:rPr lang="en-US" sz="3556" dirty="0" err="1" smtClean="0"/>
              <a:t>wyckoff</a:t>
            </a:r>
            <a:r>
              <a:rPr lang="en-US" sz="3556" dirty="0" smtClean="0"/>
              <a:t>, Jeffrey E. </a:t>
            </a:r>
            <a:r>
              <a:rPr lang="en-US" sz="3556" dirty="0" err="1" smtClean="0"/>
              <a:t>Segall</a:t>
            </a:r>
            <a:r>
              <a:rPr lang="en-US" sz="3556" dirty="0" smtClean="0"/>
              <a:t> and John S. </a:t>
            </a:r>
            <a:r>
              <a:rPr lang="en-US" sz="3556" dirty="0" err="1" smtClean="0"/>
              <a:t>Condeelis</a:t>
            </a:r>
            <a:r>
              <a:rPr lang="en-US" dirty="0" smtClean="0"/>
              <a:t/>
            </a:r>
            <a:br>
              <a:rPr lang="en-US" dirty="0" smtClean="0"/>
            </a:br>
            <a:endParaRPr lang="en-US" dirty="0"/>
          </a:p>
        </p:txBody>
      </p:sp>
      <p:sp>
        <p:nvSpPr>
          <p:cNvPr id="3" name="Subtitle 2"/>
          <p:cNvSpPr>
            <a:spLocks noGrp="1"/>
          </p:cNvSpPr>
          <p:nvPr>
            <p:ph type="subTitle" idx="1"/>
          </p:nvPr>
        </p:nvSpPr>
        <p:spPr>
          <a:xfrm>
            <a:off x="1257509" y="4647599"/>
            <a:ext cx="6906154" cy="1250158"/>
          </a:xfrm>
        </p:spPr>
        <p:txBody>
          <a:bodyPr>
            <a:normAutofit/>
          </a:bodyPr>
          <a:lstStyle/>
          <a:p>
            <a:r>
              <a:rPr lang="en-US" sz="2400" dirty="0" smtClean="0"/>
              <a:t>Presented By: Lana </a:t>
            </a:r>
            <a:r>
              <a:rPr lang="en-US" sz="2400" dirty="0" err="1" smtClean="0"/>
              <a:t>Awad</a:t>
            </a:r>
            <a:r>
              <a:rPr lang="en-US" sz="2400" dirty="0" smtClean="0"/>
              <a:t> and Sebastian Lukjan</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key Discrepancy in Cancer Models</a:t>
            </a:r>
            <a:endParaRPr lang="en-US" dirty="0"/>
          </a:p>
        </p:txBody>
      </p:sp>
      <p:sp>
        <p:nvSpPr>
          <p:cNvPr id="3" name="Content Placeholder 2"/>
          <p:cNvSpPr>
            <a:spLocks noGrp="1"/>
          </p:cNvSpPr>
          <p:nvPr>
            <p:ph idx="1"/>
          </p:nvPr>
        </p:nvSpPr>
        <p:spPr/>
        <p:txBody>
          <a:bodyPr/>
          <a:lstStyle/>
          <a:p>
            <a:r>
              <a:rPr lang="en-US" dirty="0" smtClean="0"/>
              <a:t>Gene expression results indicate the possibility that metastasis can occur in early tumors</a:t>
            </a:r>
          </a:p>
          <a:p>
            <a:r>
              <a:rPr lang="en-US" dirty="0" smtClean="0"/>
              <a:t>Lead to the questioning of current model of cancer</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50707" cy="1143000"/>
          </a:xfrm>
        </p:spPr>
        <p:txBody>
          <a:bodyPr>
            <a:normAutofit fontScale="90000"/>
          </a:bodyPr>
          <a:lstStyle/>
          <a:p>
            <a:r>
              <a:rPr lang="en-US" dirty="0" smtClean="0"/>
              <a:t>Hypothesis: Tumor Microenvironment Invasion Model</a:t>
            </a:r>
            <a:endParaRPr lang="en-US" dirty="0"/>
          </a:p>
        </p:txBody>
      </p:sp>
      <p:pic>
        <p:nvPicPr>
          <p:cNvPr id="4" name="Content Placeholder 3" descr="Screen shot 2010-12-02 at 3.12.20 AM.png"/>
          <p:cNvPicPr>
            <a:picLocks noGrp="1" noChangeAspect="1"/>
          </p:cNvPicPr>
          <p:nvPr>
            <p:ph idx="1"/>
          </p:nvPr>
        </p:nvPicPr>
        <p:blipFill>
          <a:blip r:embed="rId3"/>
          <a:srcRect l="-3566" r="-3566"/>
          <a:stretch>
            <a:fillRect/>
          </a:stretch>
        </p:blipFill>
        <p:spPr/>
      </p:pic>
      <p:sp>
        <p:nvSpPr>
          <p:cNvPr id="5" name="TextBox 4"/>
          <p:cNvSpPr txBox="1"/>
          <p:nvPr/>
        </p:nvSpPr>
        <p:spPr>
          <a:xfrm>
            <a:off x="6040877" y="6297716"/>
            <a:ext cx="1883923" cy="369332"/>
          </a:xfrm>
          <a:prstGeom prst="rect">
            <a:avLst/>
          </a:prstGeom>
          <a:noFill/>
        </p:spPr>
        <p:txBody>
          <a:bodyPr wrap="square" rtlCol="0">
            <a:spAutoFit/>
          </a:bodyPr>
          <a:lstStyle/>
          <a:p>
            <a:r>
              <a:rPr lang="en-US" dirty="0" smtClean="0"/>
              <a:t>Wang et al</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Hypothesis Facets</a:t>
            </a:r>
            <a:endParaRPr lang="en-US" dirty="0"/>
          </a:p>
        </p:txBody>
      </p:sp>
      <p:sp>
        <p:nvSpPr>
          <p:cNvPr id="3" name="Content Placeholder 2"/>
          <p:cNvSpPr>
            <a:spLocks noGrp="1"/>
          </p:cNvSpPr>
          <p:nvPr>
            <p:ph idx="1"/>
          </p:nvPr>
        </p:nvSpPr>
        <p:spPr/>
        <p:txBody>
          <a:bodyPr>
            <a:normAutofit/>
          </a:bodyPr>
          <a:lstStyle/>
          <a:p>
            <a:r>
              <a:rPr lang="en-US" dirty="0" smtClean="0"/>
              <a:t>Novel :</a:t>
            </a:r>
          </a:p>
          <a:p>
            <a:pPr lvl="1"/>
            <a:r>
              <a:rPr lang="en-US" dirty="0" smtClean="0"/>
              <a:t>Transient gene expression changes</a:t>
            </a:r>
          </a:p>
          <a:p>
            <a:pPr lvl="1"/>
            <a:r>
              <a:rPr lang="en-US" dirty="0" smtClean="0"/>
              <a:t>Metastasis can occur at earlier or later times</a:t>
            </a:r>
          </a:p>
          <a:p>
            <a:pPr lvl="1"/>
            <a:r>
              <a:rPr lang="en-US" dirty="0" smtClean="0"/>
              <a:t>Microenvironments play a direct role in cell invasion</a:t>
            </a:r>
          </a:p>
          <a:p>
            <a:r>
              <a:rPr lang="en-US" dirty="0" smtClean="0"/>
              <a:t>Hypothesis still needs to be tested</a:t>
            </a:r>
          </a:p>
          <a:p>
            <a:pPr lvl="1"/>
            <a:r>
              <a:rPr lang="en-US" dirty="0" smtClean="0"/>
              <a:t>In situ hybridization</a:t>
            </a:r>
          </a:p>
          <a:p>
            <a:pPr lvl="1"/>
            <a:endParaRPr lang="en-US" dirty="0" smtClean="0"/>
          </a:p>
          <a:p>
            <a:pPr lv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818103" cy="1143000"/>
          </a:xfrm>
        </p:spPr>
        <p:txBody>
          <a:bodyPr>
            <a:normAutofit fontScale="90000"/>
          </a:bodyPr>
          <a:lstStyle/>
          <a:p>
            <a:r>
              <a:rPr lang="en-US" dirty="0" smtClean="0"/>
              <a:t>Significance to Cancer research</a:t>
            </a:r>
            <a:endParaRPr lang="en-US" dirty="0"/>
          </a:p>
        </p:txBody>
      </p:sp>
      <p:sp>
        <p:nvSpPr>
          <p:cNvPr id="3" name="Content Placeholder 2"/>
          <p:cNvSpPr>
            <a:spLocks noGrp="1"/>
          </p:cNvSpPr>
          <p:nvPr>
            <p:ph idx="1"/>
          </p:nvPr>
        </p:nvSpPr>
        <p:spPr/>
        <p:txBody>
          <a:bodyPr/>
          <a:lstStyle/>
          <a:p>
            <a:r>
              <a:rPr lang="en-US" dirty="0" smtClean="0"/>
              <a:t>Potential therapeutic agents to prevent metastasis</a:t>
            </a:r>
          </a:p>
          <a:p>
            <a:pPr lvl="1"/>
            <a:r>
              <a:rPr lang="en-US" dirty="0" smtClean="0"/>
              <a:t> characterize behavior of metastatic tumors on the cellular level.</a:t>
            </a:r>
          </a:p>
          <a:p>
            <a:pPr lvl="1"/>
            <a:r>
              <a:rPr lang="en-US" dirty="0" smtClean="0"/>
              <a:t>Utilize this understanding to create better therapeutic agents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1877"/>
            <a:ext cx="7467600" cy="1143000"/>
          </a:xfrm>
        </p:spPr>
        <p:txBody>
          <a:bodyPr>
            <a:normAutofit fontScale="90000"/>
          </a:bodyPr>
          <a:lstStyle/>
          <a:p>
            <a:pPr algn="ctr"/>
            <a:r>
              <a:rPr lang="en-US" sz="7300" dirty="0" smtClean="0"/>
              <a:t>The End</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Motivation of research, why they did what they did…</a:t>
            </a:r>
            <a:endParaRPr lang="en-US" dirty="0"/>
          </a:p>
        </p:txBody>
      </p:sp>
      <p:sp>
        <p:nvSpPr>
          <p:cNvPr id="3" name="Content Placeholder 2"/>
          <p:cNvSpPr>
            <a:spLocks noGrp="1"/>
          </p:cNvSpPr>
          <p:nvPr>
            <p:ph idx="1"/>
          </p:nvPr>
        </p:nvSpPr>
        <p:spPr>
          <a:xfrm>
            <a:off x="457200" y="1600200"/>
            <a:ext cx="4807486" cy="5010836"/>
          </a:xfrm>
        </p:spPr>
        <p:txBody>
          <a:bodyPr>
            <a:normAutofit lnSpcReduction="10000"/>
          </a:bodyPr>
          <a:lstStyle/>
          <a:p>
            <a:r>
              <a:rPr lang="en-US" sz="2600" dirty="0" smtClean="0"/>
              <a:t>Understand steps that cancer cells take to spread.</a:t>
            </a:r>
          </a:p>
          <a:p>
            <a:r>
              <a:rPr lang="en-US" sz="2600" dirty="0" smtClean="0"/>
              <a:t>Want to relate gene expression pattern with likelihood of metastasis- diagnostics</a:t>
            </a:r>
          </a:p>
          <a:p>
            <a:pPr marL="420624" lvl="2" indent="-384048">
              <a:buClr>
                <a:schemeClr val="accent1"/>
              </a:buClr>
              <a:buSzPct val="80000"/>
              <a:buFont typeface="Wingdings 2"/>
              <a:buChar char=""/>
            </a:pPr>
            <a:r>
              <a:rPr lang="en-US" sz="2600" dirty="0" smtClean="0"/>
              <a:t>Ultimate goal is to find strategies to slow spread of tumor cells - therapeutics</a:t>
            </a:r>
          </a:p>
          <a:p>
            <a:pPr marL="420624" lvl="2" indent="-384048">
              <a:buClr>
                <a:schemeClr val="accent1"/>
              </a:buClr>
              <a:buSzPct val="80000"/>
              <a:buFont typeface="Wingdings 2"/>
              <a:buChar char=""/>
            </a:pPr>
            <a:r>
              <a:rPr lang="en-US" sz="2600" dirty="0" smtClean="0"/>
              <a:t>Current methods to study cancer metastasis had  limitations</a:t>
            </a:r>
          </a:p>
          <a:p>
            <a:endParaRPr lang="en-US" dirty="0" smtClean="0"/>
          </a:p>
          <a:p>
            <a:pPr lvl="2"/>
            <a:endParaRPr lang="en-US" dirty="0" smtClean="0"/>
          </a:p>
          <a:p>
            <a:pPr lvl="2"/>
            <a:endParaRPr lang="en-US" dirty="0" smtClean="0"/>
          </a:p>
          <a:p>
            <a:pPr lvl="1"/>
            <a:endParaRPr lang="en-US" dirty="0" smtClean="0"/>
          </a:p>
        </p:txBody>
      </p:sp>
      <p:pic>
        <p:nvPicPr>
          <p:cNvPr id="4" name="Picture 3"/>
          <p:cNvPicPr>
            <a:picLocks noChangeAspect="1"/>
          </p:cNvPicPr>
          <p:nvPr/>
        </p:nvPicPr>
        <p:blipFill>
          <a:blip r:embed="rId3"/>
          <a:stretch>
            <a:fillRect/>
          </a:stretch>
        </p:blipFill>
        <p:spPr>
          <a:xfrm>
            <a:off x="5264686" y="1600200"/>
            <a:ext cx="3868781" cy="2616263"/>
          </a:xfrm>
          <a:prstGeom prst="rect">
            <a:avLst/>
          </a:prstGeom>
        </p:spPr>
      </p:pic>
      <p:sp>
        <p:nvSpPr>
          <p:cNvPr id="5" name="TextBox 4"/>
          <p:cNvSpPr txBox="1"/>
          <p:nvPr/>
        </p:nvSpPr>
        <p:spPr>
          <a:xfrm>
            <a:off x="6077326" y="4424291"/>
            <a:ext cx="3056141" cy="1477328"/>
          </a:xfrm>
          <a:prstGeom prst="rect">
            <a:avLst/>
          </a:prstGeom>
          <a:noFill/>
        </p:spPr>
        <p:txBody>
          <a:bodyPr wrap="square" rtlCol="0">
            <a:spAutoFit/>
          </a:bodyPr>
          <a:lstStyle/>
          <a:p>
            <a:r>
              <a:rPr lang="en-US" dirty="0" err="1" smtClean="0"/>
              <a:t>http://en.wikipedia.org/wiki/File:Secondary_tumor_deposits_in_the_liver_from_a_primary_cancer_of_the_pancreas.jpg#file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Primary whole tumor</a:t>
            </a:r>
            <a:br>
              <a:rPr lang="en-US" dirty="0" smtClean="0"/>
            </a:br>
            <a:endParaRPr lang="en-US" dirty="0"/>
          </a:p>
        </p:txBody>
      </p:sp>
      <p:sp>
        <p:nvSpPr>
          <p:cNvPr id="3" name="Content Placeholder 2"/>
          <p:cNvSpPr>
            <a:spLocks noGrp="1"/>
          </p:cNvSpPr>
          <p:nvPr>
            <p:ph idx="1"/>
          </p:nvPr>
        </p:nvSpPr>
        <p:spPr>
          <a:xfrm>
            <a:off x="0" y="1600200"/>
            <a:ext cx="9143999" cy="1972729"/>
          </a:xfrm>
        </p:spPr>
        <p:txBody>
          <a:bodyPr>
            <a:normAutofit/>
          </a:bodyPr>
          <a:lstStyle/>
          <a:p>
            <a:pPr lvl="1"/>
            <a:r>
              <a:rPr lang="en-US" dirty="0" smtClean="0"/>
              <a:t>Problem: average expression patterns in all diverse tumor cells and isn’t indicative of invading cells.</a:t>
            </a:r>
          </a:p>
          <a:p>
            <a:pPr lvl="2">
              <a:buNone/>
            </a:pPr>
            <a:endParaRPr lang="en-US" dirty="0" smtClean="0"/>
          </a:p>
          <a:p>
            <a:endParaRPr lang="en-US" dirty="0"/>
          </a:p>
        </p:txBody>
      </p:sp>
      <p:pic>
        <p:nvPicPr>
          <p:cNvPr id="5" name="Picture 4" descr="Screen shot 2010-12-03 at 12.41.44 AM.png"/>
          <p:cNvPicPr>
            <a:picLocks noChangeAspect="1"/>
          </p:cNvPicPr>
          <p:nvPr/>
        </p:nvPicPr>
        <p:blipFill>
          <a:blip r:embed="rId3"/>
          <a:stretch>
            <a:fillRect/>
          </a:stretch>
        </p:blipFill>
        <p:spPr>
          <a:xfrm>
            <a:off x="1562054" y="2763438"/>
            <a:ext cx="5903859" cy="2729753"/>
          </a:xfrm>
          <a:prstGeom prst="rect">
            <a:avLst/>
          </a:prstGeom>
        </p:spPr>
      </p:pic>
      <p:sp>
        <p:nvSpPr>
          <p:cNvPr id="6" name="TextBox 5"/>
          <p:cNvSpPr txBox="1"/>
          <p:nvPr/>
        </p:nvSpPr>
        <p:spPr>
          <a:xfrm>
            <a:off x="6349515" y="6113050"/>
            <a:ext cx="1883923" cy="369332"/>
          </a:xfrm>
          <a:prstGeom prst="rect">
            <a:avLst/>
          </a:prstGeom>
          <a:noFill/>
        </p:spPr>
        <p:txBody>
          <a:bodyPr wrap="square" rtlCol="0">
            <a:spAutoFit/>
          </a:bodyPr>
          <a:lstStyle/>
          <a:p>
            <a:r>
              <a:rPr lang="en-US" dirty="0" smtClean="0"/>
              <a:t>Wang et al</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cells isolated from fixed tumor</a:t>
            </a:r>
            <a:endParaRPr lang="en-US" dirty="0"/>
          </a:p>
        </p:txBody>
      </p:sp>
      <p:sp>
        <p:nvSpPr>
          <p:cNvPr id="3" name="Content Placeholder 2"/>
          <p:cNvSpPr>
            <a:spLocks noGrp="1"/>
          </p:cNvSpPr>
          <p:nvPr>
            <p:ph idx="1"/>
          </p:nvPr>
        </p:nvSpPr>
        <p:spPr>
          <a:xfrm>
            <a:off x="0" y="1600200"/>
            <a:ext cx="9143999" cy="1986686"/>
          </a:xfrm>
        </p:spPr>
        <p:txBody>
          <a:bodyPr/>
          <a:lstStyle/>
          <a:p>
            <a:pPr lvl="1"/>
            <a:r>
              <a:rPr lang="en-US" dirty="0" smtClean="0"/>
              <a:t>Problem: metastatic cells are identified by morphological characteristics in fixed tissue</a:t>
            </a:r>
          </a:p>
        </p:txBody>
      </p:sp>
      <p:pic>
        <p:nvPicPr>
          <p:cNvPr id="4" name="Picture 3" descr="Screen shot 2010-12-03 at 12.41.52 AM.png"/>
          <p:cNvPicPr>
            <a:picLocks noChangeAspect="1"/>
          </p:cNvPicPr>
          <p:nvPr/>
        </p:nvPicPr>
        <p:blipFill>
          <a:blip r:embed="rId3"/>
          <a:srcRect r="43975"/>
          <a:stretch>
            <a:fillRect/>
          </a:stretch>
        </p:blipFill>
        <p:spPr>
          <a:xfrm>
            <a:off x="2679304" y="2986617"/>
            <a:ext cx="3319519" cy="3166138"/>
          </a:xfrm>
          <a:prstGeom prst="rect">
            <a:avLst/>
          </a:prstGeom>
        </p:spPr>
      </p:pic>
      <p:sp>
        <p:nvSpPr>
          <p:cNvPr id="5" name="TextBox 4"/>
          <p:cNvSpPr txBox="1"/>
          <p:nvPr/>
        </p:nvSpPr>
        <p:spPr>
          <a:xfrm>
            <a:off x="6630243" y="6297716"/>
            <a:ext cx="1883923" cy="369332"/>
          </a:xfrm>
          <a:prstGeom prst="rect">
            <a:avLst/>
          </a:prstGeom>
          <a:noFill/>
        </p:spPr>
        <p:txBody>
          <a:bodyPr wrap="square" rtlCol="0">
            <a:spAutoFit/>
          </a:bodyPr>
          <a:lstStyle/>
          <a:p>
            <a:r>
              <a:rPr lang="en-US" dirty="0" smtClean="0"/>
              <a:t>Wang et al</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metastases tumor</a:t>
            </a:r>
            <a:endParaRPr lang="en-US" dirty="0"/>
          </a:p>
        </p:txBody>
      </p:sp>
      <p:sp>
        <p:nvSpPr>
          <p:cNvPr id="3" name="Content Placeholder 2"/>
          <p:cNvSpPr>
            <a:spLocks noGrp="1"/>
          </p:cNvSpPr>
          <p:nvPr>
            <p:ph idx="1"/>
          </p:nvPr>
        </p:nvSpPr>
        <p:spPr>
          <a:xfrm>
            <a:off x="0" y="1600201"/>
            <a:ext cx="9144000" cy="2698480"/>
          </a:xfrm>
        </p:spPr>
        <p:txBody>
          <a:bodyPr>
            <a:normAutofit/>
          </a:bodyPr>
          <a:lstStyle/>
          <a:p>
            <a:pPr lvl="1"/>
            <a:r>
              <a:rPr lang="en-US" dirty="0" smtClean="0"/>
              <a:t>Problem: Needs to be cell cultured and In vitro conditions may affect gene conditions differently than in vivo conditions</a:t>
            </a:r>
          </a:p>
          <a:p>
            <a:pPr lvl="1"/>
            <a:endParaRPr lang="en-US" dirty="0" smtClean="0"/>
          </a:p>
          <a:p>
            <a:pPr lvl="1"/>
            <a:endParaRPr lang="en-US" dirty="0" smtClean="0"/>
          </a:p>
          <a:p>
            <a:endParaRPr lang="en-US" dirty="0"/>
          </a:p>
        </p:txBody>
      </p:sp>
      <p:sp>
        <p:nvSpPr>
          <p:cNvPr id="6" name="TextBox 5"/>
          <p:cNvSpPr txBox="1"/>
          <p:nvPr/>
        </p:nvSpPr>
        <p:spPr>
          <a:xfrm>
            <a:off x="6349515" y="6482382"/>
            <a:ext cx="1883923" cy="369332"/>
          </a:xfrm>
          <a:prstGeom prst="rect">
            <a:avLst/>
          </a:prstGeom>
          <a:noFill/>
        </p:spPr>
        <p:txBody>
          <a:bodyPr wrap="square" rtlCol="0">
            <a:spAutoFit/>
          </a:bodyPr>
          <a:lstStyle/>
          <a:p>
            <a:r>
              <a:rPr lang="en-US" dirty="0" smtClean="0"/>
              <a:t>Wang et al</a:t>
            </a:r>
            <a:endParaRPr lang="en-US" dirty="0"/>
          </a:p>
        </p:txBody>
      </p:sp>
      <p:pic>
        <p:nvPicPr>
          <p:cNvPr id="7" name="Picture 6" descr="Screen shot 2010-12-03 at 12.41.52 AM.png"/>
          <p:cNvPicPr>
            <a:picLocks noChangeAspect="1"/>
          </p:cNvPicPr>
          <p:nvPr/>
        </p:nvPicPr>
        <p:blipFill>
          <a:blip r:embed="rId2"/>
          <a:srcRect l="54969" t="5143" b="5143"/>
          <a:stretch>
            <a:fillRect/>
          </a:stretch>
        </p:blipFill>
        <p:spPr>
          <a:xfrm>
            <a:off x="3240501" y="3054485"/>
            <a:ext cx="3880145" cy="36406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1522"/>
            <a:ext cx="7467600" cy="829115"/>
          </a:xfrm>
        </p:spPr>
        <p:txBody>
          <a:bodyPr>
            <a:normAutofit fontScale="90000"/>
          </a:bodyPr>
          <a:lstStyle/>
          <a:p>
            <a:r>
              <a:rPr lang="en-US" dirty="0" smtClean="0"/>
              <a:t>Our Method, catching tumor cells red handed ….. while they are invading</a:t>
            </a:r>
            <a:br>
              <a:rPr lang="en-US" dirty="0" smtClean="0"/>
            </a:br>
            <a:r>
              <a:rPr lang="en-US" dirty="0" smtClean="0"/>
              <a:t/>
            </a:r>
            <a:br>
              <a:rPr lang="en-US" dirty="0" smtClean="0"/>
            </a:br>
            <a:r>
              <a:rPr lang="en-US" dirty="0" smtClean="0"/>
              <a:t>	</a:t>
            </a:r>
            <a:r>
              <a:rPr lang="en-US" sz="4000" dirty="0" smtClean="0"/>
              <a:t>using </a:t>
            </a:r>
            <a:r>
              <a:rPr lang="en-US" sz="4000" b="1" dirty="0" err="1" smtClean="0"/>
              <a:t>chemotaxis</a:t>
            </a:r>
            <a:r>
              <a:rPr lang="en-US" dirty="0" smtClean="0"/>
              <a:t/>
            </a:r>
            <a:br>
              <a:rPr lang="en-US" dirty="0" smtClean="0"/>
            </a:br>
            <a:endParaRPr lang="en-US" dirty="0"/>
          </a:p>
        </p:txBody>
      </p:sp>
      <p:sp>
        <p:nvSpPr>
          <p:cNvPr id="3" name="Content Placeholder 2"/>
          <p:cNvSpPr>
            <a:spLocks noGrp="1"/>
          </p:cNvSpPr>
          <p:nvPr>
            <p:ph idx="1"/>
          </p:nvPr>
        </p:nvSpPr>
        <p:spPr>
          <a:xfrm>
            <a:off x="694534" y="2645923"/>
            <a:ext cx="8001993" cy="3810980"/>
          </a:xfrm>
        </p:spPr>
        <p:txBody>
          <a:bodyPr>
            <a:normAutofit/>
          </a:bodyPr>
          <a:lstStyle/>
          <a:p>
            <a:endParaRPr lang="en-US" dirty="0" smtClean="0"/>
          </a:p>
          <a:p>
            <a:endParaRPr lang="en-US" dirty="0" smtClean="0"/>
          </a:p>
          <a:p>
            <a:r>
              <a:rPr lang="en-US" sz="2400" dirty="0" err="1" smtClean="0"/>
              <a:t>Chemotaxis</a:t>
            </a:r>
            <a:r>
              <a:rPr lang="en-US" sz="2400" dirty="0" smtClean="0"/>
              <a:t> toward blood vessels enhances metastasis</a:t>
            </a:r>
          </a:p>
          <a:p>
            <a:r>
              <a:rPr lang="en-US" sz="2400" dirty="0" smtClean="0"/>
              <a:t>Growth Factor concentration gradient directs invasive cells to blood vessels</a:t>
            </a:r>
          </a:p>
          <a:p>
            <a:r>
              <a:rPr lang="en-US" sz="2400" dirty="0" smtClean="0"/>
              <a:t>Tumor cells express more EGF receptors and respond to this gradient better</a:t>
            </a:r>
          </a:p>
          <a:p>
            <a:pPr lvl="1">
              <a:buNone/>
            </a:pPr>
            <a:endParaRPr lang="en-US" dirty="0" smtClean="0"/>
          </a:p>
          <a:p>
            <a:pPr lvl="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Their Method:</a:t>
            </a:r>
            <a:br>
              <a:rPr lang="en-US" dirty="0" smtClean="0"/>
            </a:br>
            <a:r>
              <a:rPr lang="en-US" dirty="0" smtClean="0"/>
              <a:t>In vivo Invasion </a:t>
            </a:r>
            <a:r>
              <a:rPr lang="en-US" dirty="0"/>
              <a:t>A</a:t>
            </a:r>
            <a:r>
              <a:rPr lang="en-US" dirty="0" smtClean="0"/>
              <a:t>ssay</a:t>
            </a:r>
            <a:endParaRPr lang="en-US" dirty="0"/>
          </a:p>
        </p:txBody>
      </p:sp>
      <p:sp>
        <p:nvSpPr>
          <p:cNvPr id="3" name="Content Placeholder 2"/>
          <p:cNvSpPr>
            <a:spLocks noGrp="1"/>
          </p:cNvSpPr>
          <p:nvPr>
            <p:ph idx="1"/>
          </p:nvPr>
        </p:nvSpPr>
        <p:spPr>
          <a:xfrm>
            <a:off x="457200" y="1600200"/>
            <a:ext cx="8433881" cy="4525963"/>
          </a:xfrm>
        </p:spPr>
        <p:txBody>
          <a:bodyPr>
            <a:normAutofit/>
          </a:bodyPr>
          <a:lstStyle/>
          <a:p>
            <a:r>
              <a:rPr lang="en-US" dirty="0" smtClean="0"/>
              <a:t>Used chemotaxis</a:t>
            </a:r>
          </a:p>
          <a:p>
            <a:pPr lvl="1"/>
            <a:r>
              <a:rPr lang="en-US" dirty="0" smtClean="0"/>
              <a:t>Chemotaxis to blood </a:t>
            </a:r>
            <a:endParaRPr lang="en-US" dirty="0" smtClean="0"/>
          </a:p>
          <a:p>
            <a:pPr lvl="1">
              <a:buNone/>
            </a:pPr>
            <a:r>
              <a:rPr lang="en-US" dirty="0" smtClean="0"/>
              <a:t>vessels </a:t>
            </a:r>
            <a:r>
              <a:rPr lang="en-US" dirty="0" smtClean="0"/>
              <a:t>enhances metastasis</a:t>
            </a:r>
          </a:p>
          <a:p>
            <a:r>
              <a:rPr lang="en-US" dirty="0"/>
              <a:t>U</a:t>
            </a:r>
            <a:r>
              <a:rPr lang="en-US" dirty="0" smtClean="0"/>
              <a:t>sed a microneedle with </a:t>
            </a:r>
            <a:endParaRPr lang="en-US" dirty="0" smtClean="0"/>
          </a:p>
          <a:p>
            <a:pPr>
              <a:buNone/>
            </a:pPr>
            <a:r>
              <a:rPr lang="en-US" dirty="0" smtClean="0"/>
              <a:t>	</a:t>
            </a:r>
            <a:r>
              <a:rPr lang="en-US" dirty="0" smtClean="0"/>
              <a:t>known </a:t>
            </a:r>
            <a:r>
              <a:rPr lang="en-US" dirty="0" smtClean="0"/>
              <a:t>chemo attractants for metastasis</a:t>
            </a:r>
          </a:p>
          <a:p>
            <a:r>
              <a:rPr lang="en-US" dirty="0" smtClean="0"/>
              <a:t>Then used microarrays to study gene </a:t>
            </a:r>
            <a:r>
              <a:rPr lang="en-US" dirty="0" err="1" smtClean="0"/>
              <a:t>experssion</a:t>
            </a:r>
            <a:r>
              <a:rPr lang="en-US" dirty="0" smtClean="0"/>
              <a:t> patterns</a:t>
            </a:r>
          </a:p>
          <a:p>
            <a:pPr lvl="1"/>
            <a:r>
              <a:rPr lang="en-US" dirty="0" smtClean="0"/>
              <a:t>In particular looked for change in gene regulation with genes that affected motility </a:t>
            </a:r>
          </a:p>
          <a:p>
            <a:endParaRPr lang="en-US" dirty="0" smtClean="0"/>
          </a:p>
          <a:p>
            <a:endParaRPr lang="en-US" dirty="0" smtClean="0"/>
          </a:p>
        </p:txBody>
      </p:sp>
      <p:pic>
        <p:nvPicPr>
          <p:cNvPr id="4" name="Picture 3" descr="Screen shot 2010-12-03 at 12.54.24 AM.png"/>
          <p:cNvPicPr>
            <a:picLocks noChangeAspect="1"/>
          </p:cNvPicPr>
          <p:nvPr/>
        </p:nvPicPr>
        <p:blipFill>
          <a:blip r:embed="rId3"/>
          <a:srcRect l="11935"/>
          <a:stretch>
            <a:fillRect/>
          </a:stretch>
        </p:blipFill>
        <p:spPr>
          <a:xfrm>
            <a:off x="5563905" y="1014975"/>
            <a:ext cx="3327176" cy="25465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Paracrine</a:t>
            </a:r>
            <a:r>
              <a:rPr lang="en-US" dirty="0" smtClean="0"/>
              <a:t> Chemotaxis</a:t>
            </a:r>
            <a:endParaRPr lang="en-US" dirty="0"/>
          </a:p>
        </p:txBody>
      </p:sp>
      <p:sp>
        <p:nvSpPr>
          <p:cNvPr id="3" name="Content Placeholder 2"/>
          <p:cNvSpPr>
            <a:spLocks noGrp="1"/>
          </p:cNvSpPr>
          <p:nvPr>
            <p:ph idx="1"/>
          </p:nvPr>
        </p:nvSpPr>
        <p:spPr>
          <a:xfrm>
            <a:off x="457200" y="1237534"/>
            <a:ext cx="4015069" cy="5308369"/>
          </a:xfrm>
        </p:spPr>
        <p:txBody>
          <a:bodyPr>
            <a:normAutofit/>
          </a:bodyPr>
          <a:lstStyle/>
          <a:p>
            <a:r>
              <a:rPr lang="en-US" dirty="0" smtClean="0"/>
              <a:t>Carcinoma cells (CC) produce CSF-1 to drive Tumor Associated Macrophages (TAM) to blood vessel</a:t>
            </a:r>
          </a:p>
          <a:p>
            <a:r>
              <a:rPr lang="en-US" dirty="0" smtClean="0"/>
              <a:t>TAM procedures EGF to direct CC towards the blood vessel</a:t>
            </a:r>
          </a:p>
        </p:txBody>
      </p:sp>
      <p:pic>
        <p:nvPicPr>
          <p:cNvPr id="4" name="Picture 3" descr="Screen shot 2010-12-02 at 2.05.21 PM.png"/>
          <p:cNvPicPr>
            <a:picLocks noChangeAspect="1"/>
          </p:cNvPicPr>
          <p:nvPr/>
        </p:nvPicPr>
        <p:blipFill>
          <a:blip r:embed="rId3"/>
          <a:stretch>
            <a:fillRect/>
          </a:stretch>
        </p:blipFill>
        <p:spPr>
          <a:xfrm>
            <a:off x="4472269" y="1689563"/>
            <a:ext cx="4458918" cy="3725657"/>
          </a:xfrm>
          <a:prstGeom prst="rect">
            <a:avLst/>
          </a:prstGeom>
        </p:spPr>
      </p:pic>
      <p:sp>
        <p:nvSpPr>
          <p:cNvPr id="5" name="TextBox 4"/>
          <p:cNvSpPr txBox="1"/>
          <p:nvPr/>
        </p:nvSpPr>
        <p:spPr>
          <a:xfrm>
            <a:off x="5805270" y="5750183"/>
            <a:ext cx="1883923" cy="369332"/>
          </a:xfrm>
          <a:prstGeom prst="rect">
            <a:avLst/>
          </a:prstGeom>
          <a:noFill/>
        </p:spPr>
        <p:txBody>
          <a:bodyPr wrap="square" rtlCol="0">
            <a:spAutoFit/>
          </a:bodyPr>
          <a:lstStyle/>
          <a:p>
            <a:r>
              <a:rPr lang="en-US" dirty="0" smtClean="0"/>
              <a:t>Wang et al</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Gene Expression Trends</a:t>
            </a:r>
            <a:endParaRPr lang="en-US" dirty="0"/>
          </a:p>
        </p:txBody>
      </p:sp>
      <p:sp>
        <p:nvSpPr>
          <p:cNvPr id="3" name="Content Placeholder 2"/>
          <p:cNvSpPr>
            <a:spLocks noGrp="1"/>
          </p:cNvSpPr>
          <p:nvPr>
            <p:ph idx="1"/>
          </p:nvPr>
        </p:nvSpPr>
        <p:spPr>
          <a:xfrm>
            <a:off x="457200" y="1417638"/>
            <a:ext cx="7467600" cy="4708525"/>
          </a:xfrm>
        </p:spPr>
        <p:txBody>
          <a:bodyPr>
            <a:normAutofit/>
          </a:bodyPr>
          <a:lstStyle/>
          <a:p>
            <a:r>
              <a:rPr lang="en-US" dirty="0" smtClean="0"/>
              <a:t> mRNA levels for genes related to mobility affected</a:t>
            </a:r>
          </a:p>
          <a:p>
            <a:endParaRPr lang="en-US" dirty="0" smtClean="0"/>
          </a:p>
          <a:p>
            <a:r>
              <a:rPr lang="en-US" dirty="0" smtClean="0"/>
              <a:t>mRNA levels for genes related to cell polarity affected</a:t>
            </a:r>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952</TotalTime>
  <Words>1203</Words>
  <Application>Microsoft Office PowerPoint</Application>
  <PresentationFormat>On-screen Show (4:3)</PresentationFormat>
  <Paragraphs>124</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Technic</vt:lpstr>
      <vt:lpstr>Tumor cells caught in the act of invading: their strategy for enhanced cell motility  By: Weigang wang, sumanta goswami, Erik sahai, jeffrey b wyckoff, Jeffrey E. Segall and John S. Condeelis </vt:lpstr>
      <vt:lpstr>Motivation of research, why they did what they did…</vt:lpstr>
      <vt:lpstr>Analysis of Primary whole tumor </vt:lpstr>
      <vt:lpstr>Analysis of cells isolated from fixed tumor</vt:lpstr>
      <vt:lpstr>Analysis of metastases tumor</vt:lpstr>
      <vt:lpstr>Our Method, catching tumor cells red handed ….. while they are invading   using chemotaxis </vt:lpstr>
      <vt:lpstr>Their Method: In vivo Invasion Assay</vt:lpstr>
      <vt:lpstr>Paracrine Chemotaxis</vt:lpstr>
      <vt:lpstr>      Gene Expression Trends</vt:lpstr>
      <vt:lpstr>A key Discrepancy in Cancer Models</vt:lpstr>
      <vt:lpstr>Hypothesis: Tumor Microenvironment Invasion Model</vt:lpstr>
      <vt:lpstr>Key Hypothesis Facets</vt:lpstr>
      <vt:lpstr>Significance to Cancer research</vt:lpstr>
      <vt:lpstr>The End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Tumor cells caught in the act of invading: their strategy for enhanced cell motility</dc:title>
  <dc:creator>Sebastian Lukjan</dc:creator>
  <cp:lastModifiedBy>LANA</cp:lastModifiedBy>
  <cp:revision>80</cp:revision>
  <dcterms:created xsi:type="dcterms:W3CDTF">2010-12-03T03:44:48Z</dcterms:created>
  <dcterms:modified xsi:type="dcterms:W3CDTF">2010-12-03T13:21:07Z</dcterms:modified>
</cp:coreProperties>
</file>