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docProps/core.xml" ContentType="application/vnd.openxmlformats-package.core-propertie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sldIdLst>
    <p:sldId id="264" r:id="rId2"/>
    <p:sldId id="265" r:id="rId3"/>
    <p:sldId id="266" r:id="rId4"/>
    <p:sldId id="267" r:id="rId5"/>
    <p:sldId id="263" r:id="rId6"/>
    <p:sldId id="256" r:id="rId7"/>
    <p:sldId id="257" r:id="rId8"/>
    <p:sldId id="258" r:id="rId9"/>
    <p:sldId id="259" r:id="rId10"/>
    <p:sldId id="260" r:id="rId11"/>
    <p:sldId id="261" r:id="rId12"/>
    <p:sldId id="262"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EFEA7"/>
    <a:srgbClr val="ECE312"/>
    <a:srgbClr val="53FF1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88" d="100"/>
          <a:sy n="88" d="100"/>
        </p:scale>
        <p:origin x="-928"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presProps" Target="presProps.xml"/><Relationship Id="rId19"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1DF916-7E94-EB46-A021-A49FADAF96BD}" type="datetimeFigureOut">
              <a:rPr lang="en-US" smtClean="0"/>
              <a:t>9/9/09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D3B659-56D0-1449-A5E2-8E15B1D869F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E45071-4AEF-41FD-8515-D63102EE1F72}"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951776-FBD6-0648-A1C5-0ACBEC7B51CB}" type="datetimeFigureOut">
              <a:rPr lang="en-US" smtClean="0"/>
              <a:t>9/8/09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51776-FBD6-0648-A1C5-0ACBEC7B51CB}" type="datetimeFigureOut">
              <a:rPr lang="en-US" smtClean="0"/>
              <a:t>9/8/09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51776-FBD6-0648-A1C5-0ACBEC7B51CB}" type="datetimeFigureOut">
              <a:rPr lang="en-US" smtClean="0"/>
              <a:t>9/8/09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951776-FBD6-0648-A1C5-0ACBEC7B51CB}" type="datetimeFigureOut">
              <a:rPr lang="en-US" smtClean="0"/>
              <a:t>9/8/09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951776-FBD6-0648-A1C5-0ACBEC7B51CB}" type="datetimeFigureOut">
              <a:rPr lang="en-US" smtClean="0"/>
              <a:t>9/8/09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951776-FBD6-0648-A1C5-0ACBEC7B51CB}" type="datetimeFigureOut">
              <a:rPr lang="en-US" smtClean="0"/>
              <a:t>9/8/09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951776-FBD6-0648-A1C5-0ACBEC7B51CB}" type="datetimeFigureOut">
              <a:rPr lang="en-US" smtClean="0"/>
              <a:t>9/8/09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951776-FBD6-0648-A1C5-0ACBEC7B51CB}" type="datetimeFigureOut">
              <a:rPr lang="en-US" smtClean="0"/>
              <a:t>9/8/09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51776-FBD6-0648-A1C5-0ACBEC7B51CB}" type="datetimeFigureOut">
              <a:rPr lang="en-US" smtClean="0"/>
              <a:t>9/8/09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51776-FBD6-0648-A1C5-0ACBEC7B51CB}" type="datetimeFigureOut">
              <a:rPr lang="en-US" smtClean="0"/>
              <a:t>9/8/09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951776-FBD6-0648-A1C5-0ACBEC7B51CB}" type="datetimeFigureOut">
              <a:rPr lang="en-US" smtClean="0"/>
              <a:t>9/8/09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11D28-E84C-2D40-B947-0461596C63C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51776-FBD6-0648-A1C5-0ACBEC7B51CB}" type="datetimeFigureOut">
              <a:rPr lang="en-US" smtClean="0"/>
              <a:t>9/8/09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811D28-E84C-2D40-B947-0461596C63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5.jpeg"/><Relationship Id="rId4" Type="http://schemas.openxmlformats.org/officeDocument/2006/relationships/hyperlink" Target="http://images.google.com/imgres?imgurl=http://whyfiles.org/coolimages/images/csi/bacteria_new.jpg&amp;imgrefurl=http://whyfiles.org/coolimages/index.html?id=1099936045.html&amp;usg=__vT3Qwy1KgJdOdI2JYIFvUY6I2wY=&amp;h=305&amp;w=350&amp;sz=39&amp;hl=en&amp;start=15&amp;um=1&amp;tbnid=mrSsy71jLhWkCM:&amp;tbnh=105&amp;tbnw=120&amp;prev=/images?q=petri+dish&amp;hl=en&amp;rls=com.microsoft:en-us:IE-SearchBox&amp;rlz=1I7SUNA_en&amp;sa=N&amp;um=1" TargetMode="External"/><Relationship Id="rId5" Type="http://schemas.openxmlformats.org/officeDocument/2006/relationships/image" Target="../media/image3.jpeg"/><Relationship Id="rId7"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hyperlink" Target="http://images.google.com/imgres?imgurl=http://img.blogcu.com/uploads/worldofscience_dna.JPG&amp;imgrefurl=http://worldofscience.blogcu.com/&amp;usg=__OLGbD6LABFmm0r4dUdeJr4KwxGs=&amp;h=302&amp;w=400&amp;sz=14&amp;hl=en&amp;start=8&amp;um=1&amp;tbnid=HZl72rX0oktw_M:&amp;tbnh=94&amp;tbnw=124&amp;prev=/images?q=recombinant+dna&amp;hl=en&amp;rls=com.microsoft:en-us:IE-SearchBox&amp;rlz=1I7SUNA_en&amp;sa=N&amp;um=1" TargetMode="External"/><Relationship Id="rId3" Type="http://schemas.openxmlformats.org/officeDocument/2006/relationships/image" Target="../media/image2.jpeg"/><Relationship Id="rId6" Type="http://schemas.openxmlformats.org/officeDocument/2006/relationships/hyperlink" Target="http://images.google.com/imgres?imgurl=http://www.allmed.net/mngd/86/349821.jpeg&amp;imgrefurl=http://coffeeblackandcigarettes.wordpress.com/2008/02/18/order-of-draw/&amp;usg=__PGfHM-ENpgIr482R-GtoqR0-jBY=&amp;h=310&amp;w=350&amp;sz=58&amp;hl=en&amp;start=30&amp;um=1&amp;tbnid=a84_WCpoHo9hcM:&amp;tbnh=106&amp;tbnw=120&amp;prev=/images?q=yellow+top+blood+vial&amp;ndsp=20&amp;hl=en&amp;rls=com.microsoft:en-us:IE-SearchBox&amp;rlz=1I7SUNA_en&amp;sa=N&amp;start=20&amp;um=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 Factor X</a:t>
            </a:r>
            <a:endParaRPr lang="en-US" dirty="0"/>
          </a:p>
        </p:txBody>
      </p:sp>
      <p:sp>
        <p:nvSpPr>
          <p:cNvPr id="3" name="Subtitle 2"/>
          <p:cNvSpPr>
            <a:spLocks noGrp="1"/>
          </p:cNvSpPr>
          <p:nvPr>
            <p:ph type="subTitle" idx="1"/>
          </p:nvPr>
        </p:nvSpPr>
        <p:spPr/>
        <p:txBody>
          <a:bodyPr/>
          <a:lstStyle/>
          <a:p>
            <a:r>
              <a:rPr lang="en-US" dirty="0" smtClean="0"/>
              <a:t>Jessica </a:t>
            </a:r>
            <a:r>
              <a:rPr lang="en-US" dirty="0" err="1" smtClean="0"/>
              <a:t>Kettleson</a:t>
            </a:r>
            <a:r>
              <a:rPr lang="en-US" dirty="0" smtClean="0"/>
              <a:t>, Jordan Smith, and Tracy </a:t>
            </a:r>
            <a:r>
              <a:rPr lang="en-US" dirty="0" err="1" smtClean="0"/>
              <a:t>Cronbaugh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2012"/>
            <a:ext cx="8229600" cy="1143000"/>
          </a:xfrm>
        </p:spPr>
        <p:txBody>
          <a:bodyPr/>
          <a:lstStyle/>
          <a:p>
            <a:r>
              <a:rPr lang="en-US" dirty="0" smtClean="0"/>
              <a:t>TESTS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356537" y="3679726"/>
            <a:ext cx="1010188" cy="2323279"/>
          </a:xfrm>
          <a:prstGeom prst="rect">
            <a:avLst/>
          </a:prstGeom>
          <a:gradFill flip="none" rotWithShape="1">
            <a:gsLst>
              <a:gs pos="0">
                <a:srgbClr val="FF0000"/>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4149855" y="3679726"/>
            <a:ext cx="1010188" cy="2323279"/>
          </a:xfrm>
          <a:prstGeom prst="rect">
            <a:avLst/>
          </a:prstGeom>
          <a:gradFill flip="none" rotWithShape="1">
            <a:gsLst>
              <a:gs pos="0">
                <a:srgbClr val="FF0000"/>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6992812" y="3679726"/>
            <a:ext cx="1010188" cy="2323279"/>
          </a:xfrm>
          <a:prstGeom prst="rect">
            <a:avLst/>
          </a:prstGeom>
          <a:gradFill flip="none" rotWithShape="1">
            <a:gsLst>
              <a:gs pos="0">
                <a:srgbClr val="FF0000"/>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Down Arrow 6"/>
          <p:cNvSpPr/>
          <p:nvPr/>
        </p:nvSpPr>
        <p:spPr>
          <a:xfrm>
            <a:off x="1601869" y="2366569"/>
            <a:ext cx="577250" cy="109670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Down Arrow 7"/>
          <p:cNvSpPr/>
          <p:nvPr/>
        </p:nvSpPr>
        <p:spPr>
          <a:xfrm>
            <a:off x="4366325" y="2366569"/>
            <a:ext cx="577250" cy="109670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Down Arrow 8"/>
          <p:cNvSpPr/>
          <p:nvPr/>
        </p:nvSpPr>
        <p:spPr>
          <a:xfrm>
            <a:off x="7239000" y="2362200"/>
            <a:ext cx="577250" cy="109670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Multiply 10"/>
          <p:cNvSpPr/>
          <p:nvPr/>
        </p:nvSpPr>
        <p:spPr>
          <a:xfrm>
            <a:off x="1524000" y="1143000"/>
            <a:ext cx="764856" cy="808097"/>
          </a:xfrm>
          <a:prstGeom prst="mathMultiply">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3022475" y="1143000"/>
            <a:ext cx="3117150" cy="830997"/>
          </a:xfrm>
          <a:prstGeom prst="rect">
            <a:avLst/>
          </a:prstGeom>
          <a:noFill/>
        </p:spPr>
        <p:txBody>
          <a:bodyPr wrap="square" rtlCol="0">
            <a:spAutoFit/>
          </a:bodyPr>
          <a:lstStyle/>
          <a:p>
            <a:pPr algn="ctr"/>
            <a:r>
              <a:rPr lang="en-US" sz="2400" dirty="0" smtClean="0"/>
              <a:t>Extract from untransformed </a:t>
            </a:r>
            <a:r>
              <a:rPr lang="en-US" sz="2400" i="1" dirty="0" smtClean="0"/>
              <a:t>E. coli</a:t>
            </a:r>
            <a:endParaRPr lang="en-US" sz="2400" i="1" dirty="0"/>
          </a:p>
        </p:txBody>
      </p:sp>
      <p:sp>
        <p:nvSpPr>
          <p:cNvPr id="13" name="TextBox 12"/>
          <p:cNvSpPr txBox="1"/>
          <p:nvPr/>
        </p:nvSpPr>
        <p:spPr>
          <a:xfrm>
            <a:off x="6026850" y="1143000"/>
            <a:ext cx="3117150" cy="830997"/>
          </a:xfrm>
          <a:prstGeom prst="rect">
            <a:avLst/>
          </a:prstGeom>
          <a:noFill/>
        </p:spPr>
        <p:txBody>
          <a:bodyPr wrap="square" rtlCol="0">
            <a:spAutoFit/>
          </a:bodyPr>
          <a:lstStyle/>
          <a:p>
            <a:pPr algn="ctr"/>
            <a:r>
              <a:rPr lang="en-US" sz="2400" dirty="0" smtClean="0"/>
              <a:t>Extract from transformed </a:t>
            </a:r>
            <a:r>
              <a:rPr lang="en-US" sz="2400" i="1" dirty="0" smtClean="0"/>
              <a:t>E. coli</a:t>
            </a:r>
            <a:endParaRPr lang="en-US" sz="2400" i="1" dirty="0"/>
          </a:p>
        </p:txBody>
      </p:sp>
      <p:sp>
        <p:nvSpPr>
          <p:cNvPr id="14" name="TextBox 13"/>
          <p:cNvSpPr txBox="1"/>
          <p:nvPr/>
        </p:nvSpPr>
        <p:spPr>
          <a:xfrm>
            <a:off x="1841172" y="317467"/>
            <a:ext cx="5714144" cy="646331"/>
          </a:xfrm>
          <a:prstGeom prst="rect">
            <a:avLst/>
          </a:prstGeom>
          <a:noFill/>
        </p:spPr>
        <p:txBody>
          <a:bodyPr wrap="square" rtlCol="0">
            <a:spAutoFit/>
          </a:bodyPr>
          <a:lstStyle/>
          <a:p>
            <a:pPr algn="ctr"/>
            <a:r>
              <a:rPr lang="en-US" sz="3600" b="1" u="sng" dirty="0" smtClean="0"/>
              <a:t>TIME TEST</a:t>
            </a:r>
            <a:endParaRPr lang="en-US" sz="3600"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356537" y="1789358"/>
            <a:ext cx="1428694" cy="4213648"/>
          </a:xfrm>
          <a:prstGeom prst="rect">
            <a:avLst/>
          </a:prstGeom>
          <a:gradFill flip="none" rotWithShape="1">
            <a:gsLst>
              <a:gs pos="0">
                <a:srgbClr val="53FF15"/>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841172" y="317467"/>
            <a:ext cx="5714144" cy="646331"/>
          </a:xfrm>
          <a:prstGeom prst="rect">
            <a:avLst/>
          </a:prstGeom>
          <a:noFill/>
        </p:spPr>
        <p:txBody>
          <a:bodyPr wrap="square" rtlCol="0">
            <a:spAutoFit/>
          </a:bodyPr>
          <a:lstStyle/>
          <a:p>
            <a:pPr algn="ctr"/>
            <a:r>
              <a:rPr lang="en-US" sz="3600" b="1" u="sng" dirty="0" smtClean="0"/>
              <a:t>VISUAL TEST</a:t>
            </a:r>
            <a:endParaRPr lang="en-US" sz="3600" b="1" u="sng" dirty="0"/>
          </a:p>
        </p:txBody>
      </p:sp>
      <p:sp>
        <p:nvSpPr>
          <p:cNvPr id="15" name="Rectangle 14"/>
          <p:cNvSpPr/>
          <p:nvPr/>
        </p:nvSpPr>
        <p:spPr>
          <a:xfrm>
            <a:off x="6840969" y="1789358"/>
            <a:ext cx="1428694" cy="4213648"/>
          </a:xfrm>
          <a:prstGeom prst="rect">
            <a:avLst/>
          </a:prstGeom>
          <a:gradFill flip="none" rotWithShape="1">
            <a:gsLst>
              <a:gs pos="0">
                <a:srgbClr val="FF0000"/>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3247031" y="3463272"/>
            <a:ext cx="3073856" cy="73594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Why Factor X?</a:t>
            </a:r>
            <a:endParaRPr lang="en-US" dirty="0"/>
          </a:p>
        </p:txBody>
      </p:sp>
      <p:sp>
        <p:nvSpPr>
          <p:cNvPr id="5" name="Content Placeholder 4"/>
          <p:cNvSpPr>
            <a:spLocks noGrp="1"/>
          </p:cNvSpPr>
          <p:nvPr>
            <p:ph idx="1"/>
          </p:nvPr>
        </p:nvSpPr>
        <p:spPr/>
        <p:txBody>
          <a:bodyPr/>
          <a:lstStyle/>
          <a:p>
            <a:r>
              <a:rPr lang="en-US" dirty="0" smtClean="0"/>
              <a:t>Factor X / Stuart-</a:t>
            </a:r>
            <a:r>
              <a:rPr lang="en-US" dirty="0" err="1" smtClean="0"/>
              <a:t>Prower</a:t>
            </a:r>
            <a:r>
              <a:rPr lang="en-US" dirty="0" smtClean="0"/>
              <a:t> deficiency</a:t>
            </a:r>
          </a:p>
          <a:p>
            <a:pPr lvl="1"/>
            <a:r>
              <a:rPr lang="en-US" dirty="0" smtClean="0"/>
              <a:t>Frequent nosebleeds</a:t>
            </a:r>
          </a:p>
          <a:p>
            <a:pPr lvl="1"/>
            <a:r>
              <a:rPr lang="en-US" dirty="0" smtClean="0"/>
              <a:t>Easy bruising</a:t>
            </a:r>
          </a:p>
          <a:p>
            <a:pPr lvl="1"/>
            <a:r>
              <a:rPr lang="en-US" dirty="0" smtClean="0"/>
              <a:t>Soft tissue hemorrhages</a:t>
            </a:r>
          </a:p>
          <a:p>
            <a:pPr lvl="1"/>
            <a:r>
              <a:rPr lang="en-US" dirty="0" smtClean="0"/>
              <a:t>Bleeding of the joints</a:t>
            </a:r>
          </a:p>
          <a:p>
            <a:pPr lvl="1"/>
            <a:r>
              <a:rPr lang="en-US" dirty="0" smtClean="0"/>
              <a:t>Muscle bleeding</a:t>
            </a:r>
          </a:p>
          <a:p>
            <a:pPr lvl="1"/>
            <a:r>
              <a:rPr lang="en-US" dirty="0" smtClean="0"/>
              <a:t>Mucous membrane bleeding</a:t>
            </a:r>
          </a:p>
          <a:p>
            <a:r>
              <a:rPr lang="en-US" dirty="0" smtClean="0"/>
              <a:t>1 in 500,000 people affected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ch157f1.jpg"/>
          <p:cNvPicPr>
            <a:picLocks noChangeAspect="1"/>
          </p:cNvPicPr>
          <p:nvPr/>
        </p:nvPicPr>
        <p:blipFill>
          <a:blip r:embed="rId2">
            <a:lum contrast="20000"/>
          </a:blip>
          <a:stretch>
            <a:fillRect/>
          </a:stretch>
        </p:blipFill>
        <p:spPr>
          <a:xfrm>
            <a:off x="2590800" y="1219200"/>
            <a:ext cx="4318000" cy="5308600"/>
          </a:xfrm>
          <a:prstGeom prst="rect">
            <a:avLst/>
          </a:prstGeom>
        </p:spPr>
      </p:pic>
      <p:sp>
        <p:nvSpPr>
          <p:cNvPr id="3" name="TextBox 2"/>
          <p:cNvSpPr txBox="1"/>
          <p:nvPr/>
        </p:nvSpPr>
        <p:spPr>
          <a:xfrm>
            <a:off x="304800" y="457200"/>
            <a:ext cx="2819400" cy="369332"/>
          </a:xfrm>
          <a:prstGeom prst="rect">
            <a:avLst/>
          </a:prstGeom>
          <a:noFill/>
        </p:spPr>
        <p:txBody>
          <a:bodyPr wrap="square" rtlCol="0">
            <a:spAutoFit/>
          </a:bodyPr>
          <a:lstStyle/>
          <a:p>
            <a:r>
              <a:rPr lang="en-US" dirty="0" smtClean="0"/>
              <a:t>Coagulation Cascade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3246475" y="2209800"/>
            <a:ext cx="8001000" cy="369332"/>
          </a:xfrm>
          <a:prstGeom prst="rect">
            <a:avLst/>
          </a:prstGeom>
          <a:noFill/>
        </p:spPr>
        <p:txBody>
          <a:bodyPr wrap="square" rtlCol="0">
            <a:spAutoFit/>
          </a:bodyPr>
          <a:lstStyle/>
          <a:p>
            <a:r>
              <a:rPr lang="en-US" dirty="0" err="1" smtClean="0">
                <a:sym typeface="Wingdings" pitchFamily="2" charset="2"/>
              </a:rPr>
              <a:t>Prothrombin</a:t>
            </a:r>
            <a:r>
              <a:rPr lang="en-US" dirty="0" smtClean="0">
                <a:sym typeface="Wingdings" pitchFamily="2" charset="2"/>
              </a:rPr>
              <a:t>  Thrombin </a:t>
            </a:r>
            <a:endParaRPr lang="en-US" dirty="0"/>
          </a:p>
        </p:txBody>
      </p:sp>
      <p:sp>
        <p:nvSpPr>
          <p:cNvPr id="3" name="TextBox 2"/>
          <p:cNvSpPr txBox="1"/>
          <p:nvPr/>
        </p:nvSpPr>
        <p:spPr>
          <a:xfrm>
            <a:off x="3246475" y="533400"/>
            <a:ext cx="3581400" cy="461665"/>
          </a:xfrm>
          <a:prstGeom prst="rect">
            <a:avLst/>
          </a:prstGeom>
          <a:noFill/>
        </p:spPr>
        <p:txBody>
          <a:bodyPr wrap="square" rtlCol="0">
            <a:spAutoFit/>
          </a:bodyPr>
          <a:lstStyle/>
          <a:p>
            <a:r>
              <a:rPr lang="en-US" sz="2400" b="1" dirty="0" smtClean="0"/>
              <a:t>Human Factor X</a:t>
            </a:r>
            <a:endParaRPr lang="en-US" sz="2400" b="1" dirty="0"/>
          </a:p>
        </p:txBody>
      </p:sp>
      <p:sp>
        <p:nvSpPr>
          <p:cNvPr id="4" name="TextBox 3"/>
          <p:cNvSpPr txBox="1"/>
          <p:nvPr/>
        </p:nvSpPr>
        <p:spPr>
          <a:xfrm>
            <a:off x="3475075" y="2819400"/>
            <a:ext cx="2743200" cy="369332"/>
          </a:xfrm>
          <a:prstGeom prst="rect">
            <a:avLst/>
          </a:prstGeom>
          <a:noFill/>
        </p:spPr>
        <p:txBody>
          <a:bodyPr wrap="square" rtlCol="0">
            <a:spAutoFit/>
          </a:bodyPr>
          <a:lstStyle/>
          <a:p>
            <a:r>
              <a:rPr lang="en-US" dirty="0" smtClean="0"/>
              <a:t>Fibrinogen </a:t>
            </a:r>
            <a:r>
              <a:rPr lang="en-US" dirty="0" smtClean="0">
                <a:sym typeface="Wingdings" pitchFamily="2" charset="2"/>
              </a:rPr>
              <a:t> Fibrin</a:t>
            </a:r>
          </a:p>
        </p:txBody>
      </p:sp>
      <p:sp>
        <p:nvSpPr>
          <p:cNvPr id="5" name="TextBox 4"/>
          <p:cNvSpPr txBox="1"/>
          <p:nvPr/>
        </p:nvSpPr>
        <p:spPr>
          <a:xfrm>
            <a:off x="3779875" y="3352800"/>
            <a:ext cx="2743200" cy="369332"/>
          </a:xfrm>
          <a:prstGeom prst="rect">
            <a:avLst/>
          </a:prstGeom>
          <a:noFill/>
        </p:spPr>
        <p:txBody>
          <a:bodyPr wrap="square" rtlCol="0">
            <a:spAutoFit/>
          </a:bodyPr>
          <a:lstStyle/>
          <a:p>
            <a:r>
              <a:rPr lang="en-US" dirty="0" smtClean="0"/>
              <a:t> Fibrin </a:t>
            </a:r>
            <a:r>
              <a:rPr lang="en-US" dirty="0" smtClean="0">
                <a:sym typeface="Wingdings" pitchFamily="2" charset="2"/>
              </a:rPr>
              <a:t> clot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http://t3.gstatic.com/images?q=tbn:HZl72rX0oktw_M:http://img.blogcu.com/uploads/worldofscience_dna.JPG">
            <a:hlinkClick r:id="rId2"/>
          </p:cNvPr>
          <p:cNvPicPr>
            <a:picLocks noChangeAspect="1" noChangeArrowheads="1"/>
          </p:cNvPicPr>
          <p:nvPr/>
        </p:nvPicPr>
        <p:blipFill>
          <a:blip r:embed="rId3">
            <a:lum/>
          </a:blip>
          <a:srcRect/>
          <a:stretch>
            <a:fillRect/>
          </a:stretch>
        </p:blipFill>
        <p:spPr bwMode="auto">
          <a:xfrm>
            <a:off x="609600" y="381001"/>
            <a:ext cx="2667000" cy="2021760"/>
          </a:xfrm>
          <a:prstGeom prst="rect">
            <a:avLst/>
          </a:prstGeom>
          <a:noFill/>
        </p:spPr>
      </p:pic>
      <p:sp>
        <p:nvSpPr>
          <p:cNvPr id="3" name="Right Arrow 2"/>
          <p:cNvSpPr/>
          <p:nvPr/>
        </p:nvSpPr>
        <p:spPr>
          <a:xfrm>
            <a:off x="3886200" y="914400"/>
            <a:ext cx="1447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http://t0.gstatic.com/images?q=tbn:mrSsy71jLhWkCM:http://whyfiles.org/coolimages/images/csi/bacteria_new.jpg">
            <a:hlinkClick r:id="rId4"/>
          </p:cNvPr>
          <p:cNvPicPr>
            <a:picLocks noChangeAspect="1" noChangeArrowheads="1"/>
          </p:cNvPicPr>
          <p:nvPr/>
        </p:nvPicPr>
        <p:blipFill>
          <a:blip r:embed="rId5"/>
          <a:srcRect/>
          <a:stretch>
            <a:fillRect/>
          </a:stretch>
        </p:blipFill>
        <p:spPr bwMode="auto">
          <a:xfrm>
            <a:off x="5943600" y="457200"/>
            <a:ext cx="1600200" cy="1400175"/>
          </a:xfrm>
          <a:prstGeom prst="rect">
            <a:avLst/>
          </a:prstGeom>
          <a:noFill/>
        </p:spPr>
      </p:pic>
      <p:pic>
        <p:nvPicPr>
          <p:cNvPr id="1030" name="Picture 6" descr="http://t3.gstatic.com/images?q=tbn:a84_WCpoHo9hcM:http://www.allmed.net/mngd/86/349821.jpeg">
            <a:hlinkClick r:id="rId6"/>
          </p:cNvPr>
          <p:cNvPicPr>
            <a:picLocks noChangeAspect="1" noChangeArrowheads="1"/>
          </p:cNvPicPr>
          <p:nvPr/>
        </p:nvPicPr>
        <p:blipFill>
          <a:blip r:embed="rId7"/>
          <a:srcRect/>
          <a:stretch>
            <a:fillRect/>
          </a:stretch>
        </p:blipFill>
        <p:spPr bwMode="auto">
          <a:xfrm>
            <a:off x="304800" y="2971800"/>
            <a:ext cx="2362200" cy="2086610"/>
          </a:xfrm>
          <a:prstGeom prst="rect">
            <a:avLst/>
          </a:prstGeom>
          <a:noFill/>
        </p:spPr>
      </p:pic>
      <p:sp>
        <p:nvSpPr>
          <p:cNvPr id="10" name="Right Arrow 9"/>
          <p:cNvSpPr/>
          <p:nvPr/>
        </p:nvSpPr>
        <p:spPr>
          <a:xfrm>
            <a:off x="2895600" y="3886200"/>
            <a:ext cx="14478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descr="http://www.haonline.org/mediawiki/images/4/43/Blood_clot_formation.jpg"/>
          <p:cNvPicPr>
            <a:picLocks noChangeAspect="1" noChangeArrowheads="1"/>
          </p:cNvPicPr>
          <p:nvPr/>
        </p:nvPicPr>
        <p:blipFill>
          <a:blip r:embed="rId8"/>
          <a:srcRect/>
          <a:stretch>
            <a:fillRect/>
          </a:stretch>
        </p:blipFill>
        <p:spPr bwMode="auto">
          <a:xfrm>
            <a:off x="4800600" y="2895600"/>
            <a:ext cx="4114800" cy="2971800"/>
          </a:xfrm>
          <a:prstGeom prst="rect">
            <a:avLst/>
          </a:prstGeom>
          <a:noFill/>
        </p:spPr>
      </p:pic>
      <p:cxnSp>
        <p:nvCxnSpPr>
          <p:cNvPr id="13" name="Straight Arrow Connector 12"/>
          <p:cNvCxnSpPr/>
          <p:nvPr/>
        </p:nvCxnSpPr>
        <p:spPr>
          <a:xfrm rot="16200000" flipH="1">
            <a:off x="342900" y="2552700"/>
            <a:ext cx="5334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82012"/>
            <a:ext cx="8229600" cy="1143000"/>
          </a:xfrm>
        </p:spPr>
        <p:txBody>
          <a:bodyPr/>
          <a:lstStyle/>
          <a:p>
            <a:r>
              <a:rPr lang="en-US" dirty="0" smtClean="0"/>
              <a:t>STEPS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1544143" y="1298727"/>
            <a:ext cx="5720851" cy="2511478"/>
          </a:xfrm>
          <a:prstGeom prst="rect">
            <a:avLst/>
          </a:prstGeom>
          <a:noFill/>
        </p:spPr>
        <p:txBody>
          <a:bodyPr wrap="square" rtlCol="0">
            <a:spAutoFit/>
          </a:bodyPr>
          <a:lstStyle/>
          <a:p>
            <a:endParaRPr lang="en-US" dirty="0"/>
          </a:p>
        </p:txBody>
      </p:sp>
      <p:sp>
        <p:nvSpPr>
          <p:cNvPr id="7" name="TextBox 6"/>
          <p:cNvSpPr txBox="1"/>
          <p:nvPr/>
        </p:nvSpPr>
        <p:spPr>
          <a:xfrm>
            <a:off x="871209" y="502120"/>
            <a:ext cx="7132098" cy="5355313"/>
          </a:xfrm>
          <a:prstGeom prst="rect">
            <a:avLst/>
          </a:prstGeom>
          <a:noFill/>
        </p:spPr>
        <p:txBody>
          <a:bodyPr wrap="square" rtlCol="0">
            <a:spAutoFit/>
          </a:bodyPr>
          <a:lstStyle/>
          <a:p>
            <a:pPr lvl="0"/>
            <a:r>
              <a:rPr lang="en-US" dirty="0"/>
              <a:t>Locate the gene sequence in </a:t>
            </a:r>
            <a:r>
              <a:rPr lang="en-US" dirty="0" err="1" smtClean="0"/>
              <a:t>GenBank</a:t>
            </a:r>
            <a:r>
              <a:rPr lang="en-US" dirty="0" smtClean="0"/>
              <a:t>.  </a:t>
            </a:r>
            <a:r>
              <a:rPr lang="en-US" dirty="0"/>
              <a:t>The gene of interest’s accession number is K01886. </a:t>
            </a:r>
            <a:r>
              <a:rPr lang="en-US" dirty="0" smtClean="0"/>
              <a:t> The </a:t>
            </a:r>
            <a:r>
              <a:rPr lang="en-US" dirty="0"/>
              <a:t>sequence is</a:t>
            </a:r>
            <a:r>
              <a:rPr lang="en-US" dirty="0" smtClean="0"/>
              <a:t>:</a:t>
            </a:r>
          </a:p>
          <a:p>
            <a:pPr lvl="0"/>
            <a:endParaRPr lang="en-US" dirty="0" smtClean="0"/>
          </a:p>
          <a:p>
            <a:r>
              <a:rPr lang="en-US" dirty="0"/>
              <a:t>ATCGTGGGAG GCCAGGAATG CAAGGACGGG GAGTGTCCCT GGCAGGCCCT GCTCATCAAT GAGGAAAACG AGGGTTTCTG TGGTGGAACC ATTCTGAGCG AGTTCTACAT CCTAACGGCA GCCCACTGTC TCTACCAAGC CAAGAGATTC GAAGGGGACC GGAACACGGA GCAGGAGGAG GGCGGTGAGG CGGTGCACGA GGTGGAGGTG GTCATCAAGC ACAACCGGTT CACAAAGGAG ACCTATGACT TCGACATCGC CGTGCTCCGG CTCAAGACCC CCATCACCTT CCGCATGAAC GTGGCGCCTG CCTGCCTCCC CGAGCGTGAC TGGGCCGAGT CCACGCTGAT GACGCAGAAG ACGGGGATTG TGAGCGGCTT CGGGCGCACC CACGAGAAGG GCCGGCAGTC CACCAGGCTC AAGATGCTGG AGGTGCCCTA CGTGGACCGC AACAGCTGCA AGCTGTCCAG CAGCTTCATC ATCACCCAGA ACATGTTCTG TGCCGGCTAC GACACCAAGC AGGAGGATGC CTGCCAGGGG GACAGCGGGG GCCCGCACGT CACCCGCTTC AAGGACACCT ACTTCGTGAC AGGCATCGTC AGCTGGGGAG AGGGCTGTGC CCGTAAGGGG AAGTACGGGA TCTACACCAA GGTCACCGCC TTCCTCAAGT GGATCGACAG GTCCATGAAA ACCAGGGGCT TGCCCAAGGC CAAGAGCCAT GCCCCGGAGG TCATAACGTC CTCTCCATTA AAG</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331919" y="542652"/>
            <a:ext cx="8629886" cy="369332"/>
          </a:xfrm>
          <a:prstGeom prst="rect">
            <a:avLst/>
          </a:prstGeom>
          <a:noFill/>
        </p:spPr>
        <p:txBody>
          <a:bodyPr wrap="square" rtlCol="0">
            <a:spAutoFit/>
          </a:bodyPr>
          <a:lstStyle/>
          <a:p>
            <a:r>
              <a:rPr lang="en-US" dirty="0" smtClean="0"/>
              <a:t>First base pairs: ATCGTGGGAGGCCAGG                 Last base pairs: </a:t>
            </a:r>
            <a:r>
              <a:rPr lang="en-US" dirty="0"/>
              <a:t>TAACGTCCTCTCCATTAAAG</a:t>
            </a:r>
            <a:r>
              <a:rPr lang="en-US" dirty="0" smtClean="0"/>
              <a:t> </a:t>
            </a:r>
            <a:endParaRPr lang="en-US" dirty="0"/>
          </a:p>
        </p:txBody>
      </p:sp>
      <p:sp>
        <p:nvSpPr>
          <p:cNvPr id="5" name="TextBox 4"/>
          <p:cNvSpPr txBox="1"/>
          <p:nvPr/>
        </p:nvSpPr>
        <p:spPr>
          <a:xfrm>
            <a:off x="228600" y="1385310"/>
            <a:ext cx="4490418" cy="1754327"/>
          </a:xfrm>
          <a:prstGeom prst="rect">
            <a:avLst/>
          </a:prstGeom>
          <a:noFill/>
        </p:spPr>
        <p:txBody>
          <a:bodyPr wrap="square" rtlCol="0">
            <a:spAutoFit/>
          </a:bodyPr>
          <a:lstStyle/>
          <a:p>
            <a:pPr lvl="0"/>
            <a:r>
              <a:rPr lang="en-US" dirty="0"/>
              <a:t>Add </a:t>
            </a:r>
            <a:r>
              <a:rPr lang="en-US" dirty="0" err="1"/>
              <a:t>XbaI</a:t>
            </a:r>
            <a:r>
              <a:rPr lang="en-US" dirty="0"/>
              <a:t> (TCTAGA) and start </a:t>
            </a:r>
            <a:r>
              <a:rPr lang="en-US" dirty="0" err="1"/>
              <a:t>codon</a:t>
            </a:r>
            <a:r>
              <a:rPr lang="en-US" dirty="0"/>
              <a:t> (ATG) to first base pairs in gene sequence to create forward primer </a:t>
            </a:r>
            <a:r>
              <a:rPr lang="en-US" dirty="0" smtClean="0"/>
              <a:t>#1:</a:t>
            </a:r>
            <a:endParaRPr lang="en-US" dirty="0"/>
          </a:p>
          <a:p>
            <a:r>
              <a:rPr lang="en-US" dirty="0"/>
              <a:t>		</a:t>
            </a:r>
            <a:r>
              <a:rPr lang="en-US" dirty="0" smtClean="0"/>
              <a:t>	</a:t>
            </a:r>
            <a:r>
              <a:rPr lang="en-US" b="1" dirty="0" smtClean="0"/>
              <a:t>TCTAG</a:t>
            </a:r>
            <a:r>
              <a:rPr lang="en-US" u="sng" dirty="0" smtClean="0"/>
              <a:t>ATG</a:t>
            </a:r>
            <a:r>
              <a:rPr lang="en-US" dirty="0" smtClean="0"/>
              <a:t>ATCGTGGGAGGCCAGG</a:t>
            </a:r>
          </a:p>
          <a:p>
            <a:endParaRPr lang="en-US" dirty="0"/>
          </a:p>
        </p:txBody>
      </p:sp>
      <p:sp>
        <p:nvSpPr>
          <p:cNvPr id="6" name="TextBox 5"/>
          <p:cNvSpPr txBox="1"/>
          <p:nvPr/>
        </p:nvSpPr>
        <p:spPr>
          <a:xfrm>
            <a:off x="457200" y="3276600"/>
            <a:ext cx="8211380" cy="646331"/>
          </a:xfrm>
          <a:prstGeom prst="rect">
            <a:avLst/>
          </a:prstGeom>
          <a:noFill/>
        </p:spPr>
        <p:txBody>
          <a:bodyPr wrap="square" rtlCol="0">
            <a:spAutoFit/>
          </a:bodyPr>
          <a:lstStyle/>
          <a:p>
            <a:pPr lvl="0"/>
            <a:r>
              <a:rPr lang="en-US" dirty="0"/>
              <a:t>Plug gene sequence into IDT website to find two appropriate middle primers to help verify mRNA sequence</a:t>
            </a:r>
            <a:r>
              <a:rPr lang="en-US" dirty="0" smtClean="0"/>
              <a:t>:</a:t>
            </a:r>
            <a:endParaRPr lang="en-US" dirty="0"/>
          </a:p>
        </p:txBody>
      </p:sp>
      <p:sp>
        <p:nvSpPr>
          <p:cNvPr id="7" name="TextBox 6"/>
          <p:cNvSpPr txBox="1"/>
          <p:nvPr/>
        </p:nvSpPr>
        <p:spPr>
          <a:xfrm>
            <a:off x="4719018" y="1260712"/>
            <a:ext cx="4321663" cy="2031325"/>
          </a:xfrm>
          <a:prstGeom prst="rect">
            <a:avLst/>
          </a:prstGeom>
          <a:noFill/>
        </p:spPr>
        <p:txBody>
          <a:bodyPr wrap="square" rtlCol="0">
            <a:spAutoFit/>
          </a:bodyPr>
          <a:lstStyle/>
          <a:p>
            <a:pPr lvl="0"/>
            <a:r>
              <a:rPr lang="en-US" dirty="0"/>
              <a:t>Find the reverse complement to the last base pairs:</a:t>
            </a:r>
            <a:endParaRPr lang="en-US" dirty="0" smtClean="0"/>
          </a:p>
          <a:p>
            <a:r>
              <a:rPr lang="en-US" dirty="0" smtClean="0"/>
              <a:t>            CTTTAATGGAGAGGACGTT</a:t>
            </a:r>
          </a:p>
          <a:p>
            <a:pPr lvl="0"/>
            <a:r>
              <a:rPr lang="en-US" dirty="0"/>
              <a:t>Add </a:t>
            </a:r>
            <a:r>
              <a:rPr lang="en-US" dirty="0" err="1"/>
              <a:t>SpeI</a:t>
            </a:r>
            <a:r>
              <a:rPr lang="en-US" dirty="0"/>
              <a:t> to reverse complement in reverse order to create reverse primer #1:</a:t>
            </a:r>
            <a:endParaRPr lang="en-US" dirty="0" smtClean="0"/>
          </a:p>
          <a:p>
            <a:r>
              <a:rPr lang="en-US" dirty="0" smtClean="0"/>
              <a:t>        </a:t>
            </a:r>
            <a:r>
              <a:rPr lang="en-US" b="1" dirty="0" smtClean="0"/>
              <a:t>TGATCA</a:t>
            </a:r>
            <a:r>
              <a:rPr lang="en-US" dirty="0" smtClean="0"/>
              <a:t>CTTTAATGGAGAGGACGTT</a:t>
            </a:r>
            <a:endParaRPr lang="en-US" dirty="0"/>
          </a:p>
          <a:p>
            <a:endParaRPr lang="en-US" dirty="0"/>
          </a:p>
        </p:txBody>
      </p:sp>
      <p:sp>
        <p:nvSpPr>
          <p:cNvPr id="8" name="TextBox 7"/>
          <p:cNvSpPr txBox="1"/>
          <p:nvPr/>
        </p:nvSpPr>
        <p:spPr>
          <a:xfrm>
            <a:off x="457200" y="4112635"/>
            <a:ext cx="3525825" cy="923330"/>
          </a:xfrm>
          <a:prstGeom prst="rect">
            <a:avLst/>
          </a:prstGeom>
          <a:noFill/>
        </p:spPr>
        <p:txBody>
          <a:bodyPr wrap="square" rtlCol="0">
            <a:spAutoFit/>
          </a:bodyPr>
          <a:lstStyle/>
          <a:p>
            <a:r>
              <a:rPr lang="en-US" dirty="0" smtClean="0"/>
              <a:t>Forward Primer #2 (found in middle of gene):</a:t>
            </a:r>
          </a:p>
          <a:p>
            <a:r>
              <a:rPr lang="en-US" dirty="0" smtClean="0"/>
              <a:t>   </a:t>
            </a:r>
            <a:r>
              <a:rPr lang="en-US" dirty="0" smtClean="0"/>
              <a:t>TGGTGGAACCATTCTGAGCGAGTT </a:t>
            </a:r>
          </a:p>
        </p:txBody>
      </p:sp>
      <p:sp>
        <p:nvSpPr>
          <p:cNvPr id="9" name="TextBox 8"/>
          <p:cNvSpPr txBox="1"/>
          <p:nvPr/>
        </p:nvSpPr>
        <p:spPr>
          <a:xfrm>
            <a:off x="5123093" y="3922931"/>
            <a:ext cx="3838712" cy="1477328"/>
          </a:xfrm>
          <a:prstGeom prst="rect">
            <a:avLst/>
          </a:prstGeom>
          <a:noFill/>
        </p:spPr>
        <p:txBody>
          <a:bodyPr wrap="square" rtlCol="0">
            <a:spAutoFit/>
          </a:bodyPr>
          <a:lstStyle/>
          <a:p>
            <a:r>
              <a:rPr lang="en-US" dirty="0" smtClean="0"/>
              <a:t>Reverse Primer #2 (also found in middle of gene, but downstream from forward primer #2):</a:t>
            </a:r>
          </a:p>
          <a:p>
            <a:r>
              <a:rPr lang="en-US" dirty="0" smtClean="0"/>
              <a:t>      CTCCTTTGTGAACCGGTTGTGCTT </a:t>
            </a:r>
          </a:p>
          <a:p>
            <a:endParaRPr lang="en-US" dirty="0"/>
          </a:p>
        </p:txBody>
      </p:sp>
      <p:sp>
        <p:nvSpPr>
          <p:cNvPr id="10" name="TextBox 9"/>
          <p:cNvSpPr txBox="1"/>
          <p:nvPr/>
        </p:nvSpPr>
        <p:spPr>
          <a:xfrm>
            <a:off x="457200" y="5400259"/>
            <a:ext cx="8211380" cy="371861"/>
          </a:xfrm>
          <a:prstGeom prst="rect">
            <a:avLst/>
          </a:prstGeom>
          <a:noFill/>
        </p:spPr>
        <p:txBody>
          <a:bodyPr wrap="square" rtlCol="0">
            <a:spAutoFit/>
          </a:bodyPr>
          <a:lstStyle/>
          <a:p>
            <a:r>
              <a:rPr lang="en-US" dirty="0" smtClean="0"/>
              <a:t>Add rest of prefix and suffix sequences to primers to make </a:t>
            </a:r>
            <a:r>
              <a:rPr lang="en-US" dirty="0" err="1" smtClean="0"/>
              <a:t>biobrick</a:t>
            </a:r>
            <a:r>
              <a:rPr lang="en-US" dirty="0" smtClean="0"/>
              <a:t> compatible:</a:t>
            </a:r>
            <a:endParaRPr lang="en-US" dirty="0"/>
          </a:p>
        </p:txBody>
      </p:sp>
      <p:sp>
        <p:nvSpPr>
          <p:cNvPr id="11" name="TextBox 10"/>
          <p:cNvSpPr txBox="1"/>
          <p:nvPr/>
        </p:nvSpPr>
        <p:spPr>
          <a:xfrm>
            <a:off x="331919" y="6003005"/>
            <a:ext cx="4261818" cy="646331"/>
          </a:xfrm>
          <a:prstGeom prst="rect">
            <a:avLst/>
          </a:prstGeom>
          <a:noFill/>
        </p:spPr>
        <p:txBody>
          <a:bodyPr wrap="square" rtlCol="0">
            <a:spAutoFit/>
          </a:bodyPr>
          <a:lstStyle/>
          <a:p>
            <a:r>
              <a:rPr lang="en-US" dirty="0" smtClean="0"/>
              <a:t>Forward Primer #3: </a:t>
            </a:r>
            <a:r>
              <a:rPr lang="en-US" b="1" dirty="0" smtClean="0"/>
              <a:t>GAATTCGCGGCCGCT</a:t>
            </a:r>
            <a:r>
              <a:rPr lang="en-US" dirty="0" smtClean="0"/>
              <a:t>TCTAGATGATCGTGGA</a:t>
            </a:r>
            <a:endParaRPr lang="en-US" dirty="0"/>
          </a:p>
        </p:txBody>
      </p:sp>
      <p:sp>
        <p:nvSpPr>
          <p:cNvPr id="12" name="TextBox 11"/>
          <p:cNvSpPr txBox="1"/>
          <p:nvPr/>
        </p:nvSpPr>
        <p:spPr>
          <a:xfrm>
            <a:off x="4829867" y="5934670"/>
            <a:ext cx="4131937" cy="923330"/>
          </a:xfrm>
          <a:prstGeom prst="rect">
            <a:avLst/>
          </a:prstGeom>
          <a:noFill/>
        </p:spPr>
        <p:txBody>
          <a:bodyPr wrap="square" rtlCol="0">
            <a:spAutoFit/>
          </a:bodyPr>
          <a:lstStyle/>
          <a:p>
            <a:r>
              <a:rPr lang="en-US" dirty="0" smtClean="0"/>
              <a:t>Reverse Primer #3: </a:t>
            </a:r>
            <a:r>
              <a:rPr lang="en-US" b="1" dirty="0" smtClean="0"/>
              <a:t>TACTAGTAGCGGCCG</a:t>
            </a:r>
            <a:r>
              <a:rPr lang="en-US" dirty="0" smtClean="0"/>
              <a:t>CTGCAGCTTTAATAAG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735994" y="230885"/>
            <a:ext cx="7792874" cy="6001642"/>
          </a:xfrm>
          <a:prstGeom prst="rect">
            <a:avLst/>
          </a:prstGeom>
          <a:noFill/>
        </p:spPr>
        <p:txBody>
          <a:bodyPr wrap="square" rtlCol="0">
            <a:spAutoFit/>
          </a:bodyPr>
          <a:lstStyle/>
          <a:p>
            <a:pPr lvl="0"/>
            <a:r>
              <a:rPr lang="en-US" sz="2400" dirty="0" smtClean="0"/>
              <a:t>-  Isolate </a:t>
            </a:r>
            <a:r>
              <a:rPr lang="en-US" sz="2400" dirty="0"/>
              <a:t>and purify Human RNA from a blood sample</a:t>
            </a:r>
            <a:r>
              <a:rPr lang="en-US" sz="2400" dirty="0" smtClean="0"/>
              <a:t> </a:t>
            </a:r>
          </a:p>
          <a:p>
            <a:pPr lvl="0"/>
            <a:endParaRPr lang="en-US" sz="2400" dirty="0" smtClean="0"/>
          </a:p>
          <a:p>
            <a:pPr lvl="0">
              <a:buFontTx/>
              <a:buChar char="-"/>
            </a:pPr>
            <a:r>
              <a:rPr lang="en-US" sz="2400" dirty="0" smtClean="0"/>
              <a:t>Run </a:t>
            </a:r>
            <a:r>
              <a:rPr lang="en-US" sz="2400" dirty="0"/>
              <a:t>RT-PCR</a:t>
            </a:r>
            <a:r>
              <a:rPr lang="en-US" sz="2400" dirty="0" smtClean="0"/>
              <a:t>.</a:t>
            </a:r>
          </a:p>
          <a:p>
            <a:pPr lvl="0">
              <a:buFontTx/>
              <a:buChar char="-"/>
            </a:pPr>
            <a:endParaRPr lang="en-US" sz="2400" dirty="0" smtClean="0"/>
          </a:p>
          <a:p>
            <a:pPr lvl="0">
              <a:buFontTx/>
              <a:buChar char="-"/>
            </a:pPr>
            <a:r>
              <a:rPr lang="en-US" sz="2400" dirty="0" smtClean="0"/>
              <a:t>Run </a:t>
            </a:r>
            <a:r>
              <a:rPr lang="en-US" sz="2400" dirty="0"/>
              <a:t>an </a:t>
            </a:r>
            <a:r>
              <a:rPr lang="en-US" sz="2400" dirty="0" err="1"/>
              <a:t>Agarose</a:t>
            </a:r>
            <a:r>
              <a:rPr lang="en-US" sz="2400" dirty="0"/>
              <a:t> gel to verify correct size of gene.  Should be approximately 752 base pairs</a:t>
            </a:r>
            <a:r>
              <a:rPr lang="en-US" sz="2400" dirty="0" smtClean="0"/>
              <a:t>.</a:t>
            </a:r>
          </a:p>
          <a:p>
            <a:pPr lvl="0"/>
            <a:endParaRPr lang="en-US" sz="2400" dirty="0" smtClean="0"/>
          </a:p>
          <a:p>
            <a:pPr lvl="0">
              <a:buFontTx/>
              <a:buChar char="-"/>
            </a:pPr>
            <a:r>
              <a:rPr lang="en-US" sz="2400" dirty="0" smtClean="0"/>
              <a:t>  Set </a:t>
            </a:r>
            <a:r>
              <a:rPr lang="en-US" sz="2400" dirty="0"/>
              <a:t>up the two restriction digests for your PCR product and vector using the </a:t>
            </a:r>
            <a:r>
              <a:rPr lang="en-US" sz="2400" dirty="0" err="1"/>
              <a:t>XbaI</a:t>
            </a:r>
            <a:r>
              <a:rPr lang="en-US" sz="2400" dirty="0" smtClean="0"/>
              <a:t> </a:t>
            </a:r>
          </a:p>
          <a:p>
            <a:pPr lvl="0"/>
            <a:r>
              <a:rPr lang="en-US" sz="2400" dirty="0" smtClean="0"/>
              <a:t>and </a:t>
            </a:r>
            <a:r>
              <a:rPr lang="en-US" sz="2400" dirty="0" err="1"/>
              <a:t>SpeI</a:t>
            </a:r>
            <a:r>
              <a:rPr lang="en-US" sz="2400" dirty="0"/>
              <a:t> restriction</a:t>
            </a:r>
            <a:r>
              <a:rPr lang="en-US" sz="2400" dirty="0" smtClean="0"/>
              <a:t> </a:t>
            </a:r>
          </a:p>
          <a:p>
            <a:pPr lvl="0"/>
            <a:r>
              <a:rPr lang="en-US" sz="2400" dirty="0" smtClean="0"/>
              <a:t>enzymes</a:t>
            </a:r>
            <a:r>
              <a:rPr lang="en-US" sz="2400" dirty="0"/>
              <a:t>.</a:t>
            </a:r>
            <a:endParaRPr lang="en-US" sz="2400" dirty="0" smtClean="0"/>
          </a:p>
          <a:p>
            <a:pPr lvl="0"/>
            <a:endParaRPr lang="en-US" sz="2400" dirty="0" smtClean="0"/>
          </a:p>
          <a:p>
            <a:pPr>
              <a:buFontTx/>
              <a:buChar char="-"/>
            </a:pPr>
            <a:r>
              <a:rPr lang="en-US" sz="2400" dirty="0" smtClean="0"/>
              <a:t>Set </a:t>
            </a:r>
            <a:r>
              <a:rPr lang="en-US" sz="2400" dirty="0"/>
              <a:t>up and complete the</a:t>
            </a:r>
            <a:r>
              <a:rPr lang="en-US" sz="2400" dirty="0" smtClean="0"/>
              <a:t> </a:t>
            </a:r>
          </a:p>
          <a:p>
            <a:r>
              <a:rPr lang="en-US" sz="2400" dirty="0" smtClean="0"/>
              <a:t>ligation</a:t>
            </a:r>
            <a:r>
              <a:rPr lang="en-US" sz="2400" dirty="0"/>
              <a:t>. We will</a:t>
            </a:r>
            <a:r>
              <a:rPr lang="en-US" sz="2400" dirty="0" smtClean="0"/>
              <a:t> be </a:t>
            </a:r>
            <a:r>
              <a:rPr lang="en-US" sz="2400" dirty="0"/>
              <a:t>using</a:t>
            </a:r>
            <a:r>
              <a:rPr lang="en-US" sz="2400" dirty="0" smtClean="0"/>
              <a:t> </a:t>
            </a:r>
          </a:p>
          <a:p>
            <a:r>
              <a:rPr lang="en-US" sz="2400" dirty="0" smtClean="0"/>
              <a:t>the </a:t>
            </a:r>
            <a:r>
              <a:rPr lang="en-US" sz="2400" dirty="0" err="1"/>
              <a:t>pBluescript</a:t>
            </a:r>
            <a:r>
              <a:rPr lang="en-US" sz="2400" dirty="0"/>
              <a:t> SK</a:t>
            </a:r>
            <a:r>
              <a:rPr lang="en-US" sz="2400" dirty="0" smtClean="0"/>
              <a:t>+ vector. </a:t>
            </a:r>
          </a:p>
          <a:p>
            <a:endParaRPr lang="en-US" sz="2400" dirty="0"/>
          </a:p>
        </p:txBody>
      </p:sp>
      <p:pic>
        <p:nvPicPr>
          <p:cNvPr id="6" name="Picture 5"/>
          <p:cNvPicPr>
            <a:picLocks noChangeAspect="1"/>
          </p:cNvPicPr>
          <p:nvPr/>
        </p:nvPicPr>
        <p:blipFill>
          <a:blip r:embed="rId2"/>
          <a:stretch>
            <a:fillRect/>
          </a:stretch>
        </p:blipFill>
        <p:spPr>
          <a:xfrm>
            <a:off x="4649013" y="3477702"/>
            <a:ext cx="4494987" cy="346912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678269" y="548351"/>
            <a:ext cx="8038205" cy="5909309"/>
          </a:xfrm>
          <a:prstGeom prst="rect">
            <a:avLst/>
          </a:prstGeom>
          <a:noFill/>
        </p:spPr>
        <p:txBody>
          <a:bodyPr wrap="square" rtlCol="0">
            <a:spAutoFit/>
          </a:bodyPr>
          <a:lstStyle/>
          <a:p>
            <a:pPr lvl="0">
              <a:buFontTx/>
              <a:buChar char="-"/>
            </a:pPr>
            <a:r>
              <a:rPr lang="en-US" sz="2400" dirty="0" smtClean="0"/>
              <a:t>2</a:t>
            </a:r>
            <a:r>
              <a:rPr lang="en-US" sz="2400" baseline="30000" dirty="0" smtClean="0"/>
              <a:t>nd</a:t>
            </a:r>
            <a:r>
              <a:rPr lang="en-US" sz="2400" dirty="0" smtClean="0"/>
              <a:t> </a:t>
            </a:r>
            <a:r>
              <a:rPr lang="en-US" sz="2400" dirty="0"/>
              <a:t>PCR with 1</a:t>
            </a:r>
            <a:r>
              <a:rPr lang="en-US" sz="2400" baseline="30000" dirty="0"/>
              <a:t>st</a:t>
            </a:r>
            <a:r>
              <a:rPr lang="en-US" sz="2400" dirty="0"/>
              <a:t> PCR product</a:t>
            </a:r>
            <a:r>
              <a:rPr lang="en-US" sz="2400" dirty="0" smtClean="0"/>
              <a:t> and Forward and Reverse Primers #3.</a:t>
            </a:r>
          </a:p>
          <a:p>
            <a:pPr lvl="0"/>
            <a:endParaRPr lang="en-US" sz="2400" dirty="0" smtClean="0"/>
          </a:p>
          <a:p>
            <a:pPr lvl="0">
              <a:buFontTx/>
              <a:buChar char="-"/>
            </a:pPr>
            <a:r>
              <a:rPr lang="en-US" sz="2400" dirty="0" smtClean="0"/>
              <a:t> Set </a:t>
            </a:r>
            <a:r>
              <a:rPr lang="en-US" sz="2400" dirty="0"/>
              <a:t>up another</a:t>
            </a:r>
            <a:r>
              <a:rPr lang="en-US" sz="2400" dirty="0" smtClean="0"/>
              <a:t> restriction digests using </a:t>
            </a:r>
            <a:r>
              <a:rPr lang="en-US" sz="2400" dirty="0"/>
              <a:t>the </a:t>
            </a:r>
            <a:r>
              <a:rPr lang="en-US" sz="2400" dirty="0" err="1"/>
              <a:t>EcoRI</a:t>
            </a:r>
            <a:r>
              <a:rPr lang="en-US" sz="2400" dirty="0"/>
              <a:t> and </a:t>
            </a:r>
            <a:r>
              <a:rPr lang="en-US" sz="2400" dirty="0" err="1"/>
              <a:t>PstI</a:t>
            </a:r>
            <a:r>
              <a:rPr lang="en-US" sz="2400" dirty="0"/>
              <a:t> restriction enzymes</a:t>
            </a:r>
            <a:r>
              <a:rPr lang="en-US" sz="2400" dirty="0" smtClean="0"/>
              <a:t>.</a:t>
            </a:r>
          </a:p>
          <a:p>
            <a:pPr lvl="0"/>
            <a:endParaRPr lang="en-US" sz="2400" dirty="0" smtClean="0"/>
          </a:p>
          <a:p>
            <a:pPr lvl="0">
              <a:buFontTx/>
              <a:buChar char="-"/>
            </a:pPr>
            <a:r>
              <a:rPr lang="en-US" sz="2400" dirty="0" smtClean="0"/>
              <a:t> </a:t>
            </a:r>
            <a:r>
              <a:rPr lang="en-US" sz="2400" dirty="0" err="1" smtClean="0"/>
              <a:t>Ligate</a:t>
            </a:r>
            <a:r>
              <a:rPr lang="en-US" sz="2400" dirty="0" smtClean="0"/>
              <a:t> with </a:t>
            </a:r>
            <a:r>
              <a:rPr lang="en-US" sz="2400" dirty="0" err="1" smtClean="0"/>
              <a:t>pBluescript</a:t>
            </a:r>
            <a:r>
              <a:rPr lang="en-US" sz="2400" dirty="0" smtClean="0"/>
              <a:t> </a:t>
            </a:r>
            <a:r>
              <a:rPr lang="en-US" sz="2400" dirty="0"/>
              <a:t>SK+ vector</a:t>
            </a:r>
            <a:r>
              <a:rPr lang="en-US" sz="2400" dirty="0" smtClean="0"/>
              <a:t>.</a:t>
            </a:r>
          </a:p>
          <a:p>
            <a:pPr lvl="0">
              <a:buFontTx/>
              <a:buChar char="-"/>
            </a:pPr>
            <a:endParaRPr lang="en-US" sz="2400" dirty="0" smtClean="0"/>
          </a:p>
          <a:p>
            <a:pPr lvl="0">
              <a:buFontTx/>
              <a:buChar char="-"/>
            </a:pPr>
            <a:r>
              <a:rPr lang="en-US" sz="2400" dirty="0" smtClean="0"/>
              <a:t> Transform </a:t>
            </a:r>
            <a:r>
              <a:rPr lang="en-US" sz="2400" dirty="0"/>
              <a:t>using the heat shock method</a:t>
            </a:r>
            <a:r>
              <a:rPr lang="en-US" sz="2400" dirty="0" smtClean="0"/>
              <a:t>.</a:t>
            </a:r>
          </a:p>
          <a:p>
            <a:pPr lvl="0">
              <a:buFontTx/>
              <a:buChar char="-"/>
            </a:pPr>
            <a:endParaRPr lang="en-US" sz="2400" dirty="0" smtClean="0"/>
          </a:p>
          <a:p>
            <a:pPr lvl="0">
              <a:buFontTx/>
              <a:buChar char="-"/>
            </a:pPr>
            <a:r>
              <a:rPr lang="en-US" sz="2400" dirty="0" smtClean="0"/>
              <a:t>  Streak </a:t>
            </a:r>
            <a:r>
              <a:rPr lang="en-US" sz="2400" dirty="0"/>
              <a:t>LB plates with the</a:t>
            </a:r>
            <a:r>
              <a:rPr lang="en-US" sz="2400" dirty="0" smtClean="0"/>
              <a:t> </a:t>
            </a:r>
            <a:r>
              <a:rPr lang="en-US" sz="2400" dirty="0" err="1" smtClean="0"/>
              <a:t>transformants</a:t>
            </a:r>
            <a:r>
              <a:rPr lang="en-US" sz="2400" dirty="0" smtClean="0"/>
              <a:t>.</a:t>
            </a:r>
          </a:p>
          <a:p>
            <a:pPr lvl="0"/>
            <a:endParaRPr lang="en-US" sz="2400" dirty="0" smtClean="0"/>
          </a:p>
          <a:p>
            <a:pPr lvl="0">
              <a:buFontTx/>
              <a:buChar char="-"/>
            </a:pPr>
            <a:r>
              <a:rPr lang="en-US" sz="2400" dirty="0" smtClean="0"/>
              <a:t>  Observe </a:t>
            </a:r>
            <a:r>
              <a:rPr lang="en-US" sz="2400" dirty="0"/>
              <a:t>blue colonies</a:t>
            </a:r>
            <a:r>
              <a:rPr lang="en-US" sz="2400" dirty="0" smtClean="0"/>
              <a:t>.</a:t>
            </a:r>
          </a:p>
          <a:p>
            <a:pPr lvl="0"/>
            <a:endParaRPr lang="en-US" sz="2400" dirty="0" smtClean="0"/>
          </a:p>
          <a:p>
            <a:pPr lvl="0"/>
            <a:r>
              <a:rPr lang="en-US" sz="2400" dirty="0" smtClean="0"/>
              <a:t>-  Extract </a:t>
            </a:r>
            <a:r>
              <a:rPr lang="en-US" sz="2400" dirty="0"/>
              <a:t>proteins from E. </a:t>
            </a:r>
            <a:r>
              <a:rPr lang="en-US" sz="2400" dirty="0" smtClean="0"/>
              <a:t>coli.</a:t>
            </a:r>
          </a:p>
          <a:p>
            <a:endParaRPr lang="en-US" dirty="0"/>
          </a:p>
        </p:txBody>
      </p:sp>
      <p:sp>
        <p:nvSpPr>
          <p:cNvPr id="5" name="Oval 4"/>
          <p:cNvSpPr/>
          <p:nvPr/>
        </p:nvSpPr>
        <p:spPr>
          <a:xfrm>
            <a:off x="6133281" y="4011623"/>
            <a:ext cx="2410018" cy="2446037"/>
          </a:xfrm>
          <a:prstGeom prst="ellipse">
            <a:avLst/>
          </a:prstGeom>
          <a:solidFill>
            <a:srgbClr val="FEFEA7"/>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7086600" y="5867400"/>
            <a:ext cx="173175" cy="15873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7772099" y="5462750"/>
            <a:ext cx="173175" cy="15873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6611256" y="5116422"/>
            <a:ext cx="173175" cy="15873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7598924" y="4279465"/>
            <a:ext cx="173175" cy="15873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8124793" y="4878321"/>
            <a:ext cx="173175" cy="158734"/>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6611256" y="5708666"/>
            <a:ext cx="173175" cy="158734"/>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7425749" y="5037055"/>
            <a:ext cx="173175" cy="158734"/>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6913425" y="4438199"/>
            <a:ext cx="173175" cy="158734"/>
          </a:xfrm>
          <a:prstGeom prst="ellipse">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1383</TotalTime>
  <Words>459</Words>
  <Application>Microsoft Macintosh PowerPoint</Application>
  <PresentationFormat>On-screen Show (4:3)</PresentationFormat>
  <Paragraphs>67</Paragraphs>
  <Slides>13</Slides>
  <Notes>1</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Human Factor X</vt:lpstr>
      <vt:lpstr>Slide 2</vt:lpstr>
      <vt:lpstr>Slide 3</vt:lpstr>
      <vt:lpstr>Slide 4</vt:lpstr>
      <vt:lpstr>STEPS</vt:lpstr>
      <vt:lpstr>Slide 6</vt:lpstr>
      <vt:lpstr>Slide 7</vt:lpstr>
      <vt:lpstr>Slide 8</vt:lpstr>
      <vt:lpstr>Slide 9</vt:lpstr>
      <vt:lpstr>TESTS</vt:lpstr>
      <vt:lpstr>Slide 11</vt:lpstr>
      <vt:lpstr>Slide 12</vt:lpstr>
      <vt:lpstr>Why Factor X?</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Jessica Kettleson</dc:creator>
  <cp:lastModifiedBy>Jessica Kettleson</cp:lastModifiedBy>
  <cp:revision>12</cp:revision>
  <dcterms:created xsi:type="dcterms:W3CDTF">2009-09-09T02:46:38Z</dcterms:created>
  <dcterms:modified xsi:type="dcterms:W3CDTF">2009-09-10T01:49:39Z</dcterms:modified>
</cp:coreProperties>
</file>