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sldIdLst>
    <p:sldId id="256" r:id="rId2"/>
    <p:sldId id="261" r:id="rId3"/>
    <p:sldId id="309" r:id="rId4"/>
    <p:sldId id="312" r:id="rId5"/>
    <p:sldId id="267" r:id="rId6"/>
    <p:sldId id="301" r:id="rId7"/>
    <p:sldId id="296" r:id="rId8"/>
    <p:sldId id="268" r:id="rId9"/>
    <p:sldId id="300" r:id="rId10"/>
    <p:sldId id="269" r:id="rId11"/>
    <p:sldId id="291" r:id="rId12"/>
    <p:sldId id="292" r:id="rId13"/>
    <p:sldId id="270" r:id="rId14"/>
    <p:sldId id="288" r:id="rId15"/>
    <p:sldId id="293" r:id="rId16"/>
    <p:sldId id="289" r:id="rId17"/>
    <p:sldId id="271" r:id="rId18"/>
    <p:sldId id="294" r:id="rId19"/>
    <p:sldId id="310" r:id="rId20"/>
    <p:sldId id="272" r:id="rId21"/>
    <p:sldId id="284" r:id="rId22"/>
    <p:sldId id="316" r:id="rId23"/>
    <p:sldId id="315" r:id="rId24"/>
    <p:sldId id="314" r:id="rId25"/>
    <p:sldId id="306" r:id="rId26"/>
    <p:sldId id="308"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365" autoAdjust="0"/>
  </p:normalViewPr>
  <p:slideViewPr>
    <p:cSldViewPr snapToGrid="0" snapToObjects="1">
      <p:cViewPr varScale="1">
        <p:scale>
          <a:sx n="69" d="100"/>
          <a:sy n="69" d="100"/>
        </p:scale>
        <p:origin x="-188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6D35C-FB28-CC42-BCCF-3D242D11C00A}" type="datetimeFigureOut">
              <a:rPr lang="en-US" smtClean="0"/>
              <a:t>3/29/14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8B59A4-6594-2344-B20C-0F7929903F23}" type="slidenum">
              <a:rPr lang="en-US" smtClean="0"/>
              <a:t>‹#›</a:t>
            </a:fld>
            <a:endParaRPr lang="en-US"/>
          </a:p>
        </p:txBody>
      </p:sp>
    </p:spTree>
    <p:extLst>
      <p:ext uri="{BB962C8B-B14F-4D97-AF65-F5344CB8AC3E}">
        <p14:creationId xmlns:p14="http://schemas.microsoft.com/office/powerpoint/2010/main" val="15214878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en.wikipedia.org/wiki/Endocrine_system" TargetMode="External"/><Relationship Id="rId4" Type="http://schemas.openxmlformats.org/officeDocument/2006/relationships/hyperlink" Target="http://en.wikipedia.org/wiki/Autocrine_signalling" TargetMode="External"/><Relationship Id="rId5" Type="http://schemas.openxmlformats.org/officeDocument/2006/relationships/hyperlink" Target="http://en.wikipedia.org/wiki/Paracrine_signalling" TargetMode="External"/><Relationship Id="rId6" Type="http://schemas.openxmlformats.org/officeDocument/2006/relationships/hyperlink" Target="http://en.wikipedia.org/wiki/Intracrine" TargetMode="External"/><Relationship Id="rId7" Type="http://schemas.openxmlformats.org/officeDocument/2006/relationships/hyperlink" Target="http://en.wikipedia.org/wiki/Endochondral" TargetMode="External"/><Relationship Id="rId8" Type="http://schemas.openxmlformats.org/officeDocument/2006/relationships/hyperlink" Target="http://en.wikipedia.org/wiki/Epithelial-mesenchymal_transition"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Chemokine" TargetMode="External"/><Relationship Id="rId4" Type="http://schemas.openxmlformats.org/officeDocument/2006/relationships/hyperlink" Target="http://en.wikipedia.org/wiki/Macrophages" TargetMode="External"/><Relationship Id="rId5" Type="http://schemas.openxmlformats.org/officeDocument/2006/relationships/hyperlink" Target="http://en.wikipedia.org/wiki/Epithelial_cells" TargetMode="External"/><Relationship Id="rId6" Type="http://schemas.openxmlformats.org/officeDocument/2006/relationships/hyperlink" Target="http://en.wikipedia.org/wiki/Interleukin_11"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en.wikipedia.org/wiki/Lymphatic_vessel" TargetMode="External"/><Relationship Id="rId4" Type="http://schemas.openxmlformats.org/officeDocument/2006/relationships/hyperlink" Target="http://en.wikipedia.org/wiki/Angiogenesis" TargetMode="External"/><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1" Type="http://schemas.openxmlformats.org/officeDocument/2006/relationships/hyperlink" Target="http://en.wikipedia.org/wiki/Cell_adhesion" TargetMode="External"/><Relationship Id="rId12" Type="http://schemas.openxmlformats.org/officeDocument/2006/relationships/hyperlink" Target="http://en.wikipedia.org/wiki/Cell_migration" TargetMode="External"/><Relationship Id="rId13" Type="http://schemas.openxmlformats.org/officeDocument/2006/relationships/hyperlink" Target="http://en.wikipedia.org/wiki/Cell_growth" TargetMode="External"/><Relationship Id="rId14" Type="http://schemas.openxmlformats.org/officeDocument/2006/relationships/hyperlink" Target="http://en.wikipedia.org/wiki/Angiogenesis" TargetMode="External"/><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en.wikipedia.org/wiki/Chemokine" TargetMode="External"/><Relationship Id="rId4" Type="http://schemas.openxmlformats.org/officeDocument/2006/relationships/hyperlink" Target="http://en.wikipedia.org/wiki/Stromal_cell-derived_factor-1" TargetMode="External"/><Relationship Id="rId5" Type="http://schemas.openxmlformats.org/officeDocument/2006/relationships/hyperlink" Target="http://en.wikipedia.org/wiki/Chemotactic" TargetMode="External"/><Relationship Id="rId6" Type="http://schemas.openxmlformats.org/officeDocument/2006/relationships/hyperlink" Target="http://en.wikipedia.org/wiki/Lymphocytes" TargetMode="External"/><Relationship Id="rId7" Type="http://schemas.openxmlformats.org/officeDocument/2006/relationships/hyperlink" Target="http://en.wikipedia.org/wiki/Matricellular_protein" TargetMode="External"/><Relationship Id="rId8" Type="http://schemas.openxmlformats.org/officeDocument/2006/relationships/hyperlink" Target="http://en.wikipedia.org/wiki/Extracellular_matrix" TargetMode="External"/><Relationship Id="rId9" Type="http://schemas.openxmlformats.org/officeDocument/2006/relationships/hyperlink" Target="http://en.wikipedia.org/wiki/Heparin" TargetMode="External"/><Relationship Id="rId10" Type="http://schemas.openxmlformats.org/officeDocument/2006/relationships/hyperlink" Target="http://en.wikipedia.org/wiki/CCN_intercellular_signaling_protein"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Collagen" TargetMode="External"/><Relationship Id="rId4" Type="http://schemas.openxmlformats.org/officeDocument/2006/relationships/hyperlink" Target="http://en.wikipedia.org/wiki/Proteoglycan" TargetMode="External"/><Relationship Id="rId5" Type="http://schemas.openxmlformats.org/officeDocument/2006/relationships/hyperlink" Target="http://en.wikipedia.org/wiki/Fibronectin" TargetMode="External"/><Relationship Id="rId6" Type="http://schemas.openxmlformats.org/officeDocument/2006/relationships/hyperlink" Target="http://en.wikipedia.org/wiki/Laminin" TargetMode="External"/><Relationship Id="rId7" Type="http://schemas.openxmlformats.org/officeDocument/2006/relationships/hyperlink" Target="http://en.wikipedia.org/wiki/Elastin" TargetMode="External"/><Relationship Id="rId8" Type="http://schemas.openxmlformats.org/officeDocument/2006/relationships/hyperlink" Target="http://en.wikipedia.org/wiki/MMP-1" TargetMode="External"/><Relationship Id="rId9" Type="http://schemas.openxmlformats.org/officeDocument/2006/relationships/hyperlink" Target="http://en.wikipedia.org/wiki/MMP-7" TargetMode="External"/><Relationship Id="rId10" Type="http://schemas.openxmlformats.org/officeDocument/2006/relationships/hyperlink" Target="http://en.wikipedia.org/wiki/MMP-9" TargetMode="External"/><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en.wikipedia.org/wiki/Collagen"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en.wikipedia.org/wiki/Connective_tissue" TargetMode="External"/><Relationship Id="rId4" Type="http://schemas.openxmlformats.org/officeDocument/2006/relationships/hyperlink" Target="http://en.wikipedia.org/wiki/Inflammation" TargetMode="External"/><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en.wikipedia.org/wiki/Gel_electrophoresis" TargetMode="External"/><Relationship Id="rId4" Type="http://schemas.openxmlformats.org/officeDocument/2006/relationships/hyperlink" Target="http://en.wikipedia.org/wiki/Protein" TargetMode="External"/><Relationship Id="rId5" Type="http://schemas.openxmlformats.org/officeDocument/2006/relationships/hyperlink" Target="http://en.wikipedia.org/w/index.php?title=Size-matched,_charge-matched_spectrally_resolvable_fluorescent_dyes&amp;action=edit&amp;redlink=1" TargetMode="External"/><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en.wikipedia.org/wiki/Malignant" TargetMode="External"/><Relationship Id="rId4" Type="http://schemas.openxmlformats.org/officeDocument/2006/relationships/hyperlink" Target="http://en.wikipedia.org/wiki/Mesenchymal" TargetMode="External"/><Relationship Id="rId5" Type="http://schemas.openxmlformats.org/officeDocument/2006/relationships/hyperlink" Target="http://en.wikipedia.org/wiki/Tumour" TargetMode="External"/><Relationship Id="rId6" Type="http://schemas.openxmlformats.org/officeDocument/2006/relationships/hyperlink" Target="http://en.wikipedia.org/wiki/Cell_growth" TargetMode="External"/><Relationship Id="rId7" Type="http://schemas.openxmlformats.org/officeDocument/2006/relationships/hyperlink" Target="http://en.wikipedia.org/wiki/Fibroblasts" TargetMode="External"/><Relationship Id="rId8" Type="http://schemas.openxmlformats.org/officeDocument/2006/relationships/hyperlink" Target="http://en.wikipedia.org/wiki/Anaplastic" TargetMode="External"/><Relationship Id="rId9" Type="http://schemas.openxmlformats.org/officeDocument/2006/relationships/hyperlink" Target="http://en.wikipedia.org/wiki/Wikipedia:Citation_needed" TargetMode="External"/><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\Genomics, Proteomics, </a:t>
            </a:r>
            <a:r>
              <a:rPr lang="en-US" dirty="0" err="1" smtClean="0"/>
              <a:t>Epigenomics</a:t>
            </a:r>
            <a:r>
              <a:rPr lang="en-US" dirty="0" smtClean="0"/>
              <a:t>, </a:t>
            </a:r>
            <a:r>
              <a:rPr lang="en-US" dirty="0" err="1" smtClean="0"/>
              <a:t>transcriptomics</a:t>
            </a:r>
            <a:r>
              <a:rPr lang="en-US" dirty="0" smtClean="0"/>
              <a:t>, Metabolomics</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Genomics: DNA copy number, DNA methylation, and </a:t>
            </a:r>
            <a:r>
              <a:rPr lang="en-US" dirty="0" err="1" smtClean="0"/>
              <a:t>transcriptome</a:t>
            </a:r>
            <a:r>
              <a:rPr lang="en-US" dirty="0" smtClean="0"/>
              <a:t> and whole-genome sequencing—technologies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Knowledge </a:t>
            </a:r>
            <a:r>
              <a:rPr lang="en-US" sz="1200" kern="1200" dirty="0" smtClean="0">
                <a:solidFill>
                  <a:schemeClr val="tx1"/>
                </a:solidFill>
                <a:latin typeface="+mn-lt"/>
                <a:ea typeface="+mn-ea"/>
                <a:cs typeface="+mn-cs"/>
              </a:rPr>
              <a:t>of such mutations has in the past led to the development of specific targeted therapies, such as </a:t>
            </a:r>
            <a:r>
              <a:rPr lang="en-US" sz="1200" kern="1200" dirty="0" err="1" smtClean="0">
                <a:solidFill>
                  <a:schemeClr val="tx1"/>
                </a:solidFill>
                <a:latin typeface="+mn-lt"/>
                <a:ea typeface="+mn-ea"/>
                <a:cs typeface="+mn-cs"/>
              </a:rPr>
              <a:t>trastuzumab</a:t>
            </a:r>
            <a:r>
              <a:rPr lang="en-US" sz="1200" kern="1200" dirty="0" smtClean="0">
                <a:solidFill>
                  <a:schemeClr val="tx1"/>
                </a:solidFill>
                <a:latin typeface="+mn-lt"/>
                <a:ea typeface="+mn-ea"/>
                <a:cs typeface="+mn-cs"/>
              </a:rPr>
              <a:t> for ERBB2-positive (alias HER2 or NEU) breast cancers [4], </a:t>
            </a:r>
            <a:r>
              <a:rPr lang="en-US" sz="1200" kern="1200" dirty="0" err="1" smtClean="0">
                <a:solidFill>
                  <a:schemeClr val="tx1"/>
                </a:solidFill>
                <a:latin typeface="+mn-lt"/>
                <a:ea typeface="+mn-ea"/>
                <a:cs typeface="+mn-cs"/>
              </a:rPr>
              <a:t>imatinib</a:t>
            </a:r>
            <a:r>
              <a:rPr lang="en-US" sz="1200" kern="1200" dirty="0" smtClean="0">
                <a:solidFill>
                  <a:schemeClr val="tx1"/>
                </a:solidFill>
                <a:latin typeface="+mn-lt"/>
                <a:ea typeface="+mn-ea"/>
                <a:cs typeface="+mn-cs"/>
              </a:rPr>
              <a:t> for KIT-positive gastrointestinal stromal tumors [5], and </a:t>
            </a:r>
            <a:r>
              <a:rPr lang="en-US" sz="1200" kern="1200" dirty="0" err="1" smtClean="0">
                <a:solidFill>
                  <a:schemeClr val="tx1"/>
                </a:solidFill>
                <a:latin typeface="+mn-lt"/>
                <a:ea typeface="+mn-ea"/>
                <a:cs typeface="+mn-cs"/>
              </a:rPr>
              <a:t>gefitinib</a:t>
            </a:r>
            <a:r>
              <a:rPr lang="en-US" sz="1200" kern="1200" dirty="0" smtClean="0">
                <a:solidFill>
                  <a:schemeClr val="tx1"/>
                </a:solidFill>
                <a:latin typeface="+mn-lt"/>
                <a:ea typeface="+mn-ea"/>
                <a:cs typeface="+mn-cs"/>
              </a:rPr>
              <a:t> for EGFR-positive small cell lung cancers [6], respectively.</a:t>
            </a:r>
            <a:endParaRPr lang="en-US" dirty="0"/>
          </a:p>
        </p:txBody>
      </p:sp>
      <p:sp>
        <p:nvSpPr>
          <p:cNvPr id="4" name="Slide Number Placeholder 3"/>
          <p:cNvSpPr>
            <a:spLocks noGrp="1"/>
          </p:cNvSpPr>
          <p:nvPr>
            <p:ph type="sldNum" sz="quarter" idx="10"/>
          </p:nvPr>
        </p:nvSpPr>
        <p:spPr/>
        <p:txBody>
          <a:bodyPr/>
          <a:lstStyle/>
          <a:p>
            <a:fld id="{598B59A4-6594-2344-B20C-0F7929903F23}" type="slidenum">
              <a:rPr lang="en-US" smtClean="0"/>
              <a:t>2</a:t>
            </a:fld>
            <a:endParaRPr lang="en-US"/>
          </a:p>
        </p:txBody>
      </p:sp>
    </p:spTree>
    <p:extLst>
      <p:ext uri="{BB962C8B-B14F-4D97-AF65-F5344CB8AC3E}">
        <p14:creationId xmlns:p14="http://schemas.microsoft.com/office/powerpoint/2010/main" val="909352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mcr.aacrjournals.org</a:t>
            </a:r>
            <a:r>
              <a:rPr lang="en-US" dirty="0" smtClean="0"/>
              <a:t>/content/5/10/1001.full.pdf+</a:t>
            </a:r>
            <a:r>
              <a:rPr lang="en-US" dirty="0" smtClean="0"/>
              <a:t>html</a:t>
            </a:r>
          </a:p>
          <a:p>
            <a:endParaRPr lang="en-US" dirty="0" smtClean="0"/>
          </a:p>
          <a:p>
            <a:r>
              <a:rPr lang="en-US" dirty="0" smtClean="0"/>
              <a:t>*selection of bone met 4t1 cells</a:t>
            </a:r>
          </a:p>
          <a:p>
            <a:r>
              <a:rPr lang="en-US" dirty="0" smtClean="0"/>
              <a:t>Green: weakly bone met</a:t>
            </a:r>
            <a:r>
              <a:rPr lang="en-US" baseline="0" dirty="0" smtClean="0"/>
              <a:t> (2</a:t>
            </a:r>
            <a:r>
              <a:rPr lang="en-US" baseline="30000" dirty="0" smtClean="0"/>
              <a:t>nd</a:t>
            </a:r>
            <a:r>
              <a:rPr lang="en-US" baseline="0" dirty="0" smtClean="0"/>
              <a:t> round), blue: strongly bone met (2</a:t>
            </a:r>
            <a:r>
              <a:rPr lang="en-US" baseline="30000" dirty="0" smtClean="0"/>
              <a:t>nd</a:t>
            </a:r>
            <a:r>
              <a:rPr lang="en-US" baseline="0" dirty="0" smtClean="0"/>
              <a:t> round) BOTH FROM MFP; purple: highly bone met, from </a:t>
            </a:r>
            <a:r>
              <a:rPr lang="en-US" baseline="0" dirty="0" err="1" smtClean="0"/>
              <a:t>intracardiac</a:t>
            </a:r>
            <a:r>
              <a:rPr lang="en-US" baseline="0" dirty="0" smtClean="0"/>
              <a:t> </a:t>
            </a:r>
            <a:r>
              <a:rPr lang="en-US" baseline="0" dirty="0" err="1" smtClean="0"/>
              <a:t>inj</a:t>
            </a:r>
            <a:endParaRPr lang="en-US" dirty="0" smtClean="0"/>
          </a:p>
          <a:p>
            <a:endParaRPr lang="en-US" dirty="0" smtClean="0"/>
          </a:p>
          <a:p>
            <a:r>
              <a:rPr lang="en-US" dirty="0" err="1" smtClean="0"/>
              <a:t>Osteoactivin</a:t>
            </a:r>
            <a:r>
              <a:rPr lang="en-US" baseline="0" dirty="0" smtClean="0"/>
              <a:t> expression: increase in migratory and invasive behavior</a:t>
            </a:r>
          </a:p>
          <a:p>
            <a:r>
              <a:rPr lang="en-US" baseline="0" dirty="0" smtClean="0"/>
              <a:t>OA depletion by </a:t>
            </a:r>
            <a:r>
              <a:rPr lang="en-US" baseline="0" dirty="0" err="1" smtClean="0"/>
              <a:t>siRNA</a:t>
            </a:r>
            <a:r>
              <a:rPr lang="en-US" baseline="0" dirty="0" smtClean="0"/>
              <a:t> decreased MMP3</a:t>
            </a:r>
          </a:p>
          <a:p>
            <a:r>
              <a:rPr lang="en-US" baseline="0" dirty="0" smtClean="0"/>
              <a:t>Forced OA expression elevated MMP3</a:t>
            </a:r>
          </a:p>
          <a:p>
            <a:endParaRPr lang="en-US" baseline="0" dirty="0" smtClean="0"/>
          </a:p>
          <a:p>
            <a:r>
              <a:rPr lang="en-US" sz="1200" kern="1200" dirty="0" smtClean="0">
                <a:solidFill>
                  <a:schemeClr val="tx1"/>
                </a:solidFill>
                <a:latin typeface="+mn-lt"/>
                <a:ea typeface="+mn-ea"/>
                <a:cs typeface="+mn-cs"/>
              </a:rPr>
              <a:t>Cardiac injection of </a:t>
            </a:r>
            <a:r>
              <a:rPr lang="en-US" sz="1200" kern="1200" dirty="0" err="1" smtClean="0">
                <a:solidFill>
                  <a:schemeClr val="tx1"/>
                </a:solidFill>
                <a:latin typeface="+mn-lt"/>
                <a:ea typeface="+mn-ea"/>
                <a:cs typeface="+mn-cs"/>
              </a:rPr>
              <a:t>osteoactivin</a:t>
            </a:r>
            <a:r>
              <a:rPr lang="en-US" sz="1200" kern="1200" dirty="0" smtClean="0">
                <a:solidFill>
                  <a:schemeClr val="tx1"/>
                </a:solidFill>
                <a:latin typeface="+mn-lt"/>
                <a:ea typeface="+mn-ea"/>
                <a:cs typeface="+mn-cs"/>
              </a:rPr>
              <a:t>-expressing 66cl4 cells and vector controls. The percentage of mice developing </a:t>
            </a:r>
            <a:r>
              <a:rPr lang="en-US" sz="1200" kern="1200" dirty="0" err="1" smtClean="0">
                <a:solidFill>
                  <a:schemeClr val="tx1"/>
                </a:solidFill>
                <a:latin typeface="+mn-lt"/>
                <a:ea typeface="+mn-ea"/>
                <a:cs typeface="+mn-cs"/>
              </a:rPr>
              <a:t>osteolytic</a:t>
            </a:r>
            <a:r>
              <a:rPr lang="en-US" sz="1200" kern="1200" dirty="0" smtClean="0">
                <a:solidFill>
                  <a:schemeClr val="tx1"/>
                </a:solidFill>
                <a:latin typeface="+mn-lt"/>
                <a:ea typeface="+mn-ea"/>
                <a:cs typeface="+mn-cs"/>
              </a:rPr>
              <a:t> bone metastases (</a:t>
            </a:r>
            <a:r>
              <a:rPr lang="en-US" sz="1200" i="1" kern="1200" dirty="0" smtClean="0">
                <a:solidFill>
                  <a:schemeClr val="tx1"/>
                </a:solidFill>
                <a:latin typeface="+mn-lt"/>
                <a:ea typeface="+mn-ea"/>
                <a:cs typeface="+mn-cs"/>
              </a:rPr>
              <a:t>top left</a:t>
            </a:r>
            <a:r>
              <a:rPr lang="en-US" sz="1200" i="0" kern="1200" dirty="0" smtClean="0">
                <a:solidFill>
                  <a:schemeClr val="tx1"/>
                </a:solidFill>
                <a:latin typeface="+mn-lt"/>
                <a:ea typeface="+mn-ea"/>
                <a:cs typeface="+mn-cs"/>
              </a:rPr>
              <a:t>) and the average number of lesion per mouse (</a:t>
            </a:r>
            <a:r>
              <a:rPr lang="en-US" sz="1200" i="1" kern="1200" dirty="0" smtClean="0">
                <a:solidFill>
                  <a:schemeClr val="tx1"/>
                </a:solidFill>
                <a:latin typeface="+mn-lt"/>
                <a:ea typeface="+mn-ea"/>
                <a:cs typeface="+mn-cs"/>
              </a:rPr>
              <a:t>bottom left</a:t>
            </a:r>
            <a:r>
              <a:rPr lang="en-US" sz="1200" i="0" kern="1200" dirty="0" smtClean="0">
                <a:solidFill>
                  <a:schemeClr val="tx1"/>
                </a:solidFill>
                <a:latin typeface="+mn-lt"/>
                <a:ea typeface="+mn-ea"/>
                <a:cs typeface="+mn-cs"/>
              </a:rPr>
              <a:t>). Representative hind limb X-rays are shown from mice injected with either </a:t>
            </a:r>
            <a:r>
              <a:rPr lang="en-US" sz="1200" i="0" kern="1200" dirty="0" err="1" smtClean="0">
                <a:solidFill>
                  <a:schemeClr val="tx1"/>
                </a:solidFill>
                <a:latin typeface="+mn-lt"/>
                <a:ea typeface="+mn-ea"/>
                <a:cs typeface="+mn-cs"/>
              </a:rPr>
              <a:t>osteoactivin</a:t>
            </a:r>
            <a:r>
              <a:rPr lang="en-US" sz="1200" i="0" kern="1200" dirty="0" smtClean="0">
                <a:solidFill>
                  <a:schemeClr val="tx1"/>
                </a:solidFill>
                <a:latin typeface="+mn-lt"/>
                <a:ea typeface="+mn-ea"/>
                <a:cs typeface="+mn-cs"/>
              </a:rPr>
              <a:t>-expressing or vector control 66cl4 cells (</a:t>
            </a:r>
            <a:r>
              <a:rPr lang="en-US" sz="1200" i="1" kern="1200" dirty="0" smtClean="0">
                <a:solidFill>
                  <a:schemeClr val="tx1"/>
                </a:solidFill>
                <a:latin typeface="+mn-lt"/>
                <a:ea typeface="+mn-ea"/>
                <a:cs typeface="+mn-cs"/>
              </a:rPr>
              <a:t>right panels</a:t>
            </a:r>
            <a:r>
              <a:rPr lang="en-US" sz="1200" i="0" kern="1200" dirty="0" smtClean="0">
                <a:solidFill>
                  <a:schemeClr val="tx1"/>
                </a:solidFill>
                <a:latin typeface="+mn-lt"/>
                <a:ea typeface="+mn-ea"/>
                <a:cs typeface="+mn-cs"/>
              </a:rPr>
              <a:t>).</a:t>
            </a:r>
            <a:endParaRPr lang="en-US" baseline="0" dirty="0" smtClean="0"/>
          </a:p>
          <a:p>
            <a:endParaRPr lang="en-US" baseline="0" dirty="0" smtClean="0"/>
          </a:p>
          <a:p>
            <a:r>
              <a:rPr lang="en-US" baseline="0" dirty="0" smtClean="0"/>
              <a:t>OA: </a:t>
            </a:r>
            <a:r>
              <a:rPr lang="en-US" sz="1200" kern="1200" dirty="0" smtClean="0">
                <a:solidFill>
                  <a:schemeClr val="tx1"/>
                </a:solidFill>
                <a:latin typeface="+mn-lt"/>
                <a:ea typeface="+mn-ea"/>
                <a:cs typeface="+mn-cs"/>
              </a:rPr>
              <a:t>expressed in various cell types, including: melanocytes, osteoclasts, osteoblasts, dendritic cells, and it is overexpressed in various cancer types.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98B59A4-6594-2344-B20C-0F7929903F23}" type="slidenum">
              <a:rPr lang="en-US" smtClean="0"/>
              <a:t>12</a:t>
            </a:fld>
            <a:endParaRPr lang="en-US"/>
          </a:p>
        </p:txBody>
      </p:sp>
    </p:spTree>
    <p:extLst>
      <p:ext uri="{BB962C8B-B14F-4D97-AF65-F5344CB8AC3E}">
        <p14:creationId xmlns:p14="http://schemas.microsoft.com/office/powerpoint/2010/main" val="655464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solidFill>
                  <a:srgbClr val="FF0000"/>
                </a:solidFill>
              </a:rPr>
              <a:t>PTHrP</a:t>
            </a:r>
            <a:r>
              <a:rPr lang="en-US" dirty="0" smtClean="0">
                <a:solidFill>
                  <a:srgbClr val="FF0000"/>
                </a:solidFill>
              </a:rPr>
              <a:t> is in </a:t>
            </a:r>
            <a:r>
              <a:rPr lang="en-US" dirty="0" err="1" smtClean="0">
                <a:solidFill>
                  <a:srgbClr val="FF0000"/>
                </a:solidFill>
              </a:rPr>
              <a:t>mets</a:t>
            </a:r>
            <a:r>
              <a:rPr lang="en-US" dirty="0" smtClean="0">
                <a:solidFill>
                  <a:srgbClr val="FF0000"/>
                </a:solidFill>
              </a:rPr>
              <a:t> too, even if not in corresponding tumor!</a:t>
            </a:r>
          </a:p>
          <a:p>
            <a:r>
              <a:rPr lang="en-US" dirty="0" err="1" smtClean="0">
                <a:solidFill>
                  <a:srgbClr val="FF0000"/>
                </a:solidFill>
              </a:rPr>
              <a:t>PTRhP</a:t>
            </a:r>
            <a:r>
              <a:rPr lang="en-US" dirty="0" smtClean="0">
                <a:solidFill>
                  <a:srgbClr val="FF0000"/>
                </a:solidFill>
              </a:rPr>
              <a:t> stimulates bone remodeling</a:t>
            </a:r>
          </a:p>
          <a:p>
            <a:r>
              <a:rPr lang="en-US" dirty="0" smtClean="0">
                <a:solidFill>
                  <a:srgbClr val="FF0000"/>
                </a:solidFill>
              </a:rPr>
              <a:t>TGF-b released by bone remodeling</a:t>
            </a:r>
            <a:endParaRPr lang="en-US" dirty="0" smtClean="0"/>
          </a:p>
          <a:p>
            <a:endParaRPr lang="en-US" dirty="0" smtClean="0"/>
          </a:p>
          <a:p>
            <a:r>
              <a:rPr lang="en-US" dirty="0" smtClean="0"/>
              <a:t>A: </a:t>
            </a:r>
            <a:r>
              <a:rPr lang="en-US" dirty="0" err="1" smtClean="0"/>
              <a:t>PTHrP</a:t>
            </a:r>
            <a:r>
              <a:rPr lang="en-US" baseline="0" dirty="0" smtClean="0"/>
              <a:t> production in response to </a:t>
            </a:r>
            <a:r>
              <a:rPr lang="en-US" baseline="0" dirty="0" err="1" smtClean="0"/>
              <a:t>TGFb</a:t>
            </a:r>
            <a:r>
              <a:rPr lang="en-US" baseline="0" dirty="0" smtClean="0"/>
              <a:t> stimulation</a:t>
            </a:r>
          </a:p>
          <a:p>
            <a:endParaRPr lang="en-US" baseline="0" dirty="0" smtClean="0"/>
          </a:p>
          <a:p>
            <a:r>
              <a:rPr lang="en-US" sz="1200" kern="1200" dirty="0" err="1" smtClean="0">
                <a:solidFill>
                  <a:schemeClr val="tx1"/>
                </a:solidFill>
                <a:latin typeface="+mn-lt"/>
                <a:ea typeface="+mn-ea"/>
                <a:cs typeface="+mn-cs"/>
              </a:rPr>
              <a:t>PTHrP</a:t>
            </a:r>
            <a:r>
              <a:rPr lang="en-US" sz="1200" kern="1200" dirty="0" smtClean="0">
                <a:solidFill>
                  <a:schemeClr val="tx1"/>
                </a:solidFill>
                <a:latin typeface="+mn-lt"/>
                <a:ea typeface="+mn-ea"/>
                <a:cs typeface="+mn-cs"/>
              </a:rPr>
              <a:t> acts as an </a:t>
            </a:r>
            <a:r>
              <a:rPr lang="en-US" sz="1200" kern="1200" dirty="0" smtClean="0">
                <a:solidFill>
                  <a:schemeClr val="tx1"/>
                </a:solidFill>
                <a:latin typeface="+mn-lt"/>
                <a:ea typeface="+mn-ea"/>
                <a:cs typeface="+mn-cs"/>
                <a:hlinkClick r:id="rId3"/>
              </a:rPr>
              <a:t>endocrine, </a:t>
            </a:r>
            <a:r>
              <a:rPr lang="en-US" sz="1200" kern="1200" dirty="0" smtClean="0">
                <a:solidFill>
                  <a:schemeClr val="tx1"/>
                </a:solidFill>
                <a:latin typeface="+mn-lt"/>
                <a:ea typeface="+mn-ea"/>
                <a:cs typeface="+mn-cs"/>
                <a:hlinkClick r:id="rId4"/>
              </a:rPr>
              <a:t>autocrine, </a:t>
            </a:r>
            <a:r>
              <a:rPr lang="en-US" sz="1200" kern="1200" dirty="0" smtClean="0">
                <a:solidFill>
                  <a:schemeClr val="tx1"/>
                </a:solidFill>
                <a:latin typeface="+mn-lt"/>
                <a:ea typeface="+mn-ea"/>
                <a:cs typeface="+mn-cs"/>
                <a:hlinkClick r:id="rId5"/>
              </a:rPr>
              <a:t>paracrine, and </a:t>
            </a:r>
            <a:r>
              <a:rPr lang="en-US" sz="1200" kern="1200" dirty="0" smtClean="0">
                <a:solidFill>
                  <a:schemeClr val="tx1"/>
                </a:solidFill>
                <a:latin typeface="+mn-lt"/>
                <a:ea typeface="+mn-ea"/>
                <a:cs typeface="+mn-cs"/>
                <a:hlinkClick r:id="rId6"/>
              </a:rPr>
              <a:t>intracrine hormone. It regulates </a:t>
            </a:r>
            <a:r>
              <a:rPr lang="en-US" sz="1200" kern="1200" dirty="0" smtClean="0">
                <a:solidFill>
                  <a:schemeClr val="tx1"/>
                </a:solidFill>
                <a:latin typeface="+mn-lt"/>
                <a:ea typeface="+mn-ea"/>
                <a:cs typeface="+mn-cs"/>
                <a:hlinkClick r:id="rId7"/>
              </a:rPr>
              <a:t>endochondral bone development by maintaining the endochondral growth plate at a constant width. It also regulates </a:t>
            </a:r>
            <a:r>
              <a:rPr lang="en-US" sz="1200" kern="1200" dirty="0" smtClean="0">
                <a:solidFill>
                  <a:schemeClr val="tx1"/>
                </a:solidFill>
                <a:latin typeface="+mn-lt"/>
                <a:ea typeface="+mn-ea"/>
                <a:cs typeface="+mn-cs"/>
                <a:hlinkClick r:id="rId8"/>
              </a:rPr>
              <a:t>epithelial-mesenchymal interactions during the formation of the mammary glands.</a:t>
            </a:r>
            <a:endParaRPr lang="en-US" baseline="0" dirty="0" smtClean="0"/>
          </a:p>
          <a:p>
            <a:endParaRPr lang="en-US" baseline="0" dirty="0" smtClean="0"/>
          </a:p>
          <a:p>
            <a:r>
              <a:rPr lang="en-US" dirty="0" smtClean="0"/>
              <a:t>Left: cell</a:t>
            </a:r>
            <a:r>
              <a:rPr lang="en-US" baseline="0" dirty="0" smtClean="0"/>
              <a:t> growth assay</a:t>
            </a:r>
          </a:p>
          <a:p>
            <a:r>
              <a:rPr lang="en-US" baseline="0" dirty="0" smtClean="0"/>
              <a:t>Top: parental</a:t>
            </a:r>
          </a:p>
          <a:p>
            <a:r>
              <a:rPr lang="en-US" baseline="0" dirty="0" smtClean="0"/>
              <a:t>Middle: brain</a:t>
            </a:r>
          </a:p>
          <a:p>
            <a:r>
              <a:rPr lang="en-US" baseline="0" dirty="0" smtClean="0"/>
              <a:t>Bottom: bone</a:t>
            </a:r>
            <a:endParaRPr lang="en-US" dirty="0"/>
          </a:p>
        </p:txBody>
      </p:sp>
      <p:sp>
        <p:nvSpPr>
          <p:cNvPr id="4" name="Slide Number Placeholder 3"/>
          <p:cNvSpPr>
            <a:spLocks noGrp="1"/>
          </p:cNvSpPr>
          <p:nvPr>
            <p:ph type="sldNum" sz="quarter" idx="10"/>
          </p:nvPr>
        </p:nvSpPr>
        <p:spPr/>
        <p:txBody>
          <a:bodyPr/>
          <a:lstStyle/>
          <a:p>
            <a:fld id="{598B59A4-6594-2344-B20C-0F7929903F23}" type="slidenum">
              <a:rPr lang="en-US" smtClean="0"/>
              <a:t>13</a:t>
            </a:fld>
            <a:endParaRPr lang="en-US"/>
          </a:p>
        </p:txBody>
      </p:sp>
    </p:spTree>
    <p:extLst>
      <p:ext uri="{BB962C8B-B14F-4D97-AF65-F5344CB8AC3E}">
        <p14:creationId xmlns:p14="http://schemas.microsoft.com/office/powerpoint/2010/main" val="2768751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Interleukins:</a:t>
            </a:r>
            <a:r>
              <a:rPr lang="en-US" baseline="0" dirty="0" smtClean="0"/>
              <a:t> cytokines important in immune cell function</a:t>
            </a:r>
            <a:endParaRPr lang="en-US" dirty="0" smtClean="0"/>
          </a:p>
          <a:p>
            <a:r>
              <a:rPr lang="en-US" dirty="0" smtClean="0"/>
              <a:t>IL-8:</a:t>
            </a:r>
            <a:r>
              <a:rPr lang="en-US" sz="1200" b="1" kern="1200" dirty="0" smtClean="0">
                <a:solidFill>
                  <a:schemeClr val="tx1"/>
                </a:solidFill>
                <a:latin typeface="+mn-lt"/>
                <a:ea typeface="+mn-ea"/>
                <a:cs typeface="+mn-cs"/>
              </a:rPr>
              <a:t>Interleukin 8</a:t>
            </a:r>
            <a:r>
              <a:rPr lang="en-US" sz="1200" b="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IL-8</a:t>
            </a:r>
            <a:r>
              <a:rPr lang="en-US" sz="1200" b="0" kern="1200" dirty="0" smtClean="0">
                <a:solidFill>
                  <a:schemeClr val="tx1"/>
                </a:solidFill>
                <a:latin typeface="+mn-lt"/>
                <a:ea typeface="+mn-ea"/>
                <a:cs typeface="+mn-cs"/>
              </a:rPr>
              <a:t>) is a </a:t>
            </a:r>
            <a:r>
              <a:rPr lang="en-US" sz="1200" b="0" kern="1200" dirty="0" smtClean="0">
                <a:solidFill>
                  <a:schemeClr val="tx1"/>
                </a:solidFill>
                <a:latin typeface="+mn-lt"/>
                <a:ea typeface="+mn-ea"/>
                <a:cs typeface="+mn-cs"/>
                <a:hlinkClick r:id="rId3"/>
              </a:rPr>
              <a:t>chemokine produced by </a:t>
            </a:r>
            <a:r>
              <a:rPr lang="en-US" sz="1200" b="0" kern="1200" dirty="0" smtClean="0">
                <a:solidFill>
                  <a:schemeClr val="tx1"/>
                </a:solidFill>
                <a:latin typeface="+mn-lt"/>
                <a:ea typeface="+mn-ea"/>
                <a:cs typeface="+mn-cs"/>
                <a:hlinkClick r:id="rId4"/>
              </a:rPr>
              <a:t>macrophages and other cell types such as </a:t>
            </a:r>
            <a:r>
              <a:rPr lang="en-US" sz="1200" b="0" kern="1200" dirty="0" smtClean="0">
                <a:solidFill>
                  <a:schemeClr val="tx1"/>
                </a:solidFill>
                <a:latin typeface="+mn-lt"/>
                <a:ea typeface="+mn-ea"/>
                <a:cs typeface="+mn-cs"/>
                <a:hlinkClick r:id="rId5"/>
              </a:rPr>
              <a:t>epithelial cells, airway smooth muscle cells[1] and endothelial cells</a:t>
            </a:r>
            <a:endParaRPr lang="en-US" dirty="0" smtClean="0"/>
          </a:p>
          <a:p>
            <a:r>
              <a:rPr lang="en-US" dirty="0" smtClean="0"/>
              <a:t>IL-11:</a:t>
            </a:r>
            <a:r>
              <a:rPr lang="en-US" sz="1200" kern="1200" dirty="0" smtClean="0">
                <a:solidFill>
                  <a:schemeClr val="tx1"/>
                </a:solidFill>
                <a:latin typeface="+mn-lt"/>
                <a:ea typeface="+mn-ea"/>
                <a:cs typeface="+mn-cs"/>
                <a:hlinkClick r:id="rId6"/>
              </a:rPr>
              <a:t>Interleukin 11 (IL-11) is a secreted protein that stimulates megakaryocytopoiesis, resulting in increased production of platelets, as well as activating osteoclasts, inhibiting epithelial cell proliferation and apoptosis, and inhibiting macrophage mediator production</a:t>
            </a:r>
            <a:endParaRPr lang="en-US" dirty="0" smtClean="0"/>
          </a:p>
          <a:p>
            <a:r>
              <a:rPr lang="en-US" dirty="0" smtClean="0"/>
              <a:t>VEGF-A: important for angiogenesis, chemotactic for macrophages and granulocytes</a:t>
            </a:r>
            <a:r>
              <a:rPr lang="en-US" baseline="0" dirty="0" smtClean="0"/>
              <a:t> (VEGF-C for </a:t>
            </a:r>
            <a:r>
              <a:rPr lang="en-US" baseline="0" dirty="0" err="1" smtClean="0"/>
              <a:t>lymphangiogenesis</a:t>
            </a:r>
            <a:r>
              <a:rPr lang="en-US" baseline="0" dirty="0" smtClean="0"/>
              <a:t>)</a:t>
            </a:r>
            <a:endParaRPr lang="en-US" dirty="0" smtClean="0"/>
          </a:p>
          <a:p>
            <a:endParaRPr lang="en-US" dirty="0" smtClean="0"/>
          </a:p>
          <a:p>
            <a:r>
              <a:rPr lang="en-US" dirty="0" err="1" smtClean="0"/>
              <a:t>Bendre</a:t>
            </a:r>
            <a:r>
              <a:rPr lang="en-US" dirty="0" smtClean="0"/>
              <a:t>: 3 cycles through mice to select 231 </a:t>
            </a:r>
            <a:r>
              <a:rPr lang="en-US" dirty="0" smtClean="0"/>
              <a:t>variant to BONE</a:t>
            </a:r>
            <a:endParaRPr lang="en-US" dirty="0" smtClean="0"/>
          </a:p>
          <a:p>
            <a:r>
              <a:rPr lang="en-US" dirty="0" smtClean="0"/>
              <a:t>Kim</a:t>
            </a:r>
            <a:r>
              <a:rPr lang="en-US" dirty="0" smtClean="0"/>
              <a:t>: 3 rounds of </a:t>
            </a:r>
            <a:r>
              <a:rPr lang="en-US" dirty="0" smtClean="0"/>
              <a:t>selection (brain)</a:t>
            </a:r>
            <a:endParaRPr lang="en-US" dirty="0" smtClean="0"/>
          </a:p>
        </p:txBody>
      </p:sp>
      <p:sp>
        <p:nvSpPr>
          <p:cNvPr id="4" name="Slide Number Placeholder 3"/>
          <p:cNvSpPr>
            <a:spLocks noGrp="1"/>
          </p:cNvSpPr>
          <p:nvPr>
            <p:ph type="sldNum" sz="quarter" idx="10"/>
          </p:nvPr>
        </p:nvSpPr>
        <p:spPr/>
        <p:txBody>
          <a:bodyPr/>
          <a:lstStyle/>
          <a:p>
            <a:fld id="{598B59A4-6594-2344-B20C-0F7929903F23}" type="slidenum">
              <a:rPr lang="en-US" smtClean="0"/>
              <a:t>14</a:t>
            </a:fld>
            <a:endParaRPr lang="en-US"/>
          </a:p>
        </p:txBody>
      </p:sp>
    </p:spTree>
    <p:extLst>
      <p:ext uri="{BB962C8B-B14F-4D97-AF65-F5344CB8AC3E}">
        <p14:creationId xmlns:p14="http://schemas.microsoft.com/office/powerpoint/2010/main" val="2695216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vessels in tumors</a:t>
            </a:r>
          </a:p>
          <a:p>
            <a:r>
              <a:rPr lang="en-US" dirty="0" smtClean="0"/>
              <a:t>MFP injection, spontaneous</a:t>
            </a:r>
            <a:r>
              <a:rPr lang="en-US" baseline="0" dirty="0" smtClean="0"/>
              <a:t> tumors of mda-mb-435 cells (not breast cancer)</a:t>
            </a:r>
            <a:endParaRPr lang="en-US" dirty="0" smtClean="0"/>
          </a:p>
          <a:p>
            <a:endParaRPr lang="en-US" dirty="0" smtClean="0"/>
          </a:p>
          <a:p>
            <a:r>
              <a:rPr lang="en-US" dirty="0" smtClean="0"/>
              <a:t>http</a:t>
            </a:r>
            <a:r>
              <a:rPr lang="en-US" dirty="0" smtClean="0"/>
              <a:t>://</a:t>
            </a:r>
            <a:r>
              <a:rPr lang="en-US" dirty="0" err="1" smtClean="0"/>
              <a:t>en.wikipedia.org</a:t>
            </a:r>
            <a:r>
              <a:rPr lang="en-US" dirty="0" smtClean="0"/>
              <a:t>/wiki/</a:t>
            </a:r>
            <a:r>
              <a:rPr lang="en-US" dirty="0" err="1" smtClean="0"/>
              <a:t>Vascular_endothelial_growth_factor</a:t>
            </a:r>
            <a:r>
              <a:rPr lang="en-US" dirty="0" smtClean="0"/>
              <a:t> VEGF a v </a:t>
            </a:r>
            <a:r>
              <a:rPr lang="en-US" dirty="0" smtClean="0"/>
              <a:t>c</a:t>
            </a:r>
          </a:p>
          <a:p>
            <a:r>
              <a:rPr lang="en-US" sz="1200" b="1" kern="1200" dirty="0" err="1" smtClean="0">
                <a:solidFill>
                  <a:schemeClr val="tx1"/>
                </a:solidFill>
                <a:latin typeface="+mn-lt"/>
                <a:ea typeface="+mn-ea"/>
                <a:cs typeface="+mn-cs"/>
              </a:rPr>
              <a:t>Lymphangiogenesis</a:t>
            </a:r>
            <a:r>
              <a:rPr lang="en-US" sz="1200" b="0" kern="1200" dirty="0" smtClean="0">
                <a:solidFill>
                  <a:schemeClr val="tx1"/>
                </a:solidFill>
                <a:latin typeface="+mn-lt"/>
                <a:ea typeface="+mn-ea"/>
                <a:cs typeface="+mn-cs"/>
              </a:rPr>
              <a:t> is the formation of </a:t>
            </a:r>
            <a:r>
              <a:rPr lang="en-US" sz="1200" b="0" kern="1200" dirty="0" smtClean="0">
                <a:solidFill>
                  <a:schemeClr val="tx1"/>
                </a:solidFill>
                <a:latin typeface="+mn-lt"/>
                <a:ea typeface="+mn-ea"/>
                <a:cs typeface="+mn-cs"/>
                <a:hlinkClick r:id="rId3"/>
              </a:rPr>
              <a:t>lymphatic vessels from pre-existing lymphatic vessels[1] in a method believed to be similar to </a:t>
            </a:r>
            <a:r>
              <a:rPr lang="en-US" sz="1200" b="0" kern="1200" dirty="0" smtClean="0">
                <a:solidFill>
                  <a:schemeClr val="tx1"/>
                </a:solidFill>
                <a:latin typeface="+mn-lt"/>
                <a:ea typeface="+mn-ea"/>
                <a:cs typeface="+mn-cs"/>
                <a:hlinkClick r:id="rId4"/>
              </a:rPr>
              <a:t>angiogenesis (blood vessel development).</a:t>
            </a:r>
            <a:endParaRPr lang="en-US" dirty="0" smtClean="0"/>
          </a:p>
          <a:p>
            <a:endParaRPr lang="en-US" dirty="0" smtClean="0"/>
          </a:p>
          <a:p>
            <a:r>
              <a:rPr lang="en-US" dirty="0" smtClean="0"/>
              <a:t>MDA-MB-435 cells </a:t>
            </a:r>
            <a:r>
              <a:rPr lang="en-US" dirty="0" smtClean="0"/>
              <a:t>though</a:t>
            </a:r>
            <a:endParaRPr lang="en-US" dirty="0" smtClean="0"/>
          </a:p>
        </p:txBody>
      </p:sp>
      <p:sp>
        <p:nvSpPr>
          <p:cNvPr id="4" name="Slide Number Placeholder 3"/>
          <p:cNvSpPr>
            <a:spLocks noGrp="1"/>
          </p:cNvSpPr>
          <p:nvPr>
            <p:ph type="sldNum" sz="quarter" idx="10"/>
          </p:nvPr>
        </p:nvSpPr>
        <p:spPr/>
        <p:txBody>
          <a:bodyPr/>
          <a:lstStyle/>
          <a:p>
            <a:fld id="{598B59A4-6594-2344-B20C-0F7929903F23}" type="slidenum">
              <a:rPr lang="en-US" smtClean="0"/>
              <a:t>15</a:t>
            </a:fld>
            <a:endParaRPr lang="en-US"/>
          </a:p>
        </p:txBody>
      </p:sp>
    </p:spTree>
    <p:extLst>
      <p:ext uri="{BB962C8B-B14F-4D97-AF65-F5344CB8AC3E}">
        <p14:creationId xmlns:p14="http://schemas.microsoft.com/office/powerpoint/2010/main" val="1118326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CXCR-4 is an alpha-</a:t>
            </a:r>
            <a:r>
              <a:rPr lang="en-US" sz="1200" kern="1200" dirty="0" smtClean="0">
                <a:solidFill>
                  <a:schemeClr val="tx1"/>
                </a:solidFill>
                <a:latin typeface="+mn-lt"/>
                <a:ea typeface="+mn-ea"/>
                <a:cs typeface="+mn-cs"/>
                <a:hlinkClick r:id="rId3"/>
              </a:rPr>
              <a:t>chemokine receptor specific for stromal-derived-factor-1 (</a:t>
            </a:r>
            <a:r>
              <a:rPr lang="en-US" sz="1200" kern="1200" dirty="0" smtClean="0">
                <a:solidFill>
                  <a:schemeClr val="tx1"/>
                </a:solidFill>
                <a:latin typeface="+mn-lt"/>
                <a:ea typeface="+mn-ea"/>
                <a:cs typeface="+mn-cs"/>
                <a:hlinkClick r:id="rId4"/>
              </a:rPr>
              <a:t>SDF-1 also called CXCL12), a molecule endowed with potent </a:t>
            </a:r>
            <a:r>
              <a:rPr lang="en-US" sz="1200" kern="1200" dirty="0" smtClean="0">
                <a:solidFill>
                  <a:schemeClr val="tx1"/>
                </a:solidFill>
                <a:latin typeface="+mn-lt"/>
                <a:ea typeface="+mn-ea"/>
                <a:cs typeface="+mn-cs"/>
                <a:hlinkClick r:id="rId5"/>
              </a:rPr>
              <a:t>chemotactic activity for </a:t>
            </a:r>
            <a:r>
              <a:rPr lang="en-US" sz="1200" kern="1200" dirty="0" smtClean="0">
                <a:solidFill>
                  <a:schemeClr val="tx1"/>
                </a:solidFill>
                <a:latin typeface="+mn-lt"/>
                <a:ea typeface="+mn-ea"/>
                <a:cs typeface="+mn-cs"/>
                <a:hlinkClick r:id="rId6"/>
              </a:rPr>
              <a:t>lymphocytes.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MI: area tumor/area lung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Kang: </a:t>
            </a:r>
            <a:r>
              <a:rPr lang="en-US" sz="1200" kern="1200" dirty="0" smtClean="0">
                <a:solidFill>
                  <a:schemeClr val="tx1"/>
                </a:solidFill>
                <a:effectLst/>
                <a:latin typeface="+mn-lt"/>
                <a:ea typeface="+mn-ea"/>
                <a:cs typeface="+mn-cs"/>
              </a:rPr>
              <a:t>Confirmation of expression pattern of various metastasis-associated genes by Northern blot in the indicated cell populations. </a:t>
            </a:r>
            <a:endParaRPr lang="en-US" dirty="0" smtClean="0"/>
          </a:p>
          <a:p>
            <a:endParaRPr lang="en-US" dirty="0" smtClean="0"/>
          </a:p>
          <a:p>
            <a:r>
              <a:rPr lang="en-US" dirty="0" smtClean="0"/>
              <a:t>Mice: </a:t>
            </a:r>
            <a:r>
              <a:rPr lang="en-US" sz="1200" b="1" kern="1200" dirty="0" smtClean="0">
                <a:solidFill>
                  <a:schemeClr val="tx1"/>
                </a:solidFill>
                <a:latin typeface="+mn-lt"/>
                <a:ea typeface="+mn-ea"/>
                <a:cs typeface="+mn-cs"/>
              </a:rPr>
              <a:t>Figure 4.</a:t>
            </a:r>
            <a:r>
              <a:rPr lang="en-US" sz="1200" b="0" kern="1200" dirty="0" smtClean="0">
                <a:solidFill>
                  <a:schemeClr val="tx1"/>
                </a:solidFill>
                <a:latin typeface="+mn-lt"/>
                <a:ea typeface="+mn-ea"/>
                <a:cs typeface="+mn-cs"/>
              </a:rPr>
              <a:t>Effect of CXCR4 </a:t>
            </a:r>
            <a:r>
              <a:rPr lang="en-US" sz="1200" b="0" kern="1200" dirty="0" err="1" smtClean="0">
                <a:solidFill>
                  <a:schemeClr val="tx1"/>
                </a:solidFill>
                <a:latin typeface="+mn-lt"/>
                <a:ea typeface="+mn-ea"/>
                <a:cs typeface="+mn-cs"/>
              </a:rPr>
              <a:t>siRNAs</a:t>
            </a:r>
            <a:r>
              <a:rPr lang="en-US" sz="1200" b="0" kern="1200" dirty="0" smtClean="0">
                <a:solidFill>
                  <a:schemeClr val="tx1"/>
                </a:solidFill>
                <a:latin typeface="+mn-lt"/>
                <a:ea typeface="+mn-ea"/>
                <a:cs typeface="+mn-cs"/>
              </a:rPr>
              <a:t> on inhibition of breast cancer metastasis </a:t>
            </a:r>
            <a:r>
              <a:rPr lang="en-US" sz="1200" b="0" i="1" kern="1200" dirty="0" smtClean="0">
                <a:solidFill>
                  <a:schemeClr val="tx1"/>
                </a:solidFill>
                <a:latin typeface="+mn-lt"/>
                <a:ea typeface="+mn-ea"/>
                <a:cs typeface="+mn-cs"/>
              </a:rPr>
              <a:t>in vivo</a:t>
            </a:r>
            <a:r>
              <a:rPr lang="en-US" sz="1200" b="0" i="0" kern="1200" dirty="0" smtClean="0">
                <a:solidFill>
                  <a:schemeClr val="tx1"/>
                </a:solidFill>
                <a:latin typeface="+mn-lt"/>
                <a:ea typeface="+mn-ea"/>
                <a:cs typeface="+mn-cs"/>
              </a:rPr>
              <a:t> confirmed by </a:t>
            </a:r>
            <a:r>
              <a:rPr lang="en-US" sz="1200" b="1" i="0" kern="1200" dirty="0" smtClean="0">
                <a:solidFill>
                  <a:schemeClr val="tx1"/>
                </a:solidFill>
                <a:latin typeface="+mn-lt"/>
                <a:ea typeface="+mn-ea"/>
                <a:cs typeface="+mn-cs"/>
              </a:rPr>
              <a:t>FDG-PET. </a:t>
            </a:r>
            <a:r>
              <a:rPr lang="en-US" sz="1200" b="0" i="0" kern="1200" dirty="0" smtClean="0">
                <a:solidFill>
                  <a:schemeClr val="tx1"/>
                </a:solidFill>
                <a:latin typeface="+mn-lt"/>
                <a:ea typeface="+mn-ea"/>
                <a:cs typeface="+mn-cs"/>
              </a:rPr>
              <a:t>Representative images of FDG-PET of animals in group 1 (control </a:t>
            </a:r>
            <a:r>
              <a:rPr lang="en-US" sz="1200" b="0" i="0" kern="1200" dirty="0" err="1" smtClean="0">
                <a:solidFill>
                  <a:schemeClr val="tx1"/>
                </a:solidFill>
                <a:latin typeface="+mn-lt"/>
                <a:ea typeface="+mn-ea"/>
                <a:cs typeface="+mn-cs"/>
              </a:rPr>
              <a:t>siRNA</a:t>
            </a:r>
            <a:r>
              <a:rPr lang="en-US" sz="1200" b="0" i="0" kern="1200" dirty="0" smtClean="0">
                <a:solidFill>
                  <a:schemeClr val="tx1"/>
                </a:solidFill>
                <a:latin typeface="+mn-lt"/>
                <a:ea typeface="+mn-ea"/>
                <a:cs typeface="+mn-cs"/>
              </a:rPr>
              <a:t>) and group 2 (siRNA1+2). </a:t>
            </a:r>
            <a:r>
              <a:rPr lang="en-US" sz="1200" b="0" i="1" kern="1200" dirty="0" smtClean="0">
                <a:solidFill>
                  <a:schemeClr val="tx1"/>
                </a:solidFill>
                <a:latin typeface="+mn-lt"/>
                <a:ea typeface="+mn-ea"/>
                <a:cs typeface="+mn-cs"/>
              </a:rPr>
              <a:t>A,</a:t>
            </a:r>
            <a:r>
              <a:rPr lang="en-US" sz="1200" b="0" i="0" kern="1200" dirty="0" smtClean="0">
                <a:solidFill>
                  <a:schemeClr val="tx1"/>
                </a:solidFill>
                <a:latin typeface="+mn-lt"/>
                <a:ea typeface="+mn-ea"/>
                <a:cs typeface="+mn-cs"/>
              </a:rPr>
              <a:t> maximum-intensity projection of six representative mice from group 1 (</a:t>
            </a:r>
            <a:r>
              <a:rPr lang="en-US" sz="1200" b="0" i="1" kern="1200" dirty="0" smtClean="0">
                <a:solidFill>
                  <a:schemeClr val="tx1"/>
                </a:solidFill>
                <a:latin typeface="+mn-lt"/>
                <a:ea typeface="+mn-ea"/>
                <a:cs typeface="+mn-cs"/>
              </a:rPr>
              <a:t>left, three mice</a:t>
            </a:r>
            <a:r>
              <a:rPr lang="en-US" sz="1200" b="0" i="0" kern="1200" dirty="0" smtClean="0">
                <a:solidFill>
                  <a:schemeClr val="tx1"/>
                </a:solidFill>
                <a:latin typeface="+mn-lt"/>
                <a:ea typeface="+mn-ea"/>
                <a:cs typeface="+mn-cs"/>
              </a:rPr>
              <a:t>) and group 2 (</a:t>
            </a:r>
            <a:r>
              <a:rPr lang="en-US" sz="1200" b="0" i="1" kern="1200" dirty="0" smtClean="0">
                <a:solidFill>
                  <a:schemeClr val="tx1"/>
                </a:solidFill>
                <a:latin typeface="+mn-lt"/>
                <a:ea typeface="+mn-ea"/>
                <a:cs typeface="+mn-cs"/>
              </a:rPr>
              <a:t>right, three mice</a:t>
            </a:r>
            <a:r>
              <a:rPr lang="en-US" sz="1200" b="0" i="0" kern="1200" dirty="0" smtClean="0">
                <a:solidFill>
                  <a:schemeClr val="tx1"/>
                </a:solidFill>
                <a:latin typeface="+mn-lt"/>
                <a:ea typeface="+mn-ea"/>
                <a:cs typeface="+mn-cs"/>
              </a:rPr>
              <a:t>). </a:t>
            </a:r>
          </a:p>
          <a:p>
            <a:endParaRPr lang="en-US" sz="1200" b="0" i="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CTGF</a:t>
            </a:r>
            <a:r>
              <a:rPr lang="en-US" sz="1200" b="0" kern="1200" dirty="0" smtClean="0">
                <a:solidFill>
                  <a:schemeClr val="tx1"/>
                </a:solidFill>
                <a:latin typeface="+mn-lt"/>
                <a:ea typeface="+mn-ea"/>
                <a:cs typeface="+mn-cs"/>
              </a:rPr>
              <a:t>, also known as </a:t>
            </a:r>
            <a:r>
              <a:rPr lang="en-US" sz="1200" b="1" kern="1200" dirty="0" smtClean="0">
                <a:solidFill>
                  <a:schemeClr val="tx1"/>
                </a:solidFill>
                <a:latin typeface="+mn-lt"/>
                <a:ea typeface="+mn-ea"/>
                <a:cs typeface="+mn-cs"/>
              </a:rPr>
              <a:t>CCN2</a:t>
            </a:r>
            <a:r>
              <a:rPr lang="en-US" sz="1200" b="0" kern="1200" dirty="0" smtClean="0">
                <a:solidFill>
                  <a:schemeClr val="tx1"/>
                </a:solidFill>
                <a:latin typeface="+mn-lt"/>
                <a:ea typeface="+mn-ea"/>
                <a:cs typeface="+mn-cs"/>
              </a:rPr>
              <a:t> or </a:t>
            </a:r>
            <a:r>
              <a:rPr lang="en-US" sz="1200" b="1" kern="1200" dirty="0" smtClean="0">
                <a:solidFill>
                  <a:schemeClr val="tx1"/>
                </a:solidFill>
                <a:latin typeface="+mn-lt"/>
                <a:ea typeface="+mn-ea"/>
                <a:cs typeface="+mn-cs"/>
              </a:rPr>
              <a:t>connective tissue growth factor</a:t>
            </a:r>
            <a:r>
              <a:rPr lang="en-US" sz="1200" b="0" kern="1200" dirty="0" smtClean="0">
                <a:solidFill>
                  <a:schemeClr val="tx1"/>
                </a:solidFill>
                <a:latin typeface="+mn-lt"/>
                <a:ea typeface="+mn-ea"/>
                <a:cs typeface="+mn-cs"/>
              </a:rPr>
              <a:t>,[1][2] is a </a:t>
            </a:r>
            <a:r>
              <a:rPr lang="en-US" sz="1200" b="0" kern="1200" dirty="0" smtClean="0">
                <a:solidFill>
                  <a:schemeClr val="tx1"/>
                </a:solidFill>
                <a:latin typeface="+mn-lt"/>
                <a:ea typeface="+mn-ea"/>
                <a:cs typeface="+mn-cs"/>
                <a:hlinkClick r:id="rId7"/>
              </a:rPr>
              <a:t>matricellular protein of the CCN family of </a:t>
            </a:r>
            <a:r>
              <a:rPr lang="en-US" sz="1200" b="0" kern="1200" dirty="0" smtClean="0">
                <a:solidFill>
                  <a:schemeClr val="tx1"/>
                </a:solidFill>
                <a:latin typeface="+mn-lt"/>
                <a:ea typeface="+mn-ea"/>
                <a:cs typeface="+mn-cs"/>
                <a:hlinkClick r:id="rId8"/>
              </a:rPr>
              <a:t>extracellular matrix-associated </a:t>
            </a:r>
            <a:r>
              <a:rPr lang="en-US" sz="1200" b="0" kern="1200" dirty="0" smtClean="0">
                <a:solidFill>
                  <a:schemeClr val="tx1"/>
                </a:solidFill>
                <a:latin typeface="+mn-lt"/>
                <a:ea typeface="+mn-ea"/>
                <a:cs typeface="+mn-cs"/>
                <a:hlinkClick r:id="rId9"/>
              </a:rPr>
              <a:t>heparin-binding proteins (see also </a:t>
            </a:r>
            <a:r>
              <a:rPr lang="en-US" sz="1200" b="0" kern="1200" dirty="0" smtClean="0">
                <a:solidFill>
                  <a:schemeClr val="tx1"/>
                </a:solidFill>
                <a:latin typeface="+mn-lt"/>
                <a:ea typeface="+mn-ea"/>
                <a:cs typeface="+mn-cs"/>
                <a:hlinkClick r:id="rId10"/>
              </a:rPr>
              <a:t>CCN intercellular signaling protein).[3][4][5] CTGF has important roles in many biological processes, including </a:t>
            </a:r>
            <a:r>
              <a:rPr lang="en-US" sz="1200" b="0" kern="1200" dirty="0" smtClean="0">
                <a:solidFill>
                  <a:schemeClr val="tx1"/>
                </a:solidFill>
                <a:latin typeface="+mn-lt"/>
                <a:ea typeface="+mn-ea"/>
                <a:cs typeface="+mn-cs"/>
                <a:hlinkClick r:id="rId11"/>
              </a:rPr>
              <a:t>cell adhesion, </a:t>
            </a:r>
            <a:r>
              <a:rPr lang="en-US" sz="1200" b="0" kern="1200" dirty="0" smtClean="0">
                <a:solidFill>
                  <a:schemeClr val="tx1"/>
                </a:solidFill>
                <a:latin typeface="+mn-lt"/>
                <a:ea typeface="+mn-ea"/>
                <a:cs typeface="+mn-cs"/>
                <a:hlinkClick r:id="rId12"/>
              </a:rPr>
              <a:t>migration, </a:t>
            </a:r>
            <a:r>
              <a:rPr lang="en-US" sz="1200" b="0" kern="1200" dirty="0" smtClean="0">
                <a:solidFill>
                  <a:schemeClr val="tx1"/>
                </a:solidFill>
                <a:latin typeface="+mn-lt"/>
                <a:ea typeface="+mn-ea"/>
                <a:cs typeface="+mn-cs"/>
                <a:hlinkClick r:id="rId13"/>
              </a:rPr>
              <a:t>proliferation, </a:t>
            </a:r>
            <a:r>
              <a:rPr lang="en-US" sz="1200" b="0" kern="1200" dirty="0" smtClean="0">
                <a:solidFill>
                  <a:schemeClr val="tx1"/>
                </a:solidFill>
                <a:latin typeface="+mn-lt"/>
                <a:ea typeface="+mn-ea"/>
                <a:cs typeface="+mn-cs"/>
                <a:hlinkClick r:id="rId14"/>
              </a:rPr>
              <a:t>angiogenesis, skeletal development, and tissue wound repair, and is critically involved in fibrotic disease and several forms of cancers</a:t>
            </a:r>
            <a:endParaRPr lang="en-US" dirty="0" smtClean="0"/>
          </a:p>
          <a:p>
            <a:endParaRPr lang="en-US" sz="1200" b="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98B59A4-6594-2344-B20C-0F7929903F23}" type="slidenum">
              <a:rPr lang="en-US" smtClean="0"/>
              <a:t>16</a:t>
            </a:fld>
            <a:endParaRPr lang="en-US"/>
          </a:p>
        </p:txBody>
      </p:sp>
    </p:spTree>
    <p:extLst>
      <p:ext uri="{BB962C8B-B14F-4D97-AF65-F5344CB8AC3E}">
        <p14:creationId xmlns:p14="http://schemas.microsoft.com/office/powerpoint/2010/main" val="298480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MMP2: degrades collagen IV</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MMP3: </a:t>
            </a:r>
            <a:r>
              <a:rPr lang="en-US" sz="1200" kern="1200" dirty="0" smtClean="0">
                <a:solidFill>
                  <a:schemeClr val="tx1"/>
                </a:solidFill>
                <a:latin typeface="+mn-lt"/>
                <a:ea typeface="+mn-ea"/>
                <a:cs typeface="+mn-cs"/>
              </a:rPr>
              <a:t>The MMP-3 enzyme degrades </a:t>
            </a:r>
            <a:r>
              <a:rPr lang="en-US" sz="1200" kern="1200" dirty="0" smtClean="0">
                <a:solidFill>
                  <a:schemeClr val="tx1"/>
                </a:solidFill>
                <a:latin typeface="+mn-lt"/>
                <a:ea typeface="+mn-ea"/>
                <a:cs typeface="+mn-cs"/>
                <a:hlinkClick r:id="rId3"/>
              </a:rPr>
              <a:t>collagen types II, III, IV, IX, and X, </a:t>
            </a:r>
            <a:r>
              <a:rPr lang="en-US" sz="1200" kern="1200" dirty="0" smtClean="0">
                <a:solidFill>
                  <a:schemeClr val="tx1"/>
                </a:solidFill>
                <a:latin typeface="+mn-lt"/>
                <a:ea typeface="+mn-ea"/>
                <a:cs typeface="+mn-cs"/>
                <a:hlinkClick r:id="rId4"/>
              </a:rPr>
              <a:t>proteoglycans, </a:t>
            </a:r>
            <a:r>
              <a:rPr lang="en-US" sz="1200" kern="1200" dirty="0" smtClean="0">
                <a:solidFill>
                  <a:schemeClr val="tx1"/>
                </a:solidFill>
                <a:latin typeface="+mn-lt"/>
                <a:ea typeface="+mn-ea"/>
                <a:cs typeface="+mn-cs"/>
                <a:hlinkClick r:id="rId5"/>
              </a:rPr>
              <a:t>fibronectin, </a:t>
            </a:r>
            <a:r>
              <a:rPr lang="en-US" sz="1200" kern="1200" dirty="0" smtClean="0">
                <a:solidFill>
                  <a:schemeClr val="tx1"/>
                </a:solidFill>
                <a:latin typeface="+mn-lt"/>
                <a:ea typeface="+mn-ea"/>
                <a:cs typeface="+mn-cs"/>
                <a:hlinkClick r:id="rId6"/>
              </a:rPr>
              <a:t>laminin, and </a:t>
            </a:r>
            <a:r>
              <a:rPr lang="en-US" sz="1200" kern="1200" dirty="0" smtClean="0">
                <a:solidFill>
                  <a:schemeClr val="tx1"/>
                </a:solidFill>
                <a:latin typeface="+mn-lt"/>
                <a:ea typeface="+mn-ea"/>
                <a:cs typeface="+mn-cs"/>
                <a:hlinkClick r:id="rId7"/>
              </a:rPr>
              <a:t>elastin. In addition, MMP-3 can also activate other MMPs such as </a:t>
            </a:r>
            <a:r>
              <a:rPr lang="en-US" sz="1200" kern="1200" dirty="0" smtClean="0">
                <a:solidFill>
                  <a:schemeClr val="tx1"/>
                </a:solidFill>
                <a:latin typeface="+mn-lt"/>
                <a:ea typeface="+mn-ea"/>
                <a:cs typeface="+mn-cs"/>
                <a:hlinkClick r:id="rId8"/>
              </a:rPr>
              <a:t>MMP-1, </a:t>
            </a:r>
            <a:r>
              <a:rPr lang="en-US" sz="1200" kern="1200" dirty="0" smtClean="0">
                <a:solidFill>
                  <a:schemeClr val="tx1"/>
                </a:solidFill>
                <a:latin typeface="+mn-lt"/>
                <a:ea typeface="+mn-ea"/>
                <a:cs typeface="+mn-cs"/>
                <a:hlinkClick r:id="rId9"/>
              </a:rPr>
              <a:t>MMP-7, and </a:t>
            </a:r>
            <a:r>
              <a:rPr lang="en-US" sz="1200" kern="1200" dirty="0" smtClean="0">
                <a:solidFill>
                  <a:schemeClr val="tx1"/>
                </a:solidFill>
                <a:latin typeface="+mn-lt"/>
                <a:ea typeface="+mn-ea"/>
                <a:cs typeface="+mn-cs"/>
                <a:hlinkClick r:id="rId10"/>
              </a:rPr>
              <a:t>MMP-9,</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MMP9: </a:t>
            </a:r>
            <a:r>
              <a:rPr lang="en-US" sz="1200" kern="1200" dirty="0" smtClean="0">
                <a:solidFill>
                  <a:schemeClr val="tx1"/>
                </a:solidFill>
                <a:latin typeface="+mn-lt"/>
                <a:ea typeface="+mn-ea"/>
                <a:cs typeface="+mn-cs"/>
              </a:rPr>
              <a:t>The enzyme encoded by this gene degrades type IV and V </a:t>
            </a:r>
            <a:r>
              <a:rPr lang="en-US" sz="1200" kern="1200" dirty="0" smtClean="0">
                <a:solidFill>
                  <a:schemeClr val="tx1"/>
                </a:solidFill>
                <a:latin typeface="+mn-lt"/>
                <a:ea typeface="+mn-ea"/>
                <a:cs typeface="+mn-cs"/>
                <a:hlinkClick r:id="rId3"/>
              </a:rPr>
              <a:t>collagens and other extracellular matrix proteins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ENU1564 tumor cell line used in this study was developed in our laboratory and originated from an N-ethyl-N </a:t>
            </a:r>
            <a:r>
              <a:rPr lang="en-US" sz="1200" kern="1200" dirty="0" err="1" smtClean="0">
                <a:solidFill>
                  <a:schemeClr val="tx1"/>
                </a:solidFill>
                <a:effectLst/>
                <a:latin typeface="+mn-lt"/>
                <a:ea typeface="+mn-ea"/>
                <a:cs typeface="+mn-cs"/>
              </a:rPr>
              <a:t>nitrosourea</a:t>
            </a:r>
            <a:r>
              <a:rPr lang="en-US" sz="1200" kern="1200" dirty="0" smtClean="0">
                <a:solidFill>
                  <a:schemeClr val="tx1"/>
                </a:solidFill>
                <a:effectLst/>
                <a:latin typeface="+mn-lt"/>
                <a:ea typeface="+mn-ea"/>
                <a:cs typeface="+mn-cs"/>
              </a:rPr>
              <a:t>-induced mammary </a:t>
            </a:r>
            <a:r>
              <a:rPr lang="en-US" sz="1200" kern="1200" dirty="0" err="1" smtClean="0">
                <a:solidFill>
                  <a:schemeClr val="tx1"/>
                </a:solidFill>
                <a:effectLst/>
                <a:latin typeface="+mn-lt"/>
                <a:ea typeface="+mn-ea"/>
                <a:cs typeface="+mn-cs"/>
              </a:rPr>
              <a:t>adenocarci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noma</a:t>
            </a:r>
            <a:r>
              <a:rPr lang="en-US" sz="1200" kern="1200" dirty="0" smtClean="0">
                <a:solidFill>
                  <a:schemeClr val="tx1"/>
                </a:solidFill>
                <a:effectLst/>
                <a:latin typeface="+mn-lt"/>
                <a:ea typeface="+mn-ea"/>
                <a:cs typeface="+mn-cs"/>
              </a:rPr>
              <a:t> in a female Berlin–</a:t>
            </a:r>
            <a:r>
              <a:rPr lang="en-US" sz="1200" kern="1200" dirty="0" err="1" smtClean="0">
                <a:solidFill>
                  <a:schemeClr val="tx1"/>
                </a:solidFill>
                <a:effectLst/>
                <a:latin typeface="+mn-lt"/>
                <a:ea typeface="+mn-ea"/>
                <a:cs typeface="+mn-cs"/>
              </a:rPr>
              <a:t>Druckrey</a:t>
            </a:r>
            <a:r>
              <a:rPr lang="en-US" sz="1200" kern="1200" dirty="0" smtClean="0">
                <a:solidFill>
                  <a:schemeClr val="tx1"/>
                </a:solidFill>
                <a:effectLst/>
                <a:latin typeface="+mn-lt"/>
                <a:ea typeface="+mn-ea"/>
                <a:cs typeface="+mn-cs"/>
              </a:rPr>
              <a:t> IV (BD-IV) rat. 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Mendes</a:t>
            </a:r>
            <a:r>
              <a:rPr lang="en-US" dirty="0" smtClean="0"/>
              <a:t>: </a:t>
            </a:r>
            <a:r>
              <a:rPr lang="en-US" dirty="0" err="1" smtClean="0"/>
              <a:t>dec.</a:t>
            </a:r>
            <a:r>
              <a:rPr lang="en-US" dirty="0" smtClean="0"/>
              <a:t> brain met(and in vitro invasion) </a:t>
            </a:r>
            <a:r>
              <a:rPr lang="en-US" baseline="0" dirty="0" smtClean="0"/>
              <a:t> with </a:t>
            </a:r>
            <a:r>
              <a:rPr lang="en-US" sz="1200" kern="1200" dirty="0" smtClean="0">
                <a:solidFill>
                  <a:schemeClr val="tx1"/>
                </a:solidFill>
                <a:effectLst/>
                <a:latin typeface="+mn-lt"/>
                <a:ea typeface="+mn-ea"/>
                <a:cs typeface="+mn-cs"/>
              </a:rPr>
              <a:t>with PD 166793, a selective synthetic MMP inhibitor. Quantified via</a:t>
            </a:r>
            <a:r>
              <a:rPr lang="en-US" sz="1200" kern="1200" baseline="0" dirty="0" smtClean="0">
                <a:solidFill>
                  <a:schemeClr val="tx1"/>
                </a:solidFill>
                <a:effectLst/>
                <a:latin typeface="+mn-lt"/>
                <a:ea typeface="+mn-ea"/>
                <a:cs typeface="+mn-cs"/>
              </a:rPr>
              <a:t> WB and RT-PCR</a:t>
            </a:r>
            <a:endParaRPr lang="en-US" dirty="0" smtClean="0"/>
          </a:p>
          <a:p>
            <a:r>
              <a:rPr lang="en-US" dirty="0" smtClean="0"/>
              <a:t>http://</a:t>
            </a:r>
            <a:r>
              <a:rPr lang="en-US" dirty="0" err="1" smtClean="0"/>
              <a:t>download.springer.com</a:t>
            </a:r>
            <a:r>
              <a:rPr lang="en-US" dirty="0" smtClean="0"/>
              <a:t>/static/</a:t>
            </a:r>
            <a:r>
              <a:rPr lang="en-US" dirty="0" err="1" smtClean="0"/>
              <a:t>pdf</a:t>
            </a:r>
            <a:r>
              <a:rPr lang="en-US" dirty="0" smtClean="0"/>
              <a:t>/459/art%253A10.1007%252Fs10585-005-8115-6.pdf?auth66=1396194039_e4efb05c286ef67863e3b7286c15f6f0&amp;ext=.</a:t>
            </a:r>
            <a:r>
              <a:rPr lang="en-US" dirty="0" err="1" smtClean="0"/>
              <a:t>pdf</a:t>
            </a:r>
            <a:endParaRPr lang="en-US" dirty="0" smtClean="0"/>
          </a:p>
          <a:p>
            <a:endParaRPr lang="en-US" dirty="0" smtClean="0"/>
          </a:p>
          <a:p>
            <a:r>
              <a:rPr lang="en-US" dirty="0" smtClean="0"/>
              <a:t>Mendes 2007: http://</a:t>
            </a:r>
            <a:r>
              <a:rPr lang="en-US" dirty="0" err="1" smtClean="0"/>
              <a:t>link.springer.com</a:t>
            </a:r>
            <a:r>
              <a:rPr lang="en-US" dirty="0" smtClean="0"/>
              <a:t>/article/10.1007/s10585-007-9071-0/</a:t>
            </a:r>
            <a:r>
              <a:rPr lang="en-US" dirty="0" err="1" smtClean="0"/>
              <a:t>fulltext.html</a:t>
            </a:r>
            <a:endParaRPr lang="en-US" dirty="0"/>
          </a:p>
        </p:txBody>
      </p:sp>
      <p:sp>
        <p:nvSpPr>
          <p:cNvPr id="4" name="Slide Number Placeholder 3"/>
          <p:cNvSpPr>
            <a:spLocks noGrp="1"/>
          </p:cNvSpPr>
          <p:nvPr>
            <p:ph type="sldNum" sz="quarter" idx="10"/>
          </p:nvPr>
        </p:nvSpPr>
        <p:spPr/>
        <p:txBody>
          <a:bodyPr/>
          <a:lstStyle/>
          <a:p>
            <a:fld id="{598B59A4-6594-2344-B20C-0F7929903F23}" type="slidenum">
              <a:rPr lang="en-US" smtClean="0"/>
              <a:t>17</a:t>
            </a:fld>
            <a:endParaRPr lang="en-US"/>
          </a:p>
        </p:txBody>
      </p:sp>
    </p:spTree>
    <p:extLst>
      <p:ext uri="{BB962C8B-B14F-4D97-AF65-F5344CB8AC3E}">
        <p14:creationId xmlns:p14="http://schemas.microsoft.com/office/powerpoint/2010/main" val="2454956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 </a:t>
            </a:r>
            <a:r>
              <a:rPr lang="en-US" sz="1200" kern="1200" dirty="0" err="1" smtClean="0">
                <a:solidFill>
                  <a:schemeClr val="tx1"/>
                </a:solidFill>
                <a:latin typeface="+mn-lt"/>
                <a:ea typeface="+mn-ea"/>
                <a:cs typeface="+mn-cs"/>
              </a:rPr>
              <a:t>disintegrin</a:t>
            </a:r>
            <a:r>
              <a:rPr lang="en-US" sz="1200" kern="1200" dirty="0" smtClean="0">
                <a:solidFill>
                  <a:schemeClr val="tx1"/>
                </a:solidFill>
                <a:latin typeface="+mn-lt"/>
                <a:ea typeface="+mn-ea"/>
                <a:cs typeface="+mn-cs"/>
              </a:rPr>
              <a:t> and metalloproteinase with </a:t>
            </a:r>
            <a:r>
              <a:rPr lang="en-US" sz="1200" kern="1200" dirty="0" err="1" smtClean="0">
                <a:solidFill>
                  <a:schemeClr val="tx1"/>
                </a:solidFill>
                <a:latin typeface="+mn-lt"/>
                <a:ea typeface="+mn-ea"/>
                <a:cs typeface="+mn-cs"/>
              </a:rPr>
              <a:t>thrombospondin</a:t>
            </a:r>
            <a:r>
              <a:rPr lang="en-US" sz="1200" kern="1200" dirty="0" smtClean="0">
                <a:solidFill>
                  <a:schemeClr val="tx1"/>
                </a:solidFill>
                <a:latin typeface="+mn-lt"/>
                <a:ea typeface="+mn-ea"/>
                <a:cs typeface="+mn-cs"/>
              </a:rPr>
              <a:t> motifs (ADAMTS1</a:t>
            </a:r>
            <a:r>
              <a:rPr lang="en-US" sz="1200" kern="1200" dirty="0" smtClean="0">
                <a:solidFill>
                  <a:schemeClr val="tx1"/>
                </a:solidFill>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ADAMTS1, a member of the ADAMTS family (</a:t>
            </a:r>
            <a:r>
              <a:rPr lang="en-US" sz="1200" kern="1200" dirty="0" err="1" smtClean="0">
                <a:solidFill>
                  <a:schemeClr val="tx1"/>
                </a:solidFill>
                <a:effectLst/>
                <a:latin typeface="+mn-lt"/>
                <a:ea typeface="+mn-ea"/>
                <a:cs typeface="+mn-cs"/>
              </a:rPr>
              <a:t>Kuno</a:t>
            </a:r>
            <a:r>
              <a:rPr lang="en-US" sz="1200" kern="1200" dirty="0" smtClean="0">
                <a:solidFill>
                  <a:schemeClr val="tx1"/>
                </a:solidFill>
                <a:effectLst/>
                <a:latin typeface="+mn-lt"/>
                <a:ea typeface="+mn-ea"/>
                <a:cs typeface="+mn-cs"/>
              </a:rPr>
              <a:t> et al. 1997), has been shown to be capable of binding to and degrading ECM components, including the </a:t>
            </a:r>
            <a:r>
              <a:rPr lang="en-US" sz="1200" kern="1200" dirty="0" err="1" smtClean="0">
                <a:solidFill>
                  <a:schemeClr val="tx1"/>
                </a:solidFill>
                <a:effectLst/>
                <a:latin typeface="+mn-lt"/>
                <a:ea typeface="+mn-ea"/>
                <a:cs typeface="+mn-cs"/>
              </a:rPr>
              <a:t>proteo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glycans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aggrecan</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versican</a:t>
            </a:r>
            <a:r>
              <a:rPr lang="en-US" sz="1200" kern="1200" dirty="0" smtClean="0">
                <a:solidFill>
                  <a:schemeClr val="tx1"/>
                </a:solidFill>
                <a:effectLst/>
                <a:latin typeface="+mn-lt"/>
                <a:ea typeface="+mn-ea"/>
                <a:cs typeface="+mn-cs"/>
              </a:rPr>
              <a:t> (Porter et al. 2005). Over- expression of ADAMTS1 promotes pulmonary </a:t>
            </a:r>
            <a:r>
              <a:rPr lang="en-US" sz="1200" kern="1200" dirty="0" err="1" smtClean="0">
                <a:solidFill>
                  <a:schemeClr val="tx1"/>
                </a:solidFill>
                <a:effectLst/>
                <a:latin typeface="+mn-lt"/>
                <a:ea typeface="+mn-ea"/>
                <a:cs typeface="+mn-cs"/>
              </a:rPr>
              <a:t>metas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tasis</a:t>
            </a:r>
            <a:r>
              <a:rPr lang="en-US" sz="1200" kern="1200" dirty="0" smtClean="0">
                <a:solidFill>
                  <a:schemeClr val="tx1"/>
                </a:solidFill>
                <a:effectLst/>
                <a:latin typeface="+mn-lt"/>
                <a:ea typeface="+mn-ea"/>
                <a:cs typeface="+mn-cs"/>
              </a:rPr>
              <a:t> of TA3 mammary carcinoma and Lewis lung </a:t>
            </a:r>
            <a:r>
              <a:rPr lang="en-US" sz="1200" kern="1200" dirty="0" err="1" smtClean="0">
                <a:solidFill>
                  <a:schemeClr val="tx1"/>
                </a:solidFill>
                <a:effectLst/>
                <a:latin typeface="+mn-lt"/>
                <a:ea typeface="+mn-ea"/>
                <a:cs typeface="+mn-cs"/>
              </a:rPr>
              <a:t>carci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noma</a:t>
            </a:r>
            <a:r>
              <a:rPr lang="en-US" sz="1200" kern="1200" dirty="0" smtClean="0">
                <a:solidFill>
                  <a:schemeClr val="tx1"/>
                </a:solidFill>
                <a:effectLst/>
                <a:latin typeface="+mn-lt"/>
                <a:ea typeface="+mn-ea"/>
                <a:cs typeface="+mn-cs"/>
              </a:rPr>
              <a:t> cells (Liu et al. 2005).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MMP1: Specifically, MMP-1 breaks down the interstitial </a:t>
            </a:r>
            <a:r>
              <a:rPr lang="en-US" sz="1200" kern="1200" dirty="0" smtClean="0">
                <a:solidFill>
                  <a:schemeClr val="tx1"/>
                </a:solidFill>
                <a:latin typeface="+mn-lt"/>
                <a:ea typeface="+mn-ea"/>
                <a:cs typeface="+mn-cs"/>
                <a:hlinkClick r:id="rId3"/>
              </a:rPr>
              <a:t>collagens, types I, II, and III.</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Intracardiac</a:t>
            </a:r>
            <a:r>
              <a:rPr lang="en-US" sz="1200" kern="1200" dirty="0" smtClean="0">
                <a:solidFill>
                  <a:schemeClr val="tx1"/>
                </a:solidFill>
                <a:latin typeface="+mn-lt"/>
                <a:ea typeface="+mn-ea"/>
                <a:cs typeface="+mn-cs"/>
              </a:rPr>
              <a:t> injection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D) Bioluminescent (BLI), radiographic and histological (H&amp;E and TRAP staining) analyses of bone lesions in four representative mice of each experimental group at day 50 after cell injection. The BLI images are shown under the same color scale. In the radiograph images, white dotted lines show the contour of the bone lesions. Rare small bone metastasis </a:t>
            </a:r>
            <a:r>
              <a:rPr lang="en-US" sz="1200" kern="1200" dirty="0" smtClean="0">
                <a:solidFill>
                  <a:schemeClr val="tx1"/>
                </a:solidFill>
                <a:latin typeface="+mn-lt"/>
                <a:ea typeface="+mn-ea"/>
                <a:cs typeface="+mn-cs"/>
              </a:rPr>
              <a:t>observed </a:t>
            </a:r>
            <a:r>
              <a:rPr lang="en-US" sz="1200" kern="1200" dirty="0" smtClean="0">
                <a:solidFill>
                  <a:schemeClr val="tx1"/>
                </a:solidFill>
                <a:latin typeface="+mn-lt"/>
                <a:ea typeface="+mn-ea"/>
                <a:cs typeface="+mn-cs"/>
              </a:rPr>
              <a:t>in mice injected with double-knockdown cells has smooth tumor–bone interface and very few TRAP-positive cells. Bars, 200 </a:t>
            </a:r>
            <a:r>
              <a:rPr lang="en-US" sz="1200" kern="1200" dirty="0" err="1" smtClean="0">
                <a:solidFill>
                  <a:schemeClr val="tx1"/>
                </a:solidFill>
                <a:latin typeface="+mn-lt"/>
                <a:ea typeface="+mn-ea"/>
                <a:cs typeface="+mn-cs"/>
              </a:rPr>
              <a:t>μm</a:t>
            </a:r>
            <a:r>
              <a:rPr lang="en-US" sz="1200" kern="1200" dirty="0" smtClean="0">
                <a:solidFill>
                  <a:schemeClr val="tx1"/>
                </a:solidFill>
                <a:latin typeface="+mn-lt"/>
                <a:ea typeface="+mn-ea"/>
                <a:cs typeface="+mn-cs"/>
              </a:rPr>
              <a:t>. (E) Quantification of TRAP-positive osteoclasts along the tumor–bone interface. Data represent average ± SD. (**) P &lt; 0.01; (***) P &lt; 0.001 based on two-sided Student's t-test.</a:t>
            </a:r>
          </a:p>
          <a:p>
            <a:endParaRPr lang="en-US" sz="1200" kern="1200" dirty="0" smtClean="0">
              <a:solidFill>
                <a:schemeClr val="tx1"/>
              </a:solidFill>
              <a:latin typeface="+mn-lt"/>
              <a:ea typeface="+mn-ea"/>
              <a:cs typeface="+mn-cs"/>
            </a:endParaRPr>
          </a:p>
          <a:p>
            <a:r>
              <a:rPr lang="en-US" dirty="0" smtClean="0"/>
              <a:t>http://</a:t>
            </a:r>
            <a:r>
              <a:rPr lang="en-US" dirty="0" err="1" smtClean="0"/>
              <a:t>genesdev.cshlp.org</a:t>
            </a:r>
            <a:r>
              <a:rPr lang="en-US" dirty="0" smtClean="0"/>
              <a:t>/content/23/16/1882/F6.expansion.html</a:t>
            </a:r>
            <a:endParaRPr lang="en-US" dirty="0"/>
          </a:p>
        </p:txBody>
      </p:sp>
      <p:sp>
        <p:nvSpPr>
          <p:cNvPr id="4" name="Slide Number Placeholder 3"/>
          <p:cNvSpPr>
            <a:spLocks noGrp="1"/>
          </p:cNvSpPr>
          <p:nvPr>
            <p:ph type="sldNum" sz="quarter" idx="10"/>
          </p:nvPr>
        </p:nvSpPr>
        <p:spPr/>
        <p:txBody>
          <a:bodyPr/>
          <a:lstStyle/>
          <a:p>
            <a:fld id="{598B59A4-6594-2344-B20C-0F7929903F23}" type="slidenum">
              <a:rPr lang="en-US" smtClean="0"/>
              <a:t>18</a:t>
            </a:fld>
            <a:endParaRPr lang="en-US"/>
          </a:p>
        </p:txBody>
      </p:sp>
    </p:spTree>
    <p:extLst>
      <p:ext uri="{BB962C8B-B14F-4D97-AF65-F5344CB8AC3E}">
        <p14:creationId xmlns:p14="http://schemas.microsoft.com/office/powerpoint/2010/main" val="905849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Serpins</a:t>
            </a:r>
            <a:r>
              <a:rPr lang="en-US" sz="1200" kern="1200" dirty="0" smtClean="0">
                <a:solidFill>
                  <a:schemeClr val="tx1"/>
                </a:solidFill>
                <a:effectLst/>
                <a:latin typeface="+mn-lt"/>
                <a:ea typeface="+mn-ea"/>
                <a:cs typeface="+mn-cs"/>
              </a:rPr>
              <a:t>: inhibit</a:t>
            </a:r>
            <a:r>
              <a:rPr lang="en-US" sz="1200" kern="1200" baseline="0" dirty="0" smtClean="0">
                <a:solidFill>
                  <a:schemeClr val="tx1"/>
                </a:solidFill>
                <a:effectLst/>
                <a:latin typeface="+mn-lt"/>
                <a:ea typeface="+mn-ea"/>
                <a:cs typeface="+mn-cs"/>
              </a:rPr>
              <a:t> serine proteases</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Plasmin: serine protease that dissolves blood clots (mainly)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Plasmin suppresses brain metastasis in two ways: </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sz="1200" kern="1200" dirty="0" smtClean="0">
                <a:solidFill>
                  <a:schemeClr val="tx1"/>
                </a:solidFill>
                <a:effectLst/>
                <a:latin typeface="+mn-lt"/>
                <a:ea typeface="+mn-ea"/>
                <a:cs typeface="+mn-cs"/>
              </a:rPr>
              <a:t>by converting membrane-bound </a:t>
            </a:r>
            <a:r>
              <a:rPr lang="en-US" sz="1200" kern="1200" dirty="0" err="1" smtClean="0">
                <a:solidFill>
                  <a:schemeClr val="tx1"/>
                </a:solidFill>
                <a:effectLst/>
                <a:latin typeface="+mn-lt"/>
                <a:ea typeface="+mn-ea"/>
                <a:cs typeface="+mn-cs"/>
              </a:rPr>
              <a:t>astrocytic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FasL</a:t>
            </a:r>
            <a:r>
              <a:rPr lang="en-US" sz="1200" kern="1200" dirty="0" smtClean="0">
                <a:solidFill>
                  <a:schemeClr val="tx1"/>
                </a:solidFill>
                <a:effectLst/>
                <a:latin typeface="+mn-lt"/>
                <a:ea typeface="+mn-ea"/>
                <a:cs typeface="+mn-cs"/>
              </a:rPr>
              <a:t> into a paracrine death signal for cancer cells, </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sz="1200" kern="1200" dirty="0" smtClean="0">
                <a:solidFill>
                  <a:schemeClr val="tx1"/>
                </a:solidFill>
                <a:effectLst/>
                <a:latin typeface="+mn-lt"/>
                <a:ea typeface="+mn-ea"/>
                <a:cs typeface="+mn-cs"/>
              </a:rPr>
              <a:t>and by inactivating the axon </a:t>
            </a:r>
            <a:r>
              <a:rPr lang="en-US" sz="1200" kern="1200" dirty="0" err="1" smtClean="0">
                <a:solidFill>
                  <a:schemeClr val="tx1"/>
                </a:solidFill>
                <a:effectLst/>
                <a:latin typeface="+mn-lt"/>
                <a:ea typeface="+mn-ea"/>
                <a:cs typeface="+mn-cs"/>
              </a:rPr>
              <a:t>pathfinding</a:t>
            </a:r>
            <a:r>
              <a:rPr lang="en-US" sz="1200" kern="1200" dirty="0" smtClean="0">
                <a:solidFill>
                  <a:schemeClr val="tx1"/>
                </a:solidFill>
                <a:effectLst/>
                <a:latin typeface="+mn-lt"/>
                <a:ea typeface="+mn-ea"/>
                <a:cs typeface="+mn-cs"/>
              </a:rPr>
              <a:t> molecule L1CAM, which metastatic cells express for spreading along brain capillaries and for metastatic outgrowth.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Among 123 metastases from various subtypes of breast cancer, 77% scored positive for NS and 34% scored positive for </a:t>
            </a:r>
            <a:r>
              <a:rPr lang="en-US" sz="1200" kern="1200" dirty="0" err="1" smtClean="0">
                <a:solidFill>
                  <a:schemeClr val="tx1"/>
                </a:solidFill>
                <a:effectLst/>
                <a:latin typeface="+mn-lt"/>
                <a:ea typeface="+mn-ea"/>
                <a:cs typeface="+mn-cs"/>
              </a:rPr>
              <a:t>serpin</a:t>
            </a:r>
            <a:r>
              <a:rPr lang="en-US" sz="1200" kern="1200" dirty="0" smtClean="0">
                <a:solidFill>
                  <a:schemeClr val="tx1"/>
                </a:solidFill>
                <a:effectLst/>
                <a:latin typeface="+mn-lt"/>
                <a:ea typeface="+mn-ea"/>
                <a:cs typeface="+mn-cs"/>
              </a:rPr>
              <a:t> B2 </a:t>
            </a:r>
          </a:p>
        </p:txBody>
      </p:sp>
      <p:sp>
        <p:nvSpPr>
          <p:cNvPr id="4" name="Slide Number Placeholder 3"/>
          <p:cNvSpPr>
            <a:spLocks noGrp="1"/>
          </p:cNvSpPr>
          <p:nvPr>
            <p:ph type="sldNum" sz="quarter" idx="10"/>
          </p:nvPr>
        </p:nvSpPr>
        <p:spPr/>
        <p:txBody>
          <a:bodyPr/>
          <a:lstStyle/>
          <a:p>
            <a:fld id="{598B59A4-6594-2344-B20C-0F7929903F23}" type="slidenum">
              <a:rPr lang="en-US" smtClean="0"/>
              <a:t>19</a:t>
            </a:fld>
            <a:endParaRPr lang="en-US"/>
          </a:p>
        </p:txBody>
      </p:sp>
    </p:spTree>
    <p:extLst>
      <p:ext uri="{BB962C8B-B14F-4D97-AF65-F5344CB8AC3E}">
        <p14:creationId xmlns:p14="http://schemas.microsoft.com/office/powerpoint/2010/main" val="4204657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 Representative MDA231 derivatives were subjected to western </a:t>
            </a:r>
            <a:r>
              <a:rPr lang="en-US" sz="1200" kern="1200" dirty="0" err="1" smtClean="0">
                <a:solidFill>
                  <a:schemeClr val="tx1"/>
                </a:solidFill>
                <a:effectLst/>
                <a:latin typeface="+mn-lt"/>
                <a:ea typeface="+mn-ea"/>
                <a:cs typeface="+mn-cs"/>
              </a:rPr>
              <a:t>immunoblotting</a:t>
            </a:r>
            <a:r>
              <a:rPr lang="en-US" sz="1200" kern="1200" dirty="0" smtClean="0">
                <a:solidFill>
                  <a:schemeClr val="tx1"/>
                </a:solidFill>
                <a:effectLst/>
                <a:latin typeface="+mn-lt"/>
                <a:ea typeface="+mn-ea"/>
                <a:cs typeface="+mn-cs"/>
              </a:rPr>
              <a:t> with the indicated antibodies. Organ tropism: 1833, bone; 831, brain; 4175, lung; and 1834, adrenal. </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Bioluminescent, radiographic, and H&amp;E analysis of bone lesions from representative mice in each group at the indicated times after inoculation. In the X-ray images, areas of bone </a:t>
            </a:r>
            <a:r>
              <a:rPr lang="en-US" sz="1200" kern="1200" dirty="0" err="1" smtClean="0">
                <a:solidFill>
                  <a:schemeClr val="tx1"/>
                </a:solidFill>
                <a:effectLst/>
                <a:latin typeface="+mn-lt"/>
                <a:ea typeface="+mn-ea"/>
                <a:cs typeface="+mn-cs"/>
              </a:rPr>
              <a:t>lysis</a:t>
            </a:r>
            <a:r>
              <a:rPr lang="en-US" sz="1200" kern="1200" dirty="0" smtClean="0">
                <a:solidFill>
                  <a:schemeClr val="tx1"/>
                </a:solidFill>
                <a:effectLst/>
                <a:latin typeface="+mn-lt"/>
                <a:ea typeface="+mn-ea"/>
                <a:cs typeface="+mn-cs"/>
              </a:rPr>
              <a:t> are indicated by dotted lines. In the H&amp;E staining, asterisks indicate tumor.</a:t>
            </a:r>
            <a:br>
              <a:rPr lang="en-US" sz="1200" kern="1200" dirty="0" smtClean="0">
                <a:solidFill>
                  <a:schemeClr val="tx1"/>
                </a:solidFill>
                <a:effectLst/>
                <a:latin typeface="+mn-lt"/>
                <a:ea typeface="+mn-ea"/>
                <a:cs typeface="+mn-cs"/>
              </a:rPr>
            </a:br>
            <a:endParaRPr lang="en-US" dirty="0" smtClean="0"/>
          </a:p>
          <a:p>
            <a:endParaRPr lang="en-US" dirty="0"/>
          </a:p>
        </p:txBody>
      </p:sp>
      <p:sp>
        <p:nvSpPr>
          <p:cNvPr id="4" name="Slide Number Placeholder 3"/>
          <p:cNvSpPr>
            <a:spLocks noGrp="1"/>
          </p:cNvSpPr>
          <p:nvPr>
            <p:ph type="sldNum" sz="quarter" idx="10"/>
          </p:nvPr>
        </p:nvSpPr>
        <p:spPr/>
        <p:txBody>
          <a:bodyPr/>
          <a:lstStyle/>
          <a:p>
            <a:fld id="{598B59A4-6594-2344-B20C-0F7929903F23}" type="slidenum">
              <a:rPr lang="en-US" smtClean="0"/>
              <a:t>20</a:t>
            </a:fld>
            <a:endParaRPr lang="en-US"/>
          </a:p>
        </p:txBody>
      </p:sp>
    </p:spTree>
    <p:extLst>
      <p:ext uri="{BB962C8B-B14F-4D97-AF65-F5344CB8AC3E}">
        <p14:creationId xmlns:p14="http://schemas.microsoft.com/office/powerpoint/2010/main" val="3920437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‘vicious cycle’ hypothesis of </a:t>
            </a:r>
            <a:r>
              <a:rPr lang="en-US" dirty="0" err="1" smtClean="0"/>
              <a:t>osteolytic</a:t>
            </a:r>
            <a:r>
              <a:rPr lang="en-US" dirty="0" smtClean="0"/>
              <a:t> metastases. Interactions between </a:t>
            </a:r>
            <a:r>
              <a:rPr lang="en-US" dirty="0" err="1" smtClean="0"/>
              <a:t>tumour</a:t>
            </a:r>
            <a:r>
              <a:rPr lang="en-US" dirty="0" smtClean="0"/>
              <a:t> cells and osteoclasts cause not only osteoclast activation and subsequent bone destruction, but also aggressive growth and </a:t>
            </a:r>
            <a:r>
              <a:rPr lang="en-US" dirty="0" err="1" smtClean="0"/>
              <a:t>behaviour</a:t>
            </a:r>
            <a:r>
              <a:rPr lang="en-US" dirty="0" smtClean="0"/>
              <a:t> of the </a:t>
            </a:r>
            <a:r>
              <a:rPr lang="en-US" dirty="0" err="1" smtClean="0"/>
              <a:t>tumour</a:t>
            </a:r>
            <a:r>
              <a:rPr lang="en-US" dirty="0" smtClean="0"/>
              <a:t> cells. Production of the parathyroid-hormone-related protein (</a:t>
            </a:r>
            <a:r>
              <a:rPr lang="en-US" dirty="0" err="1" smtClean="0"/>
              <a:t>PTHrP</a:t>
            </a:r>
            <a:r>
              <a:rPr lang="en-US" dirty="0" smtClean="0"/>
              <a:t>) by </a:t>
            </a:r>
            <a:r>
              <a:rPr lang="en-US" dirty="0" err="1" smtClean="0"/>
              <a:t>tumour</a:t>
            </a:r>
            <a:r>
              <a:rPr lang="en-US" dirty="0" smtClean="0"/>
              <a:t> cells enhances osteoclast activation and </a:t>
            </a:r>
            <a:r>
              <a:rPr lang="en-US" dirty="0" err="1" smtClean="0"/>
              <a:t>osteolysis</a:t>
            </a:r>
            <a:r>
              <a:rPr lang="en-US" dirty="0" smtClean="0"/>
              <a:t> (see FIG. 4). </a:t>
            </a:r>
            <a:r>
              <a:rPr lang="en-US" dirty="0" err="1" smtClean="0"/>
              <a:t>Osteolysis</a:t>
            </a:r>
            <a:r>
              <a:rPr lang="en-US" dirty="0" smtClean="0"/>
              <a:t> leads to the release of bone-derived growth factors, including transforming growth factor-β (TGF-β) and insulin-like growth factor 1 (IGF1), and raises extracellular calcium (Ca2+) concentrations. The growth factors bind to receptors on the </a:t>
            </a:r>
            <a:r>
              <a:rPr lang="en-US" dirty="0" err="1" smtClean="0"/>
              <a:t>tumour</a:t>
            </a:r>
            <a:r>
              <a:rPr lang="en-US" dirty="0" smtClean="0"/>
              <a:t>-cell surface and activate </a:t>
            </a:r>
            <a:r>
              <a:rPr lang="en-US" dirty="0" err="1" smtClean="0"/>
              <a:t>autophosphorylation</a:t>
            </a:r>
            <a:r>
              <a:rPr lang="en-US" dirty="0" smtClean="0"/>
              <a:t> (P) and </a:t>
            </a:r>
            <a:r>
              <a:rPr lang="en-US" dirty="0" err="1" smtClean="0"/>
              <a:t>signalling</a:t>
            </a:r>
            <a:r>
              <a:rPr lang="en-US" dirty="0" smtClean="0"/>
              <a:t> through pathways that involve SMAD (cytoplasmic mediators of most TGF-β signals) and mitogen-activated protein kinase (MAPK). Extracellular Ca2+binds and activates a Ca2+ pump. </a:t>
            </a:r>
            <a:r>
              <a:rPr lang="en-US" dirty="0" err="1" smtClean="0"/>
              <a:t>Signalling</a:t>
            </a:r>
            <a:r>
              <a:rPr lang="en-US" dirty="0" smtClean="0"/>
              <a:t> through these </a:t>
            </a:r>
            <a:r>
              <a:rPr lang="en-US" dirty="0" err="1" smtClean="0"/>
              <a:t>pathwayspromotes</a:t>
            </a:r>
            <a:r>
              <a:rPr lang="en-US" dirty="0" smtClean="0"/>
              <a:t> </a:t>
            </a:r>
            <a:r>
              <a:rPr lang="en-US" dirty="0" err="1" smtClean="0"/>
              <a:t>tumour</a:t>
            </a:r>
            <a:r>
              <a:rPr lang="en-US" dirty="0" smtClean="0"/>
              <a:t>-cell proliferation and production of </a:t>
            </a:r>
            <a:r>
              <a:rPr lang="en-US" dirty="0" err="1" smtClean="0"/>
              <a:t>PTHrP</a:t>
            </a:r>
            <a:r>
              <a:rPr lang="en-US" dirty="0" smtClean="0"/>
              <a:t>. Other cytokines might also be involved, such as interleukin (IL)-6, IL-1, IL-11 and IL-18 (not shown). There are many potential points to target in this cycle, including </a:t>
            </a:r>
            <a:r>
              <a:rPr lang="en-US" dirty="0" err="1" smtClean="0"/>
              <a:t>PTHrP</a:t>
            </a:r>
            <a:r>
              <a:rPr lang="en-US" dirty="0" smtClean="0"/>
              <a:t>, the growth-factor-receptor interactions, and the TGF-β signal-transduction pathway. Bisphosphonates are on the market at present, whereas </a:t>
            </a:r>
            <a:r>
              <a:rPr lang="en-US" dirty="0" err="1" smtClean="0"/>
              <a:t>osteoprotegerin</a:t>
            </a:r>
            <a:r>
              <a:rPr lang="en-US" dirty="0" smtClean="0"/>
              <a:t> and </a:t>
            </a:r>
            <a:r>
              <a:rPr lang="en-US" dirty="0" err="1" smtClean="0"/>
              <a:t>PTHrP</a:t>
            </a:r>
            <a:r>
              <a:rPr lang="en-US" dirty="0" smtClean="0"/>
              <a:t> antibodies are in clinical </a:t>
            </a:r>
            <a:r>
              <a:rPr lang="en-US" dirty="0" smtClean="0"/>
              <a:t>trials</a:t>
            </a:r>
          </a:p>
          <a:p>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http://</a:t>
            </a:r>
            <a:r>
              <a:rPr lang="en-US" sz="1200" kern="1200" dirty="0" err="1" smtClean="0">
                <a:solidFill>
                  <a:schemeClr val="tx1"/>
                </a:solidFill>
                <a:effectLst/>
                <a:latin typeface="+mn-lt"/>
                <a:ea typeface="+mn-ea"/>
                <a:cs typeface="+mn-cs"/>
              </a:rPr>
              <a:t>www.nature.com</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nrclinonc</a:t>
            </a:r>
            <a:r>
              <a:rPr lang="en-US" sz="1200" kern="1200" dirty="0" smtClean="0">
                <a:solidFill>
                  <a:schemeClr val="tx1"/>
                </a:solidFill>
                <a:effectLst/>
                <a:latin typeface="+mn-lt"/>
                <a:ea typeface="+mn-ea"/>
                <a:cs typeface="+mn-cs"/>
              </a:rPr>
              <a:t>/journal/v8/n6/</a:t>
            </a:r>
            <a:r>
              <a:rPr lang="en-US" sz="1200" kern="1200" dirty="0" err="1" smtClean="0">
                <a:solidFill>
                  <a:schemeClr val="tx1"/>
                </a:solidFill>
                <a:effectLst/>
                <a:latin typeface="+mn-lt"/>
                <a:ea typeface="+mn-ea"/>
                <a:cs typeface="+mn-cs"/>
              </a:rPr>
              <a:t>fig_tab</a:t>
            </a:r>
            <a:r>
              <a:rPr lang="en-US" sz="1200" kern="1200" dirty="0" smtClean="0">
                <a:solidFill>
                  <a:schemeClr val="tx1"/>
                </a:solidFill>
                <a:effectLst/>
                <a:latin typeface="+mn-lt"/>
                <a:ea typeface="+mn-ea"/>
                <a:cs typeface="+mn-cs"/>
              </a:rPr>
              <a:t>/nrclinonc.2011.67_F1.html</a:t>
            </a:r>
          </a:p>
          <a:p>
            <a:endParaRPr lang="en-US" dirty="0"/>
          </a:p>
        </p:txBody>
      </p:sp>
      <p:sp>
        <p:nvSpPr>
          <p:cNvPr id="4" name="Slide Number Placeholder 3"/>
          <p:cNvSpPr>
            <a:spLocks noGrp="1"/>
          </p:cNvSpPr>
          <p:nvPr>
            <p:ph type="sldNum" sz="quarter" idx="10"/>
          </p:nvPr>
        </p:nvSpPr>
        <p:spPr/>
        <p:txBody>
          <a:bodyPr/>
          <a:lstStyle/>
          <a:p>
            <a:fld id="{598B59A4-6594-2344-B20C-0F7929903F23}" type="slidenum">
              <a:rPr lang="en-US" smtClean="0"/>
              <a:t>25</a:t>
            </a:fld>
            <a:endParaRPr lang="en-US"/>
          </a:p>
        </p:txBody>
      </p:sp>
    </p:spTree>
    <p:extLst>
      <p:ext uri="{BB962C8B-B14F-4D97-AF65-F5344CB8AC3E}">
        <p14:creationId xmlns:p14="http://schemas.microsoft.com/office/powerpoint/2010/main" val="1958875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Cathepsin</a:t>
            </a:r>
            <a:r>
              <a:rPr lang="en-US" dirty="0" smtClean="0"/>
              <a:t> G: </a:t>
            </a:r>
            <a:r>
              <a:rPr lang="en-US" sz="1200" kern="1200" dirty="0" smtClean="0">
                <a:solidFill>
                  <a:schemeClr val="tx1"/>
                </a:solidFill>
                <a:latin typeface="+mn-lt"/>
                <a:ea typeface="+mn-ea"/>
                <a:cs typeface="+mn-cs"/>
              </a:rPr>
              <a:t>may participate in the killing and digestion of engulfed pathogens, and in </a:t>
            </a:r>
            <a:r>
              <a:rPr lang="en-US" sz="1200" kern="1200" dirty="0" smtClean="0">
                <a:solidFill>
                  <a:schemeClr val="tx1"/>
                </a:solidFill>
                <a:latin typeface="+mn-lt"/>
                <a:ea typeface="+mn-ea"/>
                <a:cs typeface="+mn-cs"/>
                <a:hlinkClick r:id="rId3"/>
              </a:rPr>
              <a:t>connective tissue remodeling at sites of </a:t>
            </a:r>
            <a:r>
              <a:rPr lang="en-US" sz="1200" kern="1200" dirty="0" smtClean="0">
                <a:solidFill>
                  <a:schemeClr val="tx1"/>
                </a:solidFill>
                <a:latin typeface="+mn-lt"/>
                <a:ea typeface="+mn-ea"/>
                <a:cs typeface="+mn-cs"/>
                <a:hlinkClick r:id="rId4"/>
              </a:rPr>
              <a:t>inflammation. </a:t>
            </a:r>
            <a:endParaRPr lang="en-US" dirty="0"/>
          </a:p>
        </p:txBody>
      </p:sp>
      <p:sp>
        <p:nvSpPr>
          <p:cNvPr id="4" name="Slide Number Placeholder 3"/>
          <p:cNvSpPr>
            <a:spLocks noGrp="1"/>
          </p:cNvSpPr>
          <p:nvPr>
            <p:ph type="sldNum" sz="quarter" idx="10"/>
          </p:nvPr>
        </p:nvSpPr>
        <p:spPr/>
        <p:txBody>
          <a:bodyPr/>
          <a:lstStyle/>
          <a:p>
            <a:fld id="{598B59A4-6594-2344-B20C-0F7929903F23}" type="slidenum">
              <a:rPr lang="en-US" smtClean="0"/>
              <a:t>3</a:t>
            </a:fld>
            <a:endParaRPr lang="en-US"/>
          </a:p>
        </p:txBody>
      </p:sp>
    </p:spTree>
    <p:extLst>
      <p:ext uri="{BB962C8B-B14F-4D97-AF65-F5344CB8AC3E}">
        <p14:creationId xmlns:p14="http://schemas.microsoft.com/office/powerpoint/2010/main" val="3057115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Difference gel electrophoresis</a:t>
            </a:r>
            <a:r>
              <a:rPr lang="en-US" sz="1200" b="0" kern="1200" dirty="0" smtClean="0">
                <a:solidFill>
                  <a:schemeClr val="tx1"/>
                </a:solidFill>
                <a:latin typeface="+mn-lt"/>
                <a:ea typeface="+mn-ea"/>
                <a:cs typeface="+mn-cs"/>
              </a:rPr>
              <a:t> (DIGE) is a form of </a:t>
            </a:r>
            <a:r>
              <a:rPr lang="en-US" sz="1200" b="0" kern="1200" dirty="0" smtClean="0">
                <a:solidFill>
                  <a:schemeClr val="tx1"/>
                </a:solidFill>
                <a:latin typeface="+mn-lt"/>
                <a:ea typeface="+mn-ea"/>
                <a:cs typeface="+mn-cs"/>
                <a:hlinkClick r:id="rId3"/>
              </a:rPr>
              <a:t>gel electrophoresis where up to three different </a:t>
            </a:r>
            <a:r>
              <a:rPr lang="en-US" sz="1200" b="0" kern="1200" dirty="0" smtClean="0">
                <a:solidFill>
                  <a:schemeClr val="tx1"/>
                </a:solidFill>
                <a:latin typeface="+mn-lt"/>
                <a:ea typeface="+mn-ea"/>
                <a:cs typeface="+mn-cs"/>
                <a:hlinkClick r:id="rId4"/>
              </a:rPr>
              <a:t>protein samples can be labeled with </a:t>
            </a:r>
            <a:r>
              <a:rPr lang="en-US" sz="1200" b="0" kern="1200" dirty="0" smtClean="0">
                <a:solidFill>
                  <a:schemeClr val="tx1"/>
                </a:solidFill>
                <a:latin typeface="+mn-lt"/>
                <a:ea typeface="+mn-ea"/>
                <a:cs typeface="+mn-cs"/>
                <a:hlinkClick r:id="rId5"/>
              </a:rPr>
              <a:t>size-matched, charge-matched spectrally resolvable fluorescent dyes (for example Cy3, Cy5, Cy2) prior to two-dimensional electrophoresis.[1] Then, the three samples are mixed and loaded onto IEF for first dimension and the strip is transferred to a SDS PAGE.</a:t>
            </a:r>
            <a:endParaRPr lang="en-US" dirty="0" smtClean="0"/>
          </a:p>
          <a:p>
            <a:endParaRPr lang="en-US" dirty="0" smtClean="0"/>
          </a:p>
          <a:p>
            <a:r>
              <a:rPr lang="en-US" dirty="0" smtClean="0"/>
              <a:t>http://</a:t>
            </a:r>
            <a:r>
              <a:rPr lang="en-US" dirty="0" err="1" smtClean="0"/>
              <a:t>www.nature.com</a:t>
            </a:r>
            <a:r>
              <a:rPr lang="en-US" dirty="0" smtClean="0"/>
              <a:t>/</a:t>
            </a:r>
            <a:r>
              <a:rPr lang="en-US" dirty="0" err="1" smtClean="0"/>
              <a:t>nrc</a:t>
            </a:r>
            <a:r>
              <a:rPr lang="en-US" dirty="0" smtClean="0"/>
              <a:t>/journal/v10/n9/full/nrc2902.html</a:t>
            </a:r>
          </a:p>
          <a:p>
            <a:endParaRPr lang="en-US" dirty="0" smtClean="0"/>
          </a:p>
          <a:p>
            <a:r>
              <a:rPr lang="en-US" dirty="0" smtClean="0"/>
              <a:t>http://</a:t>
            </a:r>
            <a:r>
              <a:rPr lang="en-US" dirty="0" err="1" smtClean="0"/>
              <a:t>hgp.sagepub.com</a:t>
            </a:r>
            <a:r>
              <a:rPr lang="en-US" dirty="0" smtClean="0"/>
              <a:t>/content/1/1/239204.full **read me</a:t>
            </a:r>
          </a:p>
          <a:p>
            <a:r>
              <a:rPr lang="nb-NO" dirty="0" smtClean="0"/>
              <a:t>http://</a:t>
            </a:r>
            <a:r>
              <a:rPr lang="nb-NO" dirty="0" err="1" smtClean="0"/>
              <a:t>link.springer.com</a:t>
            </a:r>
            <a:r>
              <a:rPr lang="nb-NO" dirty="0" smtClean="0"/>
              <a:t>/</a:t>
            </a:r>
            <a:r>
              <a:rPr lang="nb-NO" dirty="0" err="1" smtClean="0"/>
              <a:t>protocol</a:t>
            </a:r>
            <a:r>
              <a:rPr lang="nb-NO" dirty="0" smtClean="0"/>
              <a:t>/10.1007%2F978-1-60761-987-1_1 **</a:t>
            </a:r>
            <a:r>
              <a:rPr lang="nb-NO" dirty="0" err="1" smtClean="0"/>
              <a:t>read</a:t>
            </a:r>
            <a:r>
              <a:rPr lang="nb-NO" dirty="0" smtClean="0"/>
              <a:t> </a:t>
            </a:r>
            <a:r>
              <a:rPr lang="nb-NO" dirty="0" err="1" smtClean="0"/>
              <a:t>me</a:t>
            </a:r>
            <a:endParaRPr lang="en-US" dirty="0"/>
          </a:p>
        </p:txBody>
      </p:sp>
      <p:sp>
        <p:nvSpPr>
          <p:cNvPr id="4" name="Slide Number Placeholder 3"/>
          <p:cNvSpPr>
            <a:spLocks noGrp="1"/>
          </p:cNvSpPr>
          <p:nvPr>
            <p:ph type="sldNum" sz="quarter" idx="10"/>
          </p:nvPr>
        </p:nvSpPr>
        <p:spPr/>
        <p:txBody>
          <a:bodyPr/>
          <a:lstStyle/>
          <a:p>
            <a:fld id="{598B59A4-6594-2344-B20C-0F7929903F23}" type="slidenum">
              <a:rPr lang="en-US" smtClean="0"/>
              <a:t>26</a:t>
            </a:fld>
            <a:endParaRPr lang="en-US"/>
          </a:p>
        </p:txBody>
      </p:sp>
    </p:spTree>
    <p:extLst>
      <p:ext uri="{BB962C8B-B14F-4D97-AF65-F5344CB8AC3E}">
        <p14:creationId xmlns:p14="http://schemas.microsoft.com/office/powerpoint/2010/main" val="3969478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Oskarsson</a:t>
            </a:r>
            <a:r>
              <a:rPr lang="en-US" dirty="0" smtClean="0"/>
              <a:t>: tumor cells produce</a:t>
            </a:r>
            <a:r>
              <a:rPr lang="en-US" baseline="0" dirty="0" smtClean="0"/>
              <a:t> TNC first, then </a:t>
            </a:r>
            <a:r>
              <a:rPr lang="en-US" baseline="0" dirty="0" err="1" smtClean="0"/>
              <a:t>stroma</a:t>
            </a:r>
            <a:r>
              <a:rPr lang="en-US" baseline="0" dirty="0" smtClean="0"/>
              <a:t> takes over</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Top: </a:t>
            </a:r>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 Heterogeneous TNC expression in human lung metastasis.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TNC </a:t>
            </a:r>
            <a:r>
              <a:rPr lang="en-US" sz="1200" kern="1200" dirty="0" err="1" smtClean="0">
                <a:solidFill>
                  <a:schemeClr val="tx1"/>
                </a:solidFill>
                <a:effectLst/>
                <a:latin typeface="+mn-lt"/>
                <a:ea typeface="+mn-ea"/>
                <a:cs typeface="+mn-cs"/>
              </a:rPr>
              <a:t>immunostaining</a:t>
            </a:r>
            <a:r>
              <a:rPr lang="en-US" sz="1200" kern="1200" dirty="0" smtClean="0">
                <a:solidFill>
                  <a:schemeClr val="tx1"/>
                </a:solidFill>
                <a:effectLst/>
                <a:latin typeface="+mn-lt"/>
                <a:ea typeface="+mn-ea"/>
                <a:cs typeface="+mn-cs"/>
              </a:rPr>
              <a:t> (arrows) on lung metastasis section from an individual with breast cancer. Scale bar, 50 </a:t>
            </a:r>
            <a:r>
              <a:rPr lang="en-US" sz="1200" kern="1200" dirty="0" err="1" smtClean="0">
                <a:solidFill>
                  <a:schemeClr val="tx1"/>
                </a:solidFill>
                <a:effectLst/>
                <a:latin typeface="+mn-lt"/>
                <a:ea typeface="+mn-ea"/>
                <a:cs typeface="+mn-cs"/>
              </a:rPr>
              <a:t>μm</a:t>
            </a:r>
            <a:r>
              <a:rPr lang="en-US" sz="1200" kern="1200" dirty="0" smtClean="0">
                <a:solidFill>
                  <a:schemeClr val="tx1"/>
                </a:solidFill>
                <a:effectLst/>
                <a:latin typeface="+mn-lt"/>
                <a:ea typeface="+mn-ea"/>
                <a:cs typeface="+mn-cs"/>
              </a:rPr>
              <a:t>.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Bottom: (</a:t>
            </a:r>
            <a:r>
              <a:rPr lang="en-US" sz="1200" b="1" kern="120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Immunohistochemical</a:t>
            </a:r>
            <a:r>
              <a:rPr lang="en-US" sz="1200" kern="1200" dirty="0" smtClean="0">
                <a:solidFill>
                  <a:schemeClr val="tx1"/>
                </a:solidFill>
                <a:effectLst/>
                <a:latin typeface="+mn-lt"/>
                <a:ea typeface="+mn-ea"/>
                <a:cs typeface="+mn-cs"/>
              </a:rPr>
              <a:t> analysis of TNC expression in lung metastatic foci of various sizes formed by MDA231-LM2 cells in mice. TNC accumulation</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at the </a:t>
            </a:r>
            <a:r>
              <a:rPr lang="en-US" sz="1200" b="1" kern="1200" dirty="0" smtClean="0">
                <a:solidFill>
                  <a:schemeClr val="tx1"/>
                </a:solidFill>
                <a:effectLst/>
                <a:latin typeface="+mn-lt"/>
                <a:ea typeface="+mn-ea"/>
                <a:cs typeface="+mn-cs"/>
              </a:rPr>
              <a:t>invasive front </a:t>
            </a:r>
            <a:r>
              <a:rPr lang="en-US" sz="1200" kern="1200" dirty="0" smtClean="0">
                <a:solidFill>
                  <a:schemeClr val="tx1"/>
                </a:solidFill>
                <a:effectLst/>
                <a:latin typeface="+mn-lt"/>
                <a:ea typeface="+mn-ea"/>
                <a:cs typeface="+mn-cs"/>
              </a:rPr>
              <a:t>in larger metastatic foci. Arrows, TNC expression. Scale bar, 50 </a:t>
            </a:r>
            <a:r>
              <a:rPr lang="en-US" sz="1200" kern="1200" dirty="0" err="1" smtClean="0">
                <a:solidFill>
                  <a:schemeClr val="tx1"/>
                </a:solidFill>
                <a:effectLst/>
                <a:latin typeface="+mn-lt"/>
                <a:ea typeface="+mn-ea"/>
                <a:cs typeface="+mn-cs"/>
              </a:rPr>
              <a:t>μm</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Kaplan met niche paper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98B59A4-6594-2344-B20C-0F7929903F23}" type="slidenum">
              <a:rPr lang="en-US" smtClean="0"/>
              <a:t>5</a:t>
            </a:fld>
            <a:endParaRPr lang="en-US"/>
          </a:p>
        </p:txBody>
      </p:sp>
    </p:spTree>
    <p:extLst>
      <p:ext uri="{BB962C8B-B14F-4D97-AF65-F5344CB8AC3E}">
        <p14:creationId xmlns:p14="http://schemas.microsoft.com/office/powerpoint/2010/main" val="1413933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Baseline FN expression in WT lung (n=6) (left), increased stromal FN in </a:t>
            </a:r>
            <a:r>
              <a:rPr lang="en-US" dirty="0" err="1" smtClean="0"/>
              <a:t>peribronchial</a:t>
            </a:r>
            <a:r>
              <a:rPr lang="en-US" baseline="0" dirty="0" smtClean="0"/>
              <a:t> region of the pre-metastatic lung at day 3 (middle panel, arrows), with maximal expression on day 14 (right panel)</a:t>
            </a:r>
          </a:p>
          <a:p>
            <a:r>
              <a:rPr lang="en-US" baseline="0" dirty="0" smtClean="0"/>
              <a:t>Insets, </a:t>
            </a:r>
            <a:r>
              <a:rPr lang="en-US" baseline="0" dirty="0" err="1" smtClean="0"/>
              <a:t>PDGFRalpha</a:t>
            </a:r>
            <a:r>
              <a:rPr lang="en-US" baseline="0" dirty="0" smtClean="0"/>
              <a:t> expression indicates resident fibroblasts laying down </a:t>
            </a:r>
            <a:r>
              <a:rPr lang="en-US" baseline="0" dirty="0" err="1" smtClean="0"/>
              <a:t>fibronectin</a:t>
            </a:r>
            <a:endParaRPr lang="en-US" dirty="0"/>
          </a:p>
        </p:txBody>
      </p:sp>
      <p:sp>
        <p:nvSpPr>
          <p:cNvPr id="4" name="Slide Number Placeholder 3"/>
          <p:cNvSpPr>
            <a:spLocks noGrp="1"/>
          </p:cNvSpPr>
          <p:nvPr>
            <p:ph type="sldNum" sz="quarter" idx="10"/>
          </p:nvPr>
        </p:nvSpPr>
        <p:spPr/>
        <p:txBody>
          <a:bodyPr/>
          <a:lstStyle/>
          <a:p>
            <a:fld id="{598B59A4-6594-2344-B20C-0F7929903F23}" type="slidenum">
              <a:rPr lang="en-US" smtClean="0"/>
              <a:t>6</a:t>
            </a:fld>
            <a:endParaRPr lang="en-US"/>
          </a:p>
        </p:txBody>
      </p:sp>
    </p:spTree>
    <p:extLst>
      <p:ext uri="{BB962C8B-B14F-4D97-AF65-F5344CB8AC3E}">
        <p14:creationId xmlns:p14="http://schemas.microsoft.com/office/powerpoint/2010/main" val="3640888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BSP</a:t>
            </a:r>
            <a:r>
              <a:rPr lang="en-US" sz="1200" kern="1200" baseline="0" dirty="0" smtClean="0">
                <a:solidFill>
                  <a:schemeClr val="tx1"/>
                </a:solidFill>
                <a:effectLst/>
                <a:latin typeface="+mn-lt"/>
                <a:ea typeface="+mn-ea"/>
                <a:cs typeface="+mn-cs"/>
              </a:rPr>
              <a:t>: </a:t>
            </a:r>
            <a:r>
              <a:rPr lang="en-US" dirty="0" smtClean="0"/>
              <a:t>glycoprotein produced by resident bone cells, involved in </a:t>
            </a:r>
            <a:r>
              <a:rPr lang="en-US" dirty="0" err="1" smtClean="0"/>
              <a:t>minearilization</a:t>
            </a:r>
            <a:r>
              <a:rPr lang="en-US" dirty="0" smtClean="0"/>
              <a:t> of hydroxyapatite; met breast cancer cells can produce it to facilitate adhesion, survival, ultimately metastasis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OPN is BSP-1;</a:t>
            </a:r>
            <a:r>
              <a:rPr lang="en-US" baseline="0" dirty="0" smtClean="0"/>
              <a:t> BSP is BSP-2</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Table: Staining</a:t>
            </a:r>
            <a:r>
              <a:rPr lang="en-US" baseline="0" dirty="0" smtClean="0"/>
              <a:t> intensity +1 weak, +4 strong</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OPN bracketed values refer to staining in bone, +</a:t>
            </a:r>
            <a:r>
              <a:rPr lang="en-US" baseline="0" dirty="0" err="1" smtClean="0"/>
              <a:t>ve</a:t>
            </a:r>
            <a:r>
              <a:rPr lang="en-US" baseline="0" dirty="0" smtClean="0"/>
              <a:t> values refer to detection of OPN mRNA in osteoclasts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8B59A4-6594-2344-B20C-0F7929903F23}" type="slidenum">
              <a:rPr lang="en-US" smtClean="0"/>
              <a:t>7</a:t>
            </a:fld>
            <a:endParaRPr lang="en-US"/>
          </a:p>
        </p:txBody>
      </p:sp>
    </p:spTree>
    <p:extLst>
      <p:ext uri="{BB962C8B-B14F-4D97-AF65-F5344CB8AC3E}">
        <p14:creationId xmlns:p14="http://schemas.microsoft.com/office/powerpoint/2010/main" val="2908744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PSMA: prostate membrane specific antigen</a:t>
            </a:r>
          </a:p>
          <a:p>
            <a:r>
              <a:rPr lang="en-US" dirty="0" smtClean="0"/>
              <a:t>Avb3 also</a:t>
            </a:r>
            <a:r>
              <a:rPr lang="en-US" baseline="0" dirty="0" smtClean="0"/>
              <a:t> critical in angiogenesis – why people want to target it</a:t>
            </a:r>
            <a:endParaRPr lang="en-US" dirty="0" smtClean="0"/>
          </a:p>
          <a:p>
            <a:r>
              <a:rPr lang="en-US" dirty="0" smtClean="0"/>
              <a:t>Prostate: avb3 changes didn’t change sub-q tumor</a:t>
            </a:r>
            <a:r>
              <a:rPr lang="en-US" baseline="0" dirty="0" smtClean="0"/>
              <a:t> growth</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Left column: representative H&amp;E histology of injected tibiae. Note that the majority of normal marrow (M) has been displaced by tumor (T) in the C4–2 avb3 WT injected tibia (second row). </a:t>
            </a:r>
            <a:r>
              <a:rPr lang="en-US" sz="1200" b="1" kern="1200" dirty="0" smtClean="0">
                <a:solidFill>
                  <a:schemeClr val="tx1"/>
                </a:solidFill>
                <a:effectLst/>
                <a:latin typeface="+mn-lt"/>
                <a:ea typeface="+mn-ea"/>
                <a:cs typeface="+mn-cs"/>
              </a:rPr>
              <a:t>Tumor incidence is shown in insets. </a:t>
            </a:r>
            <a:r>
              <a:rPr lang="en-US" sz="1200" kern="1200" dirty="0" smtClean="0">
                <a:solidFill>
                  <a:schemeClr val="tx1"/>
                </a:solidFill>
                <a:effectLst/>
                <a:latin typeface="+mn-lt"/>
                <a:ea typeface="+mn-ea"/>
                <a:cs typeface="+mn-cs"/>
              </a:rPr>
              <a:t>Original magnification of 􏰐20. Right column: tumor presence was confirmed </a:t>
            </a:r>
            <a:r>
              <a:rPr lang="en-US" sz="1200" kern="1200" dirty="0" err="1" smtClean="0">
                <a:solidFill>
                  <a:schemeClr val="tx1"/>
                </a:solidFill>
                <a:effectLst/>
                <a:latin typeface="+mn-lt"/>
                <a:ea typeface="+mn-ea"/>
                <a:cs typeface="+mn-cs"/>
              </a:rPr>
              <a:t>immunohistochemically</a:t>
            </a:r>
            <a:r>
              <a:rPr lang="en-US" sz="1200" kern="1200" dirty="0" smtClean="0">
                <a:solidFill>
                  <a:schemeClr val="tx1"/>
                </a:solidFill>
                <a:effectLst/>
                <a:latin typeface="+mn-lt"/>
                <a:ea typeface="+mn-ea"/>
                <a:cs typeface="+mn-cs"/>
              </a:rPr>
              <a:t> for the presence of PSMA. Asterisks indicate cortical bone. Original magnification of 􏰐40. (b) Left column. Gross tumor analysis 4 weeks following injection of C4–2 cells. Tumor incidence is indicated in the inset. </a:t>
            </a:r>
            <a:endParaRPr lang="en-US" dirty="0"/>
          </a:p>
        </p:txBody>
      </p:sp>
      <p:sp>
        <p:nvSpPr>
          <p:cNvPr id="4" name="Slide Number Placeholder 3"/>
          <p:cNvSpPr>
            <a:spLocks noGrp="1"/>
          </p:cNvSpPr>
          <p:nvPr>
            <p:ph type="sldNum" sz="quarter" idx="10"/>
          </p:nvPr>
        </p:nvSpPr>
        <p:spPr/>
        <p:txBody>
          <a:bodyPr/>
          <a:lstStyle/>
          <a:p>
            <a:fld id="{598B59A4-6594-2344-B20C-0F7929903F23}" type="slidenum">
              <a:rPr lang="en-US" smtClean="0"/>
              <a:t>8</a:t>
            </a:fld>
            <a:endParaRPr lang="en-US"/>
          </a:p>
        </p:txBody>
      </p:sp>
    </p:spTree>
    <p:extLst>
      <p:ext uri="{BB962C8B-B14F-4D97-AF65-F5344CB8AC3E}">
        <p14:creationId xmlns:p14="http://schemas.microsoft.com/office/powerpoint/2010/main" val="15040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~30min</a:t>
            </a:r>
            <a:r>
              <a:rPr lang="en-US" baseline="0" dirty="0" smtClean="0"/>
              <a:t> after injection # cells in lung were measured (injection into renal vein of rats – which drains the kidney)</a:t>
            </a:r>
          </a:p>
          <a:p>
            <a:r>
              <a:rPr lang="en-US" baseline="0" dirty="0" smtClean="0"/>
              <a:t>For beta </a:t>
            </a:r>
            <a:r>
              <a:rPr lang="en-US" baseline="0" dirty="0" err="1" smtClean="0"/>
              <a:t>integrins</a:t>
            </a:r>
            <a:r>
              <a:rPr lang="en-US" baseline="0" dirty="0" smtClean="0"/>
              <a:t>, only anti-b1 had an effect </a:t>
            </a:r>
          </a:p>
          <a:p>
            <a:r>
              <a:rPr lang="en-US" baseline="0" dirty="0" smtClean="0"/>
              <a:t>A3 only </a:t>
            </a:r>
            <a:r>
              <a:rPr lang="en-US" baseline="0" dirty="0" err="1" smtClean="0"/>
              <a:t>dimerized</a:t>
            </a:r>
            <a:r>
              <a:rPr lang="en-US" baseline="0" dirty="0" smtClean="0"/>
              <a:t> with b1, so a3b1 is what mediates this attachment</a:t>
            </a:r>
          </a:p>
          <a:p>
            <a:endParaRPr lang="en-US" baseline="0" dirty="0" smtClean="0"/>
          </a:p>
          <a:p>
            <a:r>
              <a:rPr lang="en-US" baseline="0" dirty="0" err="1" smtClean="0"/>
              <a:t>Fibrosarcoma</a:t>
            </a:r>
            <a:r>
              <a:rPr lang="en-US" baseline="0" dirty="0" smtClean="0"/>
              <a:t>: </a:t>
            </a:r>
            <a:r>
              <a:rPr lang="en-US" sz="1200" b="1" kern="1200" dirty="0" err="1" smtClean="0">
                <a:solidFill>
                  <a:schemeClr val="tx1"/>
                </a:solidFill>
                <a:latin typeface="+mn-lt"/>
                <a:ea typeface="+mn-ea"/>
                <a:cs typeface="+mn-cs"/>
              </a:rPr>
              <a:t>Fibrosarcoma</a:t>
            </a:r>
            <a:r>
              <a:rPr lang="en-US" sz="1200" b="0" kern="1200" dirty="0" smtClean="0">
                <a:solidFill>
                  <a:schemeClr val="tx1"/>
                </a:solidFill>
                <a:latin typeface="+mn-lt"/>
                <a:ea typeface="+mn-ea"/>
                <a:cs typeface="+mn-cs"/>
              </a:rPr>
              <a:t> (fibroblastic sarcoma) is a </a:t>
            </a:r>
            <a:r>
              <a:rPr lang="en-US" sz="1200" b="0" kern="1200" dirty="0" smtClean="0">
                <a:solidFill>
                  <a:schemeClr val="tx1"/>
                </a:solidFill>
                <a:latin typeface="+mn-lt"/>
                <a:ea typeface="+mn-ea"/>
                <a:cs typeface="+mn-cs"/>
                <a:hlinkClick r:id="rId3"/>
              </a:rPr>
              <a:t>malignant </a:t>
            </a:r>
            <a:r>
              <a:rPr lang="en-US" sz="1200" b="0" kern="1200" dirty="0" smtClean="0">
                <a:solidFill>
                  <a:schemeClr val="tx1"/>
                </a:solidFill>
                <a:latin typeface="+mn-lt"/>
                <a:ea typeface="+mn-ea"/>
                <a:cs typeface="+mn-cs"/>
                <a:hlinkClick r:id="rId4"/>
              </a:rPr>
              <a:t>mesenchymal </a:t>
            </a:r>
            <a:r>
              <a:rPr lang="en-US" sz="1200" b="0" kern="1200" dirty="0" smtClean="0">
                <a:solidFill>
                  <a:schemeClr val="tx1"/>
                </a:solidFill>
                <a:latin typeface="+mn-lt"/>
                <a:ea typeface="+mn-ea"/>
                <a:cs typeface="+mn-cs"/>
                <a:hlinkClick r:id="rId5"/>
              </a:rPr>
              <a:t>tumour derived from fibrous connective tissue and characterized by the presence of immature </a:t>
            </a:r>
            <a:r>
              <a:rPr lang="en-US" sz="1200" b="0" kern="1200" dirty="0" smtClean="0">
                <a:solidFill>
                  <a:schemeClr val="tx1"/>
                </a:solidFill>
                <a:latin typeface="+mn-lt"/>
                <a:ea typeface="+mn-ea"/>
                <a:cs typeface="+mn-cs"/>
                <a:hlinkClick r:id="rId6"/>
              </a:rPr>
              <a:t>proliferating </a:t>
            </a:r>
            <a:r>
              <a:rPr lang="en-US" sz="1200" b="0" kern="1200" dirty="0" smtClean="0">
                <a:solidFill>
                  <a:schemeClr val="tx1"/>
                </a:solidFill>
                <a:latin typeface="+mn-lt"/>
                <a:ea typeface="+mn-ea"/>
                <a:cs typeface="+mn-cs"/>
                <a:hlinkClick r:id="rId7"/>
              </a:rPr>
              <a:t>fibroblasts or undifferentiated </a:t>
            </a:r>
            <a:r>
              <a:rPr lang="en-US" sz="1200" b="0" kern="1200" dirty="0" smtClean="0">
                <a:solidFill>
                  <a:schemeClr val="tx1"/>
                </a:solidFill>
                <a:latin typeface="+mn-lt"/>
                <a:ea typeface="+mn-ea"/>
                <a:cs typeface="+mn-cs"/>
                <a:hlinkClick r:id="rId8"/>
              </a:rPr>
              <a:t>anaplastic spindle cells in a storiform pattern. It is usually found in males aged 30 to 40 .</a:t>
            </a:r>
            <a:r>
              <a:rPr lang="en-US" sz="1200" b="0" kern="1200" baseline="30000" dirty="0" smtClean="0">
                <a:solidFill>
                  <a:schemeClr val="tx1"/>
                </a:solidFill>
                <a:latin typeface="+mn-lt"/>
                <a:ea typeface="+mn-ea"/>
                <a:cs typeface="+mn-cs"/>
                <a:hlinkClick r:id="rId8"/>
              </a:rPr>
              <a:t>[</a:t>
            </a:r>
            <a:r>
              <a:rPr lang="en-US" sz="1200" b="0" i="1" kern="1200" baseline="0" dirty="0" smtClean="0">
                <a:solidFill>
                  <a:schemeClr val="tx1"/>
                </a:solidFill>
                <a:latin typeface="+mn-lt"/>
                <a:ea typeface="+mn-ea"/>
                <a:cs typeface="+mn-cs"/>
                <a:hlinkClick r:id="rId9"/>
              </a:rPr>
              <a:t>citation needed</a:t>
            </a:r>
            <a:r>
              <a:rPr lang="en-US" sz="1200" b="0" i="1" kern="1200" baseline="30000" dirty="0" smtClean="0">
                <a:solidFill>
                  <a:schemeClr val="tx1"/>
                </a:solidFill>
                <a:latin typeface="+mn-lt"/>
                <a:ea typeface="+mn-ea"/>
                <a:cs typeface="+mn-cs"/>
                <a:hlinkClick r:id="rId9"/>
              </a:rPr>
              <a:t>]</a:t>
            </a:r>
            <a:r>
              <a:rPr lang="en-US" sz="1200" b="0" i="1" kern="1200" baseline="0" dirty="0" smtClean="0">
                <a:solidFill>
                  <a:schemeClr val="tx1"/>
                </a:solidFill>
                <a:latin typeface="+mn-lt"/>
                <a:ea typeface="+mn-ea"/>
                <a:cs typeface="+mn-cs"/>
                <a:hlinkClick r:id="rId9"/>
              </a:rPr>
              <a:t> It originates in fibrous tissues of the bone and invades long or flat bones such as femur, tibia, and mandible. It also involves periosteum and overlying muscle.</a:t>
            </a:r>
            <a:endParaRPr lang="en-US" dirty="0"/>
          </a:p>
        </p:txBody>
      </p:sp>
      <p:sp>
        <p:nvSpPr>
          <p:cNvPr id="4" name="Slide Number Placeholder 3"/>
          <p:cNvSpPr>
            <a:spLocks noGrp="1"/>
          </p:cNvSpPr>
          <p:nvPr>
            <p:ph type="sldNum" sz="quarter" idx="10"/>
          </p:nvPr>
        </p:nvSpPr>
        <p:spPr/>
        <p:txBody>
          <a:bodyPr/>
          <a:lstStyle/>
          <a:p>
            <a:fld id="{598B59A4-6594-2344-B20C-0F7929903F23}" type="slidenum">
              <a:rPr lang="en-US" smtClean="0"/>
              <a:t>9</a:t>
            </a:fld>
            <a:endParaRPr lang="en-US"/>
          </a:p>
        </p:txBody>
      </p:sp>
    </p:spTree>
    <p:extLst>
      <p:ext uri="{BB962C8B-B14F-4D97-AF65-F5344CB8AC3E}">
        <p14:creationId xmlns:p14="http://schemas.microsoft.com/office/powerpoint/2010/main" val="3221140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Palmieri</a:t>
            </a:r>
            <a:r>
              <a:rPr lang="en-US" baseline="0" dirty="0" smtClean="0"/>
              <a:t> brain met: </a:t>
            </a:r>
            <a:r>
              <a:rPr lang="en-US" baseline="0" dirty="0" err="1" smtClean="0"/>
              <a:t>Yoneda</a:t>
            </a:r>
            <a:r>
              <a:rPr lang="en-US" baseline="0" dirty="0" smtClean="0"/>
              <a:t> </a:t>
            </a:r>
            <a:r>
              <a:rPr lang="en-US" baseline="0" dirty="0" err="1" smtClean="0"/>
              <a:t>bo</a:t>
            </a:r>
            <a:r>
              <a:rPr lang="en-US" baseline="0" dirty="0" smtClean="0"/>
              <a:t>/</a:t>
            </a:r>
            <a:r>
              <a:rPr lang="en-US" baseline="0" dirty="0" err="1" smtClean="0"/>
              <a:t>br</a:t>
            </a:r>
            <a:r>
              <a:rPr lang="en-US" baseline="0" dirty="0" smtClean="0"/>
              <a:t>/parental 231 cells</a:t>
            </a:r>
          </a:p>
          <a:p>
            <a:endParaRPr lang="en-US" baseline="0" dirty="0" smtClean="0"/>
          </a:p>
          <a:p>
            <a:r>
              <a:rPr lang="en-US" baseline="0" dirty="0" smtClean="0"/>
              <a:t>IHC: clinical brain </a:t>
            </a:r>
            <a:r>
              <a:rPr lang="en-US" baseline="0" dirty="0" err="1" smtClean="0"/>
              <a:t>mets</a:t>
            </a:r>
            <a:endParaRPr lang="en-US" baseline="0" dirty="0" smtClean="0"/>
          </a:p>
          <a:p>
            <a:r>
              <a:rPr lang="en-US" baseline="0" dirty="0" smtClean="0"/>
              <a:t>WB: </a:t>
            </a:r>
            <a:r>
              <a:rPr lang="en-US" baseline="0" dirty="0" err="1" smtClean="0"/>
              <a:t>Yoneda</a:t>
            </a:r>
            <a:r>
              <a:rPr lang="en-US" baseline="0" dirty="0" smtClean="0"/>
              <a:t> cells</a:t>
            </a:r>
            <a:endParaRPr lang="en-US" dirty="0" smtClean="0"/>
          </a:p>
          <a:p>
            <a:r>
              <a:rPr lang="en-US" dirty="0" smtClean="0"/>
              <a:t>http://</a:t>
            </a:r>
            <a:r>
              <a:rPr lang="en-US" dirty="0" err="1" smtClean="0"/>
              <a:t>cancerres.aacrjournals.org</a:t>
            </a:r>
            <a:r>
              <a:rPr lang="en-US" dirty="0" smtClean="0"/>
              <a:t>/content/67/9/4190.long</a:t>
            </a:r>
            <a:endParaRPr lang="en-US" dirty="0"/>
          </a:p>
        </p:txBody>
      </p:sp>
      <p:sp>
        <p:nvSpPr>
          <p:cNvPr id="4" name="Slide Number Placeholder 3"/>
          <p:cNvSpPr>
            <a:spLocks noGrp="1"/>
          </p:cNvSpPr>
          <p:nvPr>
            <p:ph type="sldNum" sz="quarter" idx="10"/>
          </p:nvPr>
        </p:nvSpPr>
        <p:spPr/>
        <p:txBody>
          <a:bodyPr/>
          <a:lstStyle/>
          <a:p>
            <a:fld id="{598B59A4-6594-2344-B20C-0F7929903F23}" type="slidenum">
              <a:rPr lang="en-US" smtClean="0"/>
              <a:t>10</a:t>
            </a:fld>
            <a:endParaRPr lang="en-US"/>
          </a:p>
        </p:txBody>
      </p:sp>
    </p:spTree>
    <p:extLst>
      <p:ext uri="{BB962C8B-B14F-4D97-AF65-F5344CB8AC3E}">
        <p14:creationId xmlns:p14="http://schemas.microsoft.com/office/powerpoint/2010/main" val="1547252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 DAPI-stained (blue) lung sections from mice </a:t>
            </a:r>
            <a:r>
              <a:rPr lang="en-US" sz="1200" kern="1200" dirty="0" smtClean="0">
                <a:solidFill>
                  <a:schemeClr val="tx1"/>
                </a:solidFill>
                <a:latin typeface="+mn-lt"/>
                <a:ea typeface="+mn-ea"/>
                <a:cs typeface="+mn-cs"/>
              </a:rPr>
              <a:t>injected </a:t>
            </a:r>
            <a:r>
              <a:rPr lang="en-US" sz="1200" b="1" kern="1200" dirty="0" smtClean="0">
                <a:solidFill>
                  <a:schemeClr val="tx1"/>
                </a:solidFill>
                <a:latin typeface="+mn-lt"/>
                <a:ea typeface="+mn-ea"/>
                <a:cs typeface="+mn-cs"/>
              </a:rPr>
              <a:t>intravenously</a:t>
            </a:r>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with HEK293T cells that were </a:t>
            </a:r>
            <a:r>
              <a:rPr lang="en-US" sz="1200" kern="1200" dirty="0" err="1" smtClean="0">
                <a:solidFill>
                  <a:schemeClr val="tx1"/>
                </a:solidFill>
                <a:latin typeface="+mn-lt"/>
                <a:ea typeface="+mn-ea"/>
                <a:cs typeface="+mn-cs"/>
              </a:rPr>
              <a:t>cotransfected</a:t>
            </a:r>
            <a:r>
              <a:rPr lang="en-US" sz="1200" kern="1200" dirty="0" smtClean="0">
                <a:solidFill>
                  <a:schemeClr val="tx1"/>
                </a:solidFill>
                <a:latin typeface="+mn-lt"/>
                <a:ea typeface="+mn-ea"/>
                <a:cs typeface="+mn-cs"/>
              </a:rPr>
              <a:t> with a DsRed2 expression vector (red) and either </a:t>
            </a:r>
            <a:r>
              <a:rPr lang="en-US" sz="1200" kern="1200" dirty="0" err="1" smtClean="0">
                <a:solidFill>
                  <a:schemeClr val="tx1"/>
                </a:solidFill>
                <a:latin typeface="+mn-lt"/>
                <a:ea typeface="+mn-ea"/>
                <a:cs typeface="+mn-cs"/>
              </a:rPr>
              <a:t>metadherin-pCMV</a:t>
            </a:r>
            <a:r>
              <a:rPr lang="en-US" sz="1200" kern="1200" dirty="0" smtClean="0">
                <a:solidFill>
                  <a:schemeClr val="tx1"/>
                </a:solidFill>
                <a:latin typeface="+mn-lt"/>
                <a:ea typeface="+mn-ea"/>
                <a:cs typeface="+mn-cs"/>
              </a:rPr>
              <a:t> or expression vector alone. Pancreas, skin, kidney, brain, liver, and spleen sections from mice injected with HEK293T cells that were transfected with a DsRed2 expression vector (red) and </a:t>
            </a:r>
            <a:r>
              <a:rPr lang="en-US" sz="1200" kern="1200" dirty="0" err="1" smtClean="0">
                <a:solidFill>
                  <a:schemeClr val="tx1"/>
                </a:solidFill>
                <a:latin typeface="+mn-lt"/>
                <a:ea typeface="+mn-ea"/>
                <a:cs typeface="+mn-cs"/>
              </a:rPr>
              <a:t>metadherin-pCMV</a:t>
            </a:r>
            <a:r>
              <a:rPr lang="en-US" sz="1200" kern="1200" dirty="0" smtClean="0">
                <a:solidFill>
                  <a:schemeClr val="tx1"/>
                </a:solidFill>
                <a:latin typeface="+mn-lt"/>
                <a:ea typeface="+mn-ea"/>
                <a:cs typeface="+mn-cs"/>
              </a:rPr>
              <a:t>. The scale bars correspond to 100 </a:t>
            </a:r>
            <a:r>
              <a:rPr lang="en-US" sz="1200" kern="1200" dirty="0" err="1" smtClean="0">
                <a:solidFill>
                  <a:schemeClr val="tx1"/>
                </a:solidFill>
                <a:latin typeface="+mn-lt"/>
                <a:ea typeface="+mn-ea"/>
                <a:cs typeface="+mn-cs"/>
              </a:rPr>
              <a:t>μm</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*2h after iv injection</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Graph:</a:t>
            </a:r>
            <a:r>
              <a:rPr lang="en-US" sz="1200" b="1" kern="1200" baseline="0" dirty="0" smtClean="0">
                <a:solidFill>
                  <a:schemeClr val="tx1"/>
                </a:solidFill>
                <a:latin typeface="+mn-lt"/>
                <a:ea typeface="+mn-ea"/>
                <a:cs typeface="+mn-cs"/>
              </a:rPr>
              <a:t> metastasis number: </a:t>
            </a:r>
            <a:r>
              <a:rPr lang="en-US" sz="1200" b="1" kern="1200" dirty="0" smtClean="0">
                <a:solidFill>
                  <a:schemeClr val="tx1"/>
                </a:solidFill>
                <a:effectLst/>
                <a:latin typeface="+mn-lt"/>
                <a:ea typeface="+mn-ea"/>
                <a:cs typeface="+mn-cs"/>
              </a:rPr>
              <a:t>Values are expressed as the number of tumor foci per 10,000 cells injected.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Tail vein, mice killed 7 days after injection</a:t>
            </a:r>
            <a:endParaRPr lang="en-US" b="1" dirty="0" smtClean="0"/>
          </a:p>
        </p:txBody>
      </p:sp>
      <p:sp>
        <p:nvSpPr>
          <p:cNvPr id="4" name="Slide Number Placeholder 3"/>
          <p:cNvSpPr>
            <a:spLocks noGrp="1"/>
          </p:cNvSpPr>
          <p:nvPr>
            <p:ph type="sldNum" sz="quarter" idx="10"/>
          </p:nvPr>
        </p:nvSpPr>
        <p:spPr/>
        <p:txBody>
          <a:bodyPr/>
          <a:lstStyle/>
          <a:p>
            <a:fld id="{598B59A4-6594-2344-B20C-0F7929903F23}" type="slidenum">
              <a:rPr lang="en-US" smtClean="0"/>
              <a:t>11</a:t>
            </a:fld>
            <a:endParaRPr lang="en-US"/>
          </a:p>
        </p:txBody>
      </p:sp>
    </p:spTree>
    <p:extLst>
      <p:ext uri="{BB962C8B-B14F-4D97-AF65-F5344CB8AC3E}">
        <p14:creationId xmlns:p14="http://schemas.microsoft.com/office/powerpoint/2010/main" val="39151323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cxnSp>
        <p:nvCxnSpPr>
          <p:cNvPr id="7" name="Straight Connector 6"/>
          <p:cNvCxnSpPr/>
          <p:nvPr/>
        </p:nvCxnSpPr>
        <p:spPr>
          <a:xfrm>
            <a:off x="0" y="685800"/>
            <a:ext cx="9144000" cy="0"/>
          </a:xfrm>
          <a:prstGeom prst="line">
            <a:avLst/>
          </a:prstGeom>
          <a:ln w="76200">
            <a:solidFill>
              <a:srgbClr val="800000"/>
            </a:solidFill>
          </a:ln>
        </p:spPr>
        <p:style>
          <a:lnRef idx="1">
            <a:schemeClr val="accent1"/>
          </a:lnRef>
          <a:fillRef idx="0">
            <a:schemeClr val="accent1"/>
          </a:fillRef>
          <a:effectRef idx="0">
            <a:schemeClr val="accent1"/>
          </a:effectRef>
          <a:fontRef idx="minor">
            <a:schemeClr val="tx1"/>
          </a:fontRef>
        </p:style>
      </p:cxnSp>
      <p:pic>
        <p:nvPicPr>
          <p:cNvPr id="8" name="Picture 4" descr="http://www.umass.edu/eod/images/1865%20logo%20black%20on%20whit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47624"/>
            <a:ext cx="952500" cy="9429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upload.wikimedia.org/wikipedia/commons/4/4e/UMassAmherst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235055"/>
            <a:ext cx="2647950" cy="3429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PeytonLab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7500" y="5921109"/>
            <a:ext cx="3662860" cy="936891"/>
          </a:xfrm>
          <a:prstGeom prst="rect">
            <a:avLst/>
          </a:prstGeom>
        </p:spPr>
      </p:pic>
    </p:spTree>
    <p:extLst>
      <p:ext uri="{BB962C8B-B14F-4D97-AF65-F5344CB8AC3E}">
        <p14:creationId xmlns:p14="http://schemas.microsoft.com/office/powerpoint/2010/main" val="1740981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DF4388C-6542-8944-82DB-9FE7FF148310}" type="datetimeFigureOut">
              <a:rPr lang="en-US" smtClean="0"/>
              <a:t>3/29/14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A7D45F3-8291-9540-8C28-0C0E18157C23}" type="slidenum">
              <a:rPr lang="en-US" smtClean="0"/>
              <a:t>‹#›</a:t>
            </a:fld>
            <a:endParaRPr lang="en-US"/>
          </a:p>
        </p:txBody>
      </p:sp>
      <p:sp>
        <p:nvSpPr>
          <p:cNvPr id="7" name="Rectangle 6"/>
          <p:cNvSpPr/>
          <p:nvPr/>
        </p:nvSpPr>
        <p:spPr>
          <a:xfrm>
            <a:off x="7801362" y="89971"/>
            <a:ext cx="86236" cy="363486"/>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919348" y="89971"/>
            <a:ext cx="1224652" cy="36348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919348" y="89972"/>
            <a:ext cx="1224652" cy="369332"/>
          </a:xfrm>
          <a:prstGeom prst="rect">
            <a:avLst/>
          </a:prstGeom>
          <a:noFill/>
          <a:ln>
            <a:noFill/>
          </a:ln>
        </p:spPr>
        <p:txBody>
          <a:bodyPr wrap="none" rtlCol="0">
            <a:spAutoFit/>
          </a:bodyPr>
          <a:lstStyle/>
          <a:p>
            <a:r>
              <a:rPr lang="en-US" dirty="0" smtClean="0">
                <a:solidFill>
                  <a:schemeClr val="bg1"/>
                </a:solidFill>
              </a:rPr>
              <a:t>Peyton Lab</a:t>
            </a:r>
            <a:endParaRPr lang="en-US" dirty="0">
              <a:solidFill>
                <a:schemeClr val="bg1"/>
              </a:solidFill>
            </a:endParaRPr>
          </a:p>
        </p:txBody>
      </p:sp>
    </p:spTree>
    <p:extLst>
      <p:ext uri="{BB962C8B-B14F-4D97-AF65-F5344CB8AC3E}">
        <p14:creationId xmlns:p14="http://schemas.microsoft.com/office/powerpoint/2010/main" val="2478351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DF4388C-6542-8944-82DB-9FE7FF148310}" type="datetimeFigureOut">
              <a:rPr lang="en-US" smtClean="0"/>
              <a:t>3/29/14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A7D45F3-8291-9540-8C28-0C0E18157C23}" type="slidenum">
              <a:rPr lang="en-US" smtClean="0"/>
              <a:t>‹#›</a:t>
            </a:fld>
            <a:endParaRPr lang="en-US"/>
          </a:p>
        </p:txBody>
      </p:sp>
      <p:sp>
        <p:nvSpPr>
          <p:cNvPr id="7" name="Rectangle 6"/>
          <p:cNvSpPr/>
          <p:nvPr/>
        </p:nvSpPr>
        <p:spPr>
          <a:xfrm>
            <a:off x="7801362" y="89971"/>
            <a:ext cx="86236" cy="363486"/>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919348" y="89971"/>
            <a:ext cx="1224652" cy="36348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919348" y="89972"/>
            <a:ext cx="1224652" cy="369332"/>
          </a:xfrm>
          <a:prstGeom prst="rect">
            <a:avLst/>
          </a:prstGeom>
          <a:noFill/>
          <a:ln>
            <a:noFill/>
          </a:ln>
        </p:spPr>
        <p:txBody>
          <a:bodyPr wrap="none" rtlCol="0">
            <a:spAutoFit/>
          </a:bodyPr>
          <a:lstStyle/>
          <a:p>
            <a:r>
              <a:rPr lang="en-US" dirty="0" smtClean="0">
                <a:solidFill>
                  <a:schemeClr val="bg1"/>
                </a:solidFill>
              </a:rPr>
              <a:t>Peyton Lab</a:t>
            </a:r>
            <a:endParaRPr lang="en-US" dirty="0">
              <a:solidFill>
                <a:schemeClr val="bg1"/>
              </a:solidFill>
            </a:endParaRPr>
          </a:p>
        </p:txBody>
      </p:sp>
    </p:spTree>
    <p:extLst>
      <p:ext uri="{BB962C8B-B14F-4D97-AF65-F5344CB8AC3E}">
        <p14:creationId xmlns:p14="http://schemas.microsoft.com/office/powerpoint/2010/main" val="3689788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DF4388C-6542-8944-82DB-9FE7FF148310}" type="datetimeFigureOut">
              <a:rPr lang="en-US" smtClean="0"/>
              <a:t>3/29/14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A7D45F3-8291-9540-8C28-0C0E18157C23}" type="slidenum">
              <a:rPr lang="en-US" smtClean="0"/>
              <a:t>‹#›</a:t>
            </a:fld>
            <a:endParaRPr lang="en-US"/>
          </a:p>
        </p:txBody>
      </p:sp>
      <p:sp>
        <p:nvSpPr>
          <p:cNvPr id="10" name="Rectangle 9"/>
          <p:cNvSpPr/>
          <p:nvPr/>
        </p:nvSpPr>
        <p:spPr>
          <a:xfrm>
            <a:off x="7801362" y="89971"/>
            <a:ext cx="86236" cy="363486"/>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919348" y="89971"/>
            <a:ext cx="1224652" cy="36348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919348" y="89972"/>
            <a:ext cx="1224652" cy="369332"/>
          </a:xfrm>
          <a:prstGeom prst="rect">
            <a:avLst/>
          </a:prstGeom>
          <a:noFill/>
          <a:ln>
            <a:noFill/>
          </a:ln>
        </p:spPr>
        <p:txBody>
          <a:bodyPr wrap="none" rtlCol="0">
            <a:spAutoFit/>
          </a:bodyPr>
          <a:lstStyle/>
          <a:p>
            <a:r>
              <a:rPr lang="en-US" dirty="0" smtClean="0">
                <a:solidFill>
                  <a:schemeClr val="bg1"/>
                </a:solidFill>
              </a:rPr>
              <a:t>Peyton Lab</a:t>
            </a:r>
            <a:endParaRPr lang="en-US" dirty="0">
              <a:solidFill>
                <a:schemeClr val="bg1"/>
              </a:solidFill>
            </a:endParaRPr>
          </a:p>
        </p:txBody>
      </p:sp>
    </p:spTree>
    <p:extLst>
      <p:ext uri="{BB962C8B-B14F-4D97-AF65-F5344CB8AC3E}">
        <p14:creationId xmlns:p14="http://schemas.microsoft.com/office/powerpoint/2010/main" val="4213532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DF4388C-6542-8944-82DB-9FE7FF148310}" type="datetimeFigureOut">
              <a:rPr lang="en-US" smtClean="0"/>
              <a:t>3/29/14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A7D45F3-8291-9540-8C28-0C0E18157C23}" type="slidenum">
              <a:rPr lang="en-US" smtClean="0"/>
              <a:t>‹#›</a:t>
            </a:fld>
            <a:endParaRPr lang="en-US"/>
          </a:p>
        </p:txBody>
      </p:sp>
      <p:sp>
        <p:nvSpPr>
          <p:cNvPr id="7" name="Rectangle 6"/>
          <p:cNvSpPr/>
          <p:nvPr/>
        </p:nvSpPr>
        <p:spPr>
          <a:xfrm>
            <a:off x="7801362" y="89971"/>
            <a:ext cx="86236" cy="363486"/>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919348" y="89971"/>
            <a:ext cx="1224652" cy="36348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919348" y="89972"/>
            <a:ext cx="1224652" cy="369332"/>
          </a:xfrm>
          <a:prstGeom prst="rect">
            <a:avLst/>
          </a:prstGeom>
          <a:noFill/>
          <a:ln>
            <a:noFill/>
          </a:ln>
        </p:spPr>
        <p:txBody>
          <a:bodyPr wrap="none" rtlCol="0">
            <a:spAutoFit/>
          </a:bodyPr>
          <a:lstStyle/>
          <a:p>
            <a:r>
              <a:rPr lang="en-US" dirty="0" smtClean="0">
                <a:solidFill>
                  <a:schemeClr val="bg1"/>
                </a:solidFill>
              </a:rPr>
              <a:t>Peyton Lab</a:t>
            </a:r>
            <a:endParaRPr lang="en-US" dirty="0">
              <a:solidFill>
                <a:schemeClr val="bg1"/>
              </a:solidFill>
            </a:endParaRPr>
          </a:p>
        </p:txBody>
      </p:sp>
    </p:spTree>
    <p:extLst>
      <p:ext uri="{BB962C8B-B14F-4D97-AF65-F5344CB8AC3E}">
        <p14:creationId xmlns:p14="http://schemas.microsoft.com/office/powerpoint/2010/main" val="3042815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DF4388C-6542-8944-82DB-9FE7FF148310}" type="datetimeFigureOut">
              <a:rPr lang="en-US" smtClean="0"/>
              <a:t>3/29/14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A7D45F3-8291-9540-8C28-0C0E18157C23}" type="slidenum">
              <a:rPr lang="en-US" smtClean="0"/>
              <a:t>‹#›</a:t>
            </a:fld>
            <a:endParaRPr lang="en-US"/>
          </a:p>
        </p:txBody>
      </p:sp>
      <p:sp>
        <p:nvSpPr>
          <p:cNvPr id="8" name="Rectangle 7"/>
          <p:cNvSpPr/>
          <p:nvPr/>
        </p:nvSpPr>
        <p:spPr>
          <a:xfrm>
            <a:off x="7801362" y="89971"/>
            <a:ext cx="86236" cy="363486"/>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919348" y="89971"/>
            <a:ext cx="1224652" cy="36348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919348" y="89972"/>
            <a:ext cx="1224652" cy="369332"/>
          </a:xfrm>
          <a:prstGeom prst="rect">
            <a:avLst/>
          </a:prstGeom>
          <a:noFill/>
          <a:ln>
            <a:noFill/>
          </a:ln>
        </p:spPr>
        <p:txBody>
          <a:bodyPr wrap="none" rtlCol="0">
            <a:spAutoFit/>
          </a:bodyPr>
          <a:lstStyle/>
          <a:p>
            <a:r>
              <a:rPr lang="en-US" dirty="0" smtClean="0">
                <a:solidFill>
                  <a:schemeClr val="bg1"/>
                </a:solidFill>
              </a:rPr>
              <a:t>Peyton Lab</a:t>
            </a:r>
            <a:endParaRPr lang="en-US" dirty="0">
              <a:solidFill>
                <a:schemeClr val="bg1"/>
              </a:solidFill>
            </a:endParaRPr>
          </a:p>
        </p:txBody>
      </p:sp>
    </p:spTree>
    <p:extLst>
      <p:ext uri="{BB962C8B-B14F-4D97-AF65-F5344CB8AC3E}">
        <p14:creationId xmlns:p14="http://schemas.microsoft.com/office/powerpoint/2010/main" val="3355007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2DF4388C-6542-8944-82DB-9FE7FF148310}" type="datetimeFigureOut">
              <a:rPr lang="en-US" smtClean="0"/>
              <a:t>3/29/14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A7D45F3-8291-9540-8C28-0C0E18157C23}" type="slidenum">
              <a:rPr lang="en-US" smtClean="0"/>
              <a:t>‹#›</a:t>
            </a:fld>
            <a:endParaRPr lang="en-US"/>
          </a:p>
        </p:txBody>
      </p:sp>
      <p:sp>
        <p:nvSpPr>
          <p:cNvPr id="10" name="Rectangle 9"/>
          <p:cNvSpPr/>
          <p:nvPr/>
        </p:nvSpPr>
        <p:spPr>
          <a:xfrm>
            <a:off x="7801362" y="89971"/>
            <a:ext cx="86236" cy="363486"/>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919348" y="89971"/>
            <a:ext cx="1224652" cy="36348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919348" y="89972"/>
            <a:ext cx="1224652" cy="369332"/>
          </a:xfrm>
          <a:prstGeom prst="rect">
            <a:avLst/>
          </a:prstGeom>
          <a:noFill/>
          <a:ln>
            <a:noFill/>
          </a:ln>
        </p:spPr>
        <p:txBody>
          <a:bodyPr wrap="none" rtlCol="0">
            <a:spAutoFit/>
          </a:bodyPr>
          <a:lstStyle/>
          <a:p>
            <a:r>
              <a:rPr lang="en-US" dirty="0" smtClean="0">
                <a:solidFill>
                  <a:schemeClr val="bg1"/>
                </a:solidFill>
              </a:rPr>
              <a:t>Peyton Lab</a:t>
            </a:r>
            <a:endParaRPr lang="en-US" dirty="0">
              <a:solidFill>
                <a:schemeClr val="bg1"/>
              </a:solidFill>
            </a:endParaRPr>
          </a:p>
        </p:txBody>
      </p:sp>
    </p:spTree>
    <p:extLst>
      <p:ext uri="{BB962C8B-B14F-4D97-AF65-F5344CB8AC3E}">
        <p14:creationId xmlns:p14="http://schemas.microsoft.com/office/powerpoint/2010/main" val="354554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2DF4388C-6542-8944-82DB-9FE7FF148310}" type="datetimeFigureOut">
              <a:rPr lang="en-US" smtClean="0"/>
              <a:t>3/29/14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A7D45F3-8291-9540-8C28-0C0E18157C23}" type="slidenum">
              <a:rPr lang="en-US" smtClean="0"/>
              <a:t>‹#›</a:t>
            </a:fld>
            <a:endParaRPr lang="en-US"/>
          </a:p>
        </p:txBody>
      </p:sp>
      <p:sp>
        <p:nvSpPr>
          <p:cNvPr id="6" name="Rectangle 5"/>
          <p:cNvSpPr/>
          <p:nvPr/>
        </p:nvSpPr>
        <p:spPr>
          <a:xfrm>
            <a:off x="7801362" y="89971"/>
            <a:ext cx="86236" cy="363486"/>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919348" y="89971"/>
            <a:ext cx="1224652" cy="36348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919348" y="89972"/>
            <a:ext cx="1224652" cy="369332"/>
          </a:xfrm>
          <a:prstGeom prst="rect">
            <a:avLst/>
          </a:prstGeom>
          <a:noFill/>
          <a:ln>
            <a:noFill/>
          </a:ln>
        </p:spPr>
        <p:txBody>
          <a:bodyPr wrap="none" rtlCol="0">
            <a:spAutoFit/>
          </a:bodyPr>
          <a:lstStyle/>
          <a:p>
            <a:r>
              <a:rPr lang="en-US" dirty="0" smtClean="0">
                <a:solidFill>
                  <a:schemeClr val="bg1"/>
                </a:solidFill>
              </a:rPr>
              <a:t>Peyton Lab</a:t>
            </a:r>
            <a:endParaRPr lang="en-US" dirty="0">
              <a:solidFill>
                <a:schemeClr val="bg1"/>
              </a:solidFill>
            </a:endParaRPr>
          </a:p>
        </p:txBody>
      </p:sp>
    </p:spTree>
    <p:extLst>
      <p:ext uri="{BB962C8B-B14F-4D97-AF65-F5344CB8AC3E}">
        <p14:creationId xmlns:p14="http://schemas.microsoft.com/office/powerpoint/2010/main" val="1182855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2DF4388C-6542-8944-82DB-9FE7FF148310}" type="datetimeFigureOut">
              <a:rPr lang="en-US" smtClean="0"/>
              <a:t>3/29/14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A7D45F3-8291-9540-8C28-0C0E18157C23}" type="slidenum">
              <a:rPr lang="en-US" smtClean="0"/>
              <a:t>‹#›</a:t>
            </a:fld>
            <a:endParaRPr lang="en-US"/>
          </a:p>
        </p:txBody>
      </p:sp>
      <p:sp>
        <p:nvSpPr>
          <p:cNvPr id="8" name="Rectangle 7"/>
          <p:cNvSpPr/>
          <p:nvPr/>
        </p:nvSpPr>
        <p:spPr>
          <a:xfrm>
            <a:off x="7801362" y="89971"/>
            <a:ext cx="86236" cy="363486"/>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919348" y="89971"/>
            <a:ext cx="1224652" cy="36348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919348" y="89972"/>
            <a:ext cx="1224652" cy="369332"/>
          </a:xfrm>
          <a:prstGeom prst="rect">
            <a:avLst/>
          </a:prstGeom>
          <a:noFill/>
          <a:ln>
            <a:noFill/>
          </a:ln>
        </p:spPr>
        <p:txBody>
          <a:bodyPr wrap="none" rtlCol="0">
            <a:spAutoFit/>
          </a:bodyPr>
          <a:lstStyle/>
          <a:p>
            <a:r>
              <a:rPr lang="en-US" dirty="0" smtClean="0">
                <a:solidFill>
                  <a:schemeClr val="bg1"/>
                </a:solidFill>
              </a:rPr>
              <a:t>Peyton Lab</a:t>
            </a:r>
            <a:endParaRPr lang="en-US" dirty="0">
              <a:solidFill>
                <a:schemeClr val="bg1"/>
              </a:solidFill>
            </a:endParaRPr>
          </a:p>
        </p:txBody>
      </p:sp>
    </p:spTree>
    <p:extLst>
      <p:ext uri="{BB962C8B-B14F-4D97-AF65-F5344CB8AC3E}">
        <p14:creationId xmlns:p14="http://schemas.microsoft.com/office/powerpoint/2010/main" val="1078885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DF4388C-6542-8944-82DB-9FE7FF148310}" type="datetimeFigureOut">
              <a:rPr lang="en-US" smtClean="0"/>
              <a:t>3/29/14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A7D45F3-8291-9540-8C28-0C0E18157C23}" type="slidenum">
              <a:rPr lang="en-US" smtClean="0"/>
              <a:t>‹#›</a:t>
            </a:fld>
            <a:endParaRPr lang="en-US"/>
          </a:p>
        </p:txBody>
      </p:sp>
      <p:sp>
        <p:nvSpPr>
          <p:cNvPr id="8" name="Rectangle 7"/>
          <p:cNvSpPr/>
          <p:nvPr/>
        </p:nvSpPr>
        <p:spPr>
          <a:xfrm>
            <a:off x="7801362" y="89971"/>
            <a:ext cx="86236" cy="363486"/>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919348" y="89971"/>
            <a:ext cx="1224652" cy="36348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919348" y="89972"/>
            <a:ext cx="1224652" cy="369332"/>
          </a:xfrm>
          <a:prstGeom prst="rect">
            <a:avLst/>
          </a:prstGeom>
          <a:noFill/>
          <a:ln>
            <a:noFill/>
          </a:ln>
        </p:spPr>
        <p:txBody>
          <a:bodyPr wrap="none" rtlCol="0">
            <a:spAutoFit/>
          </a:bodyPr>
          <a:lstStyle/>
          <a:p>
            <a:r>
              <a:rPr lang="en-US" dirty="0" smtClean="0">
                <a:solidFill>
                  <a:schemeClr val="bg1"/>
                </a:solidFill>
              </a:rPr>
              <a:t>Peyton Lab</a:t>
            </a:r>
            <a:endParaRPr lang="en-US" dirty="0">
              <a:solidFill>
                <a:schemeClr val="bg1"/>
              </a:solidFill>
            </a:endParaRPr>
          </a:p>
        </p:txBody>
      </p:sp>
    </p:spTree>
    <p:extLst>
      <p:ext uri="{BB962C8B-B14F-4D97-AF65-F5344CB8AC3E}">
        <p14:creationId xmlns:p14="http://schemas.microsoft.com/office/powerpoint/2010/main" val="3502738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DF4388C-6542-8944-82DB-9FE7FF148310}" type="datetimeFigureOut">
              <a:rPr lang="en-US" smtClean="0"/>
              <a:t>3/29/14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A7D45F3-8291-9540-8C28-0C0E18157C23}" type="slidenum">
              <a:rPr lang="en-US" smtClean="0"/>
              <a:t>‹#›</a:t>
            </a:fld>
            <a:endParaRPr lang="en-US"/>
          </a:p>
        </p:txBody>
      </p:sp>
      <p:sp>
        <p:nvSpPr>
          <p:cNvPr id="8" name="Rectangle 7"/>
          <p:cNvSpPr/>
          <p:nvPr/>
        </p:nvSpPr>
        <p:spPr>
          <a:xfrm>
            <a:off x="7801362" y="89971"/>
            <a:ext cx="86236" cy="363486"/>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919348" y="89971"/>
            <a:ext cx="1224652" cy="36348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919348" y="89972"/>
            <a:ext cx="1224652" cy="369332"/>
          </a:xfrm>
          <a:prstGeom prst="rect">
            <a:avLst/>
          </a:prstGeom>
          <a:noFill/>
          <a:ln>
            <a:noFill/>
          </a:ln>
        </p:spPr>
        <p:txBody>
          <a:bodyPr wrap="none" rtlCol="0">
            <a:spAutoFit/>
          </a:bodyPr>
          <a:lstStyle/>
          <a:p>
            <a:r>
              <a:rPr lang="en-US" dirty="0" smtClean="0">
                <a:solidFill>
                  <a:schemeClr val="bg1"/>
                </a:solidFill>
              </a:rPr>
              <a:t>Peyton Lab</a:t>
            </a:r>
            <a:endParaRPr lang="en-US" dirty="0">
              <a:solidFill>
                <a:schemeClr val="bg1"/>
              </a:solidFill>
            </a:endParaRPr>
          </a:p>
        </p:txBody>
      </p:sp>
    </p:spTree>
    <p:extLst>
      <p:ext uri="{BB962C8B-B14F-4D97-AF65-F5344CB8AC3E}">
        <p14:creationId xmlns:p14="http://schemas.microsoft.com/office/powerpoint/2010/main" val="191047788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96275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4" Type="http://schemas.microsoft.com/office/2007/relationships/hdphoto" Target="../media/hdphoto2.wdp"/><Relationship Id="rId5" Type="http://schemas.openxmlformats.org/officeDocument/2006/relationships/image" Target="../media/image24.jpeg"/><Relationship Id="rId6"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emf"/><Relationship Id="rId7" Type="http://schemas.openxmlformats.org/officeDocument/2006/relationships/image" Target="../media/image39.emf"/><Relationship Id="rId8" Type="http://schemas.openxmlformats.org/officeDocument/2006/relationships/image" Target="../media/image40.emf"/><Relationship Id="rId9"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54.emf"/><Relationship Id="rId4" Type="http://schemas.openxmlformats.org/officeDocument/2006/relationships/image" Target="../media/image55.emf"/><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5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4" Type="http://schemas.microsoft.com/office/2007/relationships/hdphoto" Target="../media/hdphoto1.wdp"/><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Proteomics of Tissue Tropism in Breast </a:t>
            </a:r>
            <a:r>
              <a:rPr lang="en-US" dirty="0" smtClean="0"/>
              <a:t>Cancer (mostly)</a:t>
            </a:r>
            <a:endParaRPr lang="en-US" dirty="0"/>
          </a:p>
        </p:txBody>
      </p:sp>
      <p:sp>
        <p:nvSpPr>
          <p:cNvPr id="3" name="Subtitle 2"/>
          <p:cNvSpPr>
            <a:spLocks noGrp="1"/>
          </p:cNvSpPr>
          <p:nvPr>
            <p:ph type="subTitle" idx="1"/>
          </p:nvPr>
        </p:nvSpPr>
        <p:spPr/>
        <p:txBody>
          <a:bodyPr/>
          <a:lstStyle/>
          <a:p>
            <a:r>
              <a:rPr lang="en-US" dirty="0" smtClean="0"/>
              <a:t>Lauren Barney</a:t>
            </a:r>
          </a:p>
          <a:p>
            <a:r>
              <a:rPr lang="en-US" dirty="0" smtClean="0"/>
              <a:t>Peyton Lab</a:t>
            </a:r>
          </a:p>
          <a:p>
            <a:r>
              <a:rPr lang="en-US" dirty="0" smtClean="0"/>
              <a:t>March 31, 2014</a:t>
            </a:r>
            <a:endParaRPr lang="en-US" dirty="0"/>
          </a:p>
        </p:txBody>
      </p:sp>
    </p:spTree>
    <p:extLst>
      <p:ext uri="{BB962C8B-B14F-4D97-AF65-F5344CB8AC3E}">
        <p14:creationId xmlns:p14="http://schemas.microsoft.com/office/powerpoint/2010/main" val="247582162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296" y="274638"/>
            <a:ext cx="8229600" cy="1143000"/>
          </a:xfrm>
        </p:spPr>
        <p:txBody>
          <a:bodyPr>
            <a:normAutofit/>
          </a:bodyPr>
          <a:lstStyle/>
          <a:p>
            <a:pPr algn="l"/>
            <a:r>
              <a:rPr lang="en-US" sz="4000" dirty="0" smtClean="0"/>
              <a:t>HER2 and Brain Metastasis</a:t>
            </a:r>
            <a:endParaRPr lang="en-US" sz="4000" dirty="0"/>
          </a:p>
        </p:txBody>
      </p:sp>
      <p:sp>
        <p:nvSpPr>
          <p:cNvPr id="3" name="Content Placeholder 2"/>
          <p:cNvSpPr>
            <a:spLocks noGrp="1"/>
          </p:cNvSpPr>
          <p:nvPr>
            <p:ph idx="1"/>
          </p:nvPr>
        </p:nvSpPr>
        <p:spPr>
          <a:xfrm>
            <a:off x="457200" y="1600201"/>
            <a:ext cx="6542059" cy="2624748"/>
          </a:xfrm>
        </p:spPr>
        <p:txBody>
          <a:bodyPr>
            <a:normAutofit fontScale="92500" lnSpcReduction="10000"/>
          </a:bodyPr>
          <a:lstStyle/>
          <a:p>
            <a:r>
              <a:rPr lang="en-US" dirty="0" smtClean="0"/>
              <a:t>HER2 is a prognostic factor for brain metastasis clinically</a:t>
            </a:r>
          </a:p>
          <a:p>
            <a:pPr lvl="1"/>
            <a:r>
              <a:rPr lang="en-US" dirty="0" smtClean="0"/>
              <a:t>HER2+ tumors have a predisposition for brain metastasis</a:t>
            </a:r>
          </a:p>
          <a:p>
            <a:pPr lvl="1"/>
            <a:r>
              <a:rPr lang="en-US" dirty="0" smtClean="0"/>
              <a:t>Brain may be a “sanctuary” for Herceptin-treated tumor cells</a:t>
            </a:r>
            <a:endParaRPr lang="en-US" dirty="0" smtClean="0"/>
          </a:p>
        </p:txBody>
      </p:sp>
      <p:grpSp>
        <p:nvGrpSpPr>
          <p:cNvPr id="6" name="Group 5"/>
          <p:cNvGrpSpPr/>
          <p:nvPr/>
        </p:nvGrpSpPr>
        <p:grpSpPr>
          <a:xfrm>
            <a:off x="774423" y="4224948"/>
            <a:ext cx="7186646" cy="2038088"/>
            <a:chOff x="774423" y="4224948"/>
            <a:chExt cx="7186646" cy="2038088"/>
          </a:xfrm>
        </p:grpSpPr>
        <p:pic>
          <p:nvPicPr>
            <p:cNvPr id="4" name="Picture 3"/>
            <p:cNvPicPr>
              <a:picLocks noChangeAspect="1"/>
            </p:cNvPicPr>
            <p:nvPr/>
          </p:nvPicPr>
          <p:blipFill>
            <a:blip r:embed="rId3"/>
            <a:stretch>
              <a:fillRect/>
            </a:stretch>
          </p:blipFill>
          <p:spPr>
            <a:xfrm>
              <a:off x="774423" y="4224948"/>
              <a:ext cx="7186646" cy="2038088"/>
            </a:xfrm>
            <a:prstGeom prst="rect">
              <a:avLst/>
            </a:prstGeom>
          </p:spPr>
        </p:pic>
        <p:sp>
          <p:nvSpPr>
            <p:cNvPr id="5" name="TextBox 4"/>
            <p:cNvSpPr txBox="1"/>
            <p:nvPr/>
          </p:nvSpPr>
          <p:spPr>
            <a:xfrm rot="16200000">
              <a:off x="620838" y="4646866"/>
              <a:ext cx="800407" cy="369332"/>
            </a:xfrm>
            <a:prstGeom prst="rect">
              <a:avLst/>
            </a:prstGeom>
            <a:noFill/>
          </p:spPr>
          <p:txBody>
            <a:bodyPr wrap="none" rtlCol="0">
              <a:spAutoFit/>
            </a:bodyPr>
            <a:lstStyle/>
            <a:p>
              <a:r>
                <a:rPr lang="en-US" dirty="0" smtClean="0">
                  <a:latin typeface="Arial"/>
                  <a:cs typeface="Arial"/>
                </a:rPr>
                <a:t>HER2</a:t>
              </a:r>
              <a:endParaRPr lang="en-US" dirty="0">
                <a:latin typeface="Arial"/>
                <a:cs typeface="Arial"/>
              </a:endParaRPr>
            </a:p>
          </p:txBody>
        </p:sp>
      </p:grpSp>
      <p:sp>
        <p:nvSpPr>
          <p:cNvPr id="7" name="TextBox 6"/>
          <p:cNvSpPr txBox="1"/>
          <p:nvPr/>
        </p:nvSpPr>
        <p:spPr>
          <a:xfrm>
            <a:off x="0" y="6504158"/>
            <a:ext cx="5686862" cy="369332"/>
          </a:xfrm>
          <a:prstGeom prst="rect">
            <a:avLst/>
          </a:prstGeom>
          <a:noFill/>
        </p:spPr>
        <p:txBody>
          <a:bodyPr wrap="square" rtlCol="0">
            <a:spAutoFit/>
          </a:bodyPr>
          <a:lstStyle/>
          <a:p>
            <a:r>
              <a:rPr lang="en-US" dirty="0" err="1" smtClean="0">
                <a:latin typeface="Arial"/>
                <a:cs typeface="Arial"/>
              </a:rPr>
              <a:t>Palmieri</a:t>
            </a:r>
            <a:r>
              <a:rPr lang="en-US" dirty="0" smtClean="0">
                <a:latin typeface="Arial"/>
                <a:cs typeface="Arial"/>
              </a:rPr>
              <a:t> et al., </a:t>
            </a:r>
            <a:r>
              <a:rPr lang="en-US" dirty="0" smtClean="0">
                <a:latin typeface="Arial"/>
                <a:cs typeface="Arial"/>
              </a:rPr>
              <a:t>2007		Lin and </a:t>
            </a:r>
            <a:r>
              <a:rPr lang="en-US" dirty="0" err="1" smtClean="0">
                <a:latin typeface="Arial"/>
                <a:cs typeface="Arial"/>
              </a:rPr>
              <a:t>Winer</a:t>
            </a:r>
            <a:r>
              <a:rPr lang="en-US" dirty="0" smtClean="0">
                <a:latin typeface="Arial"/>
                <a:cs typeface="Arial"/>
              </a:rPr>
              <a:t>, 2007</a:t>
            </a:r>
            <a:endParaRPr lang="en-US" dirty="0">
              <a:latin typeface="Arial"/>
              <a:cs typeface="Arial"/>
            </a:endParaRPr>
          </a:p>
        </p:txBody>
      </p:sp>
      <p:pic>
        <p:nvPicPr>
          <p:cNvPr id="1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484" t="13124" r="66574" b="7369"/>
          <a:stretch/>
        </p:blipFill>
        <p:spPr bwMode="auto">
          <a:xfrm>
            <a:off x="6782547" y="274638"/>
            <a:ext cx="2471750" cy="39503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679624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Metadherin</a:t>
            </a:r>
            <a:endParaRPr lang="en-US" dirty="0"/>
          </a:p>
        </p:txBody>
      </p:sp>
      <p:sp>
        <p:nvSpPr>
          <p:cNvPr id="3" name="Content Placeholder 2"/>
          <p:cNvSpPr>
            <a:spLocks noGrp="1"/>
          </p:cNvSpPr>
          <p:nvPr>
            <p:ph idx="1"/>
          </p:nvPr>
        </p:nvSpPr>
        <p:spPr>
          <a:xfrm>
            <a:off x="457200" y="1600201"/>
            <a:ext cx="8229600" cy="1502276"/>
          </a:xfrm>
        </p:spPr>
        <p:txBody>
          <a:bodyPr>
            <a:normAutofit fontScale="85000" lnSpcReduction="20000"/>
          </a:bodyPr>
          <a:lstStyle/>
          <a:p>
            <a:r>
              <a:rPr lang="en-US" dirty="0"/>
              <a:t>C</a:t>
            </a:r>
            <a:r>
              <a:rPr lang="en-US" dirty="0" smtClean="0"/>
              <a:t>ell </a:t>
            </a:r>
            <a:r>
              <a:rPr lang="en-US" dirty="0" smtClean="0"/>
              <a:t>surface protein involved in </a:t>
            </a:r>
            <a:r>
              <a:rPr lang="en-US" dirty="0" smtClean="0"/>
              <a:t>angiogenesis</a:t>
            </a:r>
            <a:endParaRPr lang="en-US" dirty="0"/>
          </a:p>
          <a:p>
            <a:pPr lvl="1"/>
            <a:r>
              <a:rPr lang="en-US" dirty="0" smtClean="0"/>
              <a:t>Known oncogene</a:t>
            </a:r>
          </a:p>
          <a:p>
            <a:pPr lvl="1"/>
            <a:r>
              <a:rPr lang="en-US" dirty="0" smtClean="0"/>
              <a:t>Mediates </a:t>
            </a:r>
            <a:r>
              <a:rPr lang="en-US" dirty="0" smtClean="0"/>
              <a:t>lung </a:t>
            </a:r>
            <a:r>
              <a:rPr lang="en-US" dirty="0" smtClean="0"/>
              <a:t>metastasi</a:t>
            </a:r>
            <a:r>
              <a:rPr lang="en-US" dirty="0" smtClean="0"/>
              <a:t>s in 4T1 cells;</a:t>
            </a:r>
            <a:r>
              <a:rPr lang="en-US" dirty="0" smtClean="0"/>
              <a:t> initially </a:t>
            </a:r>
            <a:r>
              <a:rPr lang="en-US" dirty="0" smtClean="0"/>
              <a:t>identified</a:t>
            </a:r>
            <a:r>
              <a:rPr lang="en-US" dirty="0" smtClean="0"/>
              <a:t> </a:t>
            </a:r>
            <a:r>
              <a:rPr lang="en-US" dirty="0" smtClean="0"/>
              <a:t>via phage display to lung vasculature</a:t>
            </a:r>
            <a:endParaRPr lang="en-US" dirty="0"/>
          </a:p>
          <a:p>
            <a:pPr marL="0" indent="0">
              <a:buNone/>
            </a:pPr>
            <a:endParaRPr lang="en-US" dirty="0"/>
          </a:p>
        </p:txBody>
      </p:sp>
      <p:sp>
        <p:nvSpPr>
          <p:cNvPr id="6" name="TextBox 5"/>
          <p:cNvSpPr txBox="1"/>
          <p:nvPr/>
        </p:nvSpPr>
        <p:spPr>
          <a:xfrm>
            <a:off x="0" y="6488668"/>
            <a:ext cx="2956458" cy="369332"/>
          </a:xfrm>
          <a:prstGeom prst="rect">
            <a:avLst/>
          </a:prstGeom>
          <a:noFill/>
        </p:spPr>
        <p:txBody>
          <a:bodyPr wrap="none" rtlCol="0">
            <a:spAutoFit/>
          </a:bodyPr>
          <a:lstStyle/>
          <a:p>
            <a:r>
              <a:rPr lang="en-US" dirty="0" smtClean="0">
                <a:latin typeface="Arial"/>
                <a:cs typeface="Arial"/>
              </a:rPr>
              <a:t>Brown and </a:t>
            </a:r>
            <a:r>
              <a:rPr lang="en-US" dirty="0" err="1" smtClean="0">
                <a:latin typeface="Arial"/>
                <a:cs typeface="Arial"/>
              </a:rPr>
              <a:t>Ruoslahti</a:t>
            </a:r>
            <a:r>
              <a:rPr lang="en-US" dirty="0" smtClean="0">
                <a:latin typeface="Arial"/>
                <a:cs typeface="Arial"/>
              </a:rPr>
              <a:t>, 2004</a:t>
            </a:r>
            <a:endParaRPr lang="en-US" dirty="0">
              <a:latin typeface="Arial"/>
              <a:cs typeface="Arial"/>
            </a:endParaRPr>
          </a:p>
        </p:txBody>
      </p:sp>
      <p:pic>
        <p:nvPicPr>
          <p:cNvPr id="8" name="Picture 7" descr="Screen Shot 2014-03-30 at 4.02.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72" y="3210697"/>
            <a:ext cx="5154443" cy="3165927"/>
          </a:xfrm>
          <a:prstGeom prst="rect">
            <a:avLst/>
          </a:prstGeom>
        </p:spPr>
      </p:pic>
      <p:pic>
        <p:nvPicPr>
          <p:cNvPr id="9" name="Picture 8" descr="Screen Shot 2014-03-30 at 4.02.2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8777" y="3102476"/>
            <a:ext cx="2511580" cy="3755523"/>
          </a:xfrm>
          <a:prstGeom prst="rect">
            <a:avLst/>
          </a:prstGeom>
        </p:spPr>
      </p:pic>
    </p:spTree>
    <p:extLst>
      <p:ext uri="{BB962C8B-B14F-4D97-AF65-F5344CB8AC3E}">
        <p14:creationId xmlns:p14="http://schemas.microsoft.com/office/powerpoint/2010/main" val="331883885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Osteoactivin</a:t>
            </a:r>
            <a:endParaRPr lang="en-US" dirty="0"/>
          </a:p>
        </p:txBody>
      </p:sp>
      <p:sp>
        <p:nvSpPr>
          <p:cNvPr id="3" name="Content Placeholder 2"/>
          <p:cNvSpPr>
            <a:spLocks noGrp="1"/>
          </p:cNvSpPr>
          <p:nvPr>
            <p:ph idx="1"/>
          </p:nvPr>
        </p:nvSpPr>
        <p:spPr>
          <a:xfrm>
            <a:off x="457200" y="1463651"/>
            <a:ext cx="4294530" cy="2932138"/>
          </a:xfrm>
        </p:spPr>
        <p:txBody>
          <a:bodyPr>
            <a:normAutofit fontScale="85000" lnSpcReduction="10000"/>
          </a:bodyPr>
          <a:lstStyle/>
          <a:p>
            <a:r>
              <a:rPr lang="en-US" dirty="0" smtClean="0"/>
              <a:t>Cell surface glycoprotein</a:t>
            </a:r>
          </a:p>
          <a:p>
            <a:r>
              <a:rPr lang="en-US" dirty="0" err="1" smtClean="0"/>
              <a:t>Upregulated</a:t>
            </a:r>
            <a:r>
              <a:rPr lang="en-US" dirty="0" smtClean="0"/>
              <a:t> in bone metastasis</a:t>
            </a:r>
          </a:p>
          <a:p>
            <a:r>
              <a:rPr lang="en-US" dirty="0" smtClean="0"/>
              <a:t>Overexpression promotes bone </a:t>
            </a:r>
            <a:r>
              <a:rPr lang="en-US" dirty="0" smtClean="0"/>
              <a:t>metastasis in weakly bone metastatic cells</a:t>
            </a:r>
            <a:endParaRPr lang="en-US" dirty="0"/>
          </a:p>
          <a:p>
            <a:endParaRPr lang="en-US" dirty="0"/>
          </a:p>
        </p:txBody>
      </p:sp>
      <p:sp>
        <p:nvSpPr>
          <p:cNvPr id="6" name="TextBox 5"/>
          <p:cNvSpPr txBox="1"/>
          <p:nvPr/>
        </p:nvSpPr>
        <p:spPr>
          <a:xfrm>
            <a:off x="0" y="6490123"/>
            <a:ext cx="1929885" cy="369332"/>
          </a:xfrm>
          <a:prstGeom prst="rect">
            <a:avLst/>
          </a:prstGeom>
          <a:noFill/>
        </p:spPr>
        <p:txBody>
          <a:bodyPr wrap="none" rtlCol="0">
            <a:spAutoFit/>
          </a:bodyPr>
          <a:lstStyle/>
          <a:p>
            <a:r>
              <a:rPr lang="en-US" dirty="0" smtClean="0">
                <a:latin typeface="Arial"/>
                <a:cs typeface="Arial"/>
              </a:rPr>
              <a:t>Rose et al., 2007</a:t>
            </a:r>
            <a:endParaRPr lang="en-US" dirty="0">
              <a:latin typeface="Arial"/>
              <a:cs typeface="Arial"/>
            </a:endParaRPr>
          </a:p>
        </p:txBody>
      </p:sp>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3059" t="3182" r="-431" b="58392"/>
          <a:stretch/>
        </p:blipFill>
        <p:spPr bwMode="auto">
          <a:xfrm>
            <a:off x="717820" y="4417317"/>
            <a:ext cx="4033910" cy="20728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0317" b="38523"/>
          <a:stretch/>
        </p:blipFill>
        <p:spPr bwMode="auto">
          <a:xfrm>
            <a:off x="4914343" y="1478824"/>
            <a:ext cx="4087255" cy="4709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9408640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85223"/>
            <a:ext cx="5346728" cy="2309445"/>
          </a:xfrm>
        </p:spPr>
        <p:txBody>
          <a:bodyPr>
            <a:normAutofit fontScale="85000" lnSpcReduction="20000"/>
          </a:bodyPr>
          <a:lstStyle/>
          <a:p>
            <a:r>
              <a:rPr lang="en-US" dirty="0" err="1" smtClean="0"/>
              <a:t>TGF</a:t>
            </a:r>
            <a:r>
              <a:rPr lang="en-US" dirty="0" err="1">
                <a:latin typeface="Symbol" charset="2"/>
                <a:cs typeface="Symbol" charset="2"/>
              </a:rPr>
              <a:t>b</a:t>
            </a:r>
            <a:r>
              <a:rPr lang="en-US" dirty="0" smtClean="0"/>
              <a:t> stimulates bone metastatic cell growth</a:t>
            </a:r>
          </a:p>
          <a:p>
            <a:r>
              <a:rPr lang="en-US" dirty="0" smtClean="0"/>
              <a:t>Blocking </a:t>
            </a:r>
            <a:r>
              <a:rPr lang="en-US" dirty="0" err="1"/>
              <a:t>TGF</a:t>
            </a:r>
            <a:r>
              <a:rPr lang="en-US" dirty="0" err="1">
                <a:latin typeface="Symbol" charset="2"/>
                <a:cs typeface="Symbol" charset="2"/>
              </a:rPr>
              <a:t>b</a:t>
            </a:r>
            <a:r>
              <a:rPr lang="en-US" dirty="0" smtClean="0"/>
              <a:t> signaling prevents </a:t>
            </a:r>
            <a:r>
              <a:rPr lang="en-US" dirty="0" err="1" smtClean="0"/>
              <a:t>PTHrP</a:t>
            </a:r>
            <a:r>
              <a:rPr lang="en-US" dirty="0" smtClean="0"/>
              <a:t> secretion by breast cancer cells and prevents bone metastasis</a:t>
            </a:r>
            <a:endParaRPr lang="en-US" dirty="0" smtClean="0"/>
          </a:p>
        </p:txBody>
      </p:sp>
      <p:pic>
        <p:nvPicPr>
          <p:cNvPr id="5" name="Picture 4" descr="Screen Shot 2014-03-27 at 8.39.51 PM.pn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6036806" y="1133885"/>
            <a:ext cx="2743218" cy="5724115"/>
          </a:xfrm>
          <a:prstGeom prst="rect">
            <a:avLst/>
          </a:prstGeom>
        </p:spPr>
      </p:pic>
      <p:sp>
        <p:nvSpPr>
          <p:cNvPr id="7" name="TextBox 6"/>
          <p:cNvSpPr txBox="1"/>
          <p:nvPr/>
        </p:nvSpPr>
        <p:spPr>
          <a:xfrm>
            <a:off x="7697840" y="1385223"/>
            <a:ext cx="853369" cy="307777"/>
          </a:xfrm>
          <a:prstGeom prst="rect">
            <a:avLst/>
          </a:prstGeom>
          <a:noFill/>
        </p:spPr>
        <p:txBody>
          <a:bodyPr wrap="none" rtlCol="0">
            <a:spAutoFit/>
          </a:bodyPr>
          <a:lstStyle/>
          <a:p>
            <a:r>
              <a:rPr lang="en-US" sz="1400" dirty="0" smtClean="0">
                <a:latin typeface="Arial"/>
                <a:cs typeface="Arial"/>
              </a:rPr>
              <a:t>Parental</a:t>
            </a:r>
            <a:endParaRPr lang="en-US" sz="1400" dirty="0">
              <a:latin typeface="Arial"/>
              <a:cs typeface="Arial"/>
            </a:endParaRPr>
          </a:p>
        </p:txBody>
      </p:sp>
      <p:sp>
        <p:nvSpPr>
          <p:cNvPr id="8" name="TextBox 7"/>
          <p:cNvSpPr txBox="1"/>
          <p:nvPr/>
        </p:nvSpPr>
        <p:spPr>
          <a:xfrm>
            <a:off x="7847389" y="3250738"/>
            <a:ext cx="723538" cy="307777"/>
          </a:xfrm>
          <a:prstGeom prst="rect">
            <a:avLst/>
          </a:prstGeom>
          <a:noFill/>
        </p:spPr>
        <p:txBody>
          <a:bodyPr wrap="none" rtlCol="0">
            <a:spAutoFit/>
          </a:bodyPr>
          <a:lstStyle/>
          <a:p>
            <a:r>
              <a:rPr lang="en-US" sz="1400" dirty="0" smtClean="0">
                <a:latin typeface="Arial"/>
                <a:cs typeface="Arial"/>
              </a:rPr>
              <a:t>231-Br</a:t>
            </a:r>
            <a:endParaRPr lang="en-US" sz="1400" dirty="0">
              <a:latin typeface="Arial"/>
              <a:cs typeface="Arial"/>
            </a:endParaRPr>
          </a:p>
        </p:txBody>
      </p:sp>
      <p:sp>
        <p:nvSpPr>
          <p:cNvPr id="9" name="TextBox 8"/>
          <p:cNvSpPr txBox="1"/>
          <p:nvPr/>
        </p:nvSpPr>
        <p:spPr>
          <a:xfrm>
            <a:off x="6738039" y="5062514"/>
            <a:ext cx="763600" cy="307777"/>
          </a:xfrm>
          <a:prstGeom prst="rect">
            <a:avLst/>
          </a:prstGeom>
          <a:noFill/>
        </p:spPr>
        <p:txBody>
          <a:bodyPr wrap="none" rtlCol="0">
            <a:spAutoFit/>
          </a:bodyPr>
          <a:lstStyle/>
          <a:p>
            <a:r>
              <a:rPr lang="en-US" sz="1400" dirty="0" smtClean="0">
                <a:latin typeface="Arial"/>
                <a:cs typeface="Arial"/>
              </a:rPr>
              <a:t>231-Bo</a:t>
            </a:r>
            <a:endParaRPr lang="en-US" sz="1400" dirty="0">
              <a:latin typeface="Arial"/>
              <a:cs typeface="Arial"/>
            </a:endParaRPr>
          </a:p>
        </p:txBody>
      </p:sp>
      <p:sp>
        <p:nvSpPr>
          <p:cNvPr id="10" name="TextBox 9"/>
          <p:cNvSpPr txBox="1"/>
          <p:nvPr/>
        </p:nvSpPr>
        <p:spPr>
          <a:xfrm>
            <a:off x="-1" y="6488668"/>
            <a:ext cx="4562007" cy="369332"/>
          </a:xfrm>
          <a:prstGeom prst="rect">
            <a:avLst/>
          </a:prstGeom>
          <a:noFill/>
        </p:spPr>
        <p:txBody>
          <a:bodyPr wrap="square" rtlCol="0">
            <a:spAutoFit/>
          </a:bodyPr>
          <a:lstStyle/>
          <a:p>
            <a:r>
              <a:rPr lang="en-US" dirty="0" err="1" smtClean="0">
                <a:latin typeface="Arial"/>
                <a:cs typeface="Arial"/>
              </a:rPr>
              <a:t>Yoneda</a:t>
            </a:r>
            <a:r>
              <a:rPr lang="en-US" dirty="0" smtClean="0">
                <a:latin typeface="Arial"/>
                <a:cs typeface="Arial"/>
              </a:rPr>
              <a:t> et al., 2001		Yin et al., 1999</a:t>
            </a:r>
            <a:endParaRPr lang="en-US" dirty="0">
              <a:latin typeface="Arial"/>
              <a:cs typeface="Arial"/>
            </a:endParaRPr>
          </a:p>
        </p:txBody>
      </p:sp>
      <p:pic>
        <p:nvPicPr>
          <p:cNvPr id="11" name="Picture 10" descr="Screen Shot 2014-03-27 at 8.38.50 PM.png"/>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1044107" y="3694668"/>
            <a:ext cx="3517900" cy="2794000"/>
          </a:xfrm>
          <a:prstGeom prst="rect">
            <a:avLst/>
          </a:prstGeom>
        </p:spPr>
      </p:pic>
      <p:sp>
        <p:nvSpPr>
          <p:cNvPr id="2" name="Title 1"/>
          <p:cNvSpPr>
            <a:spLocks noGrp="1"/>
          </p:cNvSpPr>
          <p:nvPr>
            <p:ph type="title"/>
          </p:nvPr>
        </p:nvSpPr>
        <p:spPr>
          <a:xfrm>
            <a:off x="151650" y="55437"/>
            <a:ext cx="8992350" cy="1143000"/>
          </a:xfrm>
        </p:spPr>
        <p:txBody>
          <a:bodyPr>
            <a:noAutofit/>
          </a:bodyPr>
          <a:lstStyle/>
          <a:p>
            <a:pPr algn="l"/>
            <a:r>
              <a:rPr lang="en-US" sz="3800" dirty="0" err="1" smtClean="0"/>
              <a:t>TGF</a:t>
            </a:r>
            <a:r>
              <a:rPr lang="en-US" sz="3800" dirty="0" err="1" smtClean="0">
                <a:latin typeface="Symbol" charset="2"/>
                <a:cs typeface="Symbol" charset="2"/>
              </a:rPr>
              <a:t>b</a:t>
            </a:r>
            <a:r>
              <a:rPr lang="en-US" sz="3800" dirty="0" smtClean="0"/>
              <a:t> is released during bone remodeling, stimulates “vicious cycle”</a:t>
            </a:r>
            <a:endParaRPr lang="en-US" sz="3800" dirty="0"/>
          </a:p>
        </p:txBody>
      </p:sp>
    </p:spTree>
    <p:extLst>
      <p:ext uri="{BB962C8B-B14F-4D97-AF65-F5344CB8AC3E}">
        <p14:creationId xmlns:p14="http://schemas.microsoft.com/office/powerpoint/2010/main" val="311219083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Interleukins</a:t>
            </a:r>
            <a:endParaRPr lang="en-US" dirty="0"/>
          </a:p>
        </p:txBody>
      </p:sp>
      <p:sp>
        <p:nvSpPr>
          <p:cNvPr id="3" name="Content Placeholder 2"/>
          <p:cNvSpPr>
            <a:spLocks noGrp="1"/>
          </p:cNvSpPr>
          <p:nvPr>
            <p:ph idx="1"/>
          </p:nvPr>
        </p:nvSpPr>
        <p:spPr>
          <a:xfrm>
            <a:off x="457200" y="1406421"/>
            <a:ext cx="4933242" cy="3435887"/>
          </a:xfrm>
        </p:spPr>
        <p:txBody>
          <a:bodyPr>
            <a:normAutofit fontScale="92500" lnSpcReduction="20000"/>
          </a:bodyPr>
          <a:lstStyle/>
          <a:p>
            <a:r>
              <a:rPr lang="en-US" dirty="0" smtClean="0"/>
              <a:t>IL-8 in </a:t>
            </a:r>
            <a:r>
              <a:rPr lang="en-US" dirty="0" smtClean="0"/>
              <a:t>a </a:t>
            </a:r>
            <a:r>
              <a:rPr lang="en-US" dirty="0" smtClean="0"/>
              <a:t>231 variant correlates with bone metastasis in </a:t>
            </a:r>
            <a:r>
              <a:rPr lang="en-US" dirty="0" smtClean="0"/>
              <a:t>mice</a:t>
            </a:r>
          </a:p>
          <a:p>
            <a:r>
              <a:rPr lang="en-US" dirty="0"/>
              <a:t>Bone tropic cells produce more IL-</a:t>
            </a:r>
            <a:r>
              <a:rPr lang="en-US" dirty="0" smtClean="0"/>
              <a:t>11</a:t>
            </a:r>
            <a:endParaRPr lang="en-US" dirty="0" smtClean="0"/>
          </a:p>
          <a:p>
            <a:r>
              <a:rPr lang="en-US" dirty="0" smtClean="0"/>
              <a:t>231 brain </a:t>
            </a:r>
            <a:r>
              <a:rPr lang="en-US" dirty="0" smtClean="0"/>
              <a:t>metastatic </a:t>
            </a:r>
            <a:r>
              <a:rPr lang="en-US" dirty="0" smtClean="0"/>
              <a:t>variants release more IL-8 and VEGF-</a:t>
            </a:r>
            <a:r>
              <a:rPr lang="en-US" dirty="0" smtClean="0"/>
              <a:t>A</a:t>
            </a:r>
          </a:p>
        </p:txBody>
      </p:sp>
      <p:sp>
        <p:nvSpPr>
          <p:cNvPr id="4" name="TextBox 3"/>
          <p:cNvSpPr txBox="1"/>
          <p:nvPr/>
        </p:nvSpPr>
        <p:spPr>
          <a:xfrm>
            <a:off x="0" y="6206909"/>
            <a:ext cx="2135358" cy="369332"/>
          </a:xfrm>
          <a:prstGeom prst="rect">
            <a:avLst/>
          </a:prstGeom>
          <a:noFill/>
        </p:spPr>
        <p:txBody>
          <a:bodyPr wrap="none" rtlCol="0">
            <a:spAutoFit/>
          </a:bodyPr>
          <a:lstStyle/>
          <a:p>
            <a:r>
              <a:rPr lang="en-US" dirty="0" err="1" smtClean="0">
                <a:latin typeface="Arial"/>
                <a:cs typeface="Arial"/>
              </a:rPr>
              <a:t>Bendre</a:t>
            </a:r>
            <a:r>
              <a:rPr lang="en-US" dirty="0" smtClean="0">
                <a:latin typeface="Arial"/>
                <a:cs typeface="Arial"/>
              </a:rPr>
              <a:t> et al., 2002</a:t>
            </a:r>
            <a:endParaRPr lang="en-US" dirty="0">
              <a:latin typeface="Arial"/>
              <a:cs typeface="Arial"/>
            </a:endParaRPr>
          </a:p>
        </p:txBody>
      </p:sp>
      <p:grpSp>
        <p:nvGrpSpPr>
          <p:cNvPr id="12" name="Group 11"/>
          <p:cNvGrpSpPr>
            <a:grpSpLocks noChangeAspect="1"/>
          </p:cNvGrpSpPr>
          <p:nvPr/>
        </p:nvGrpSpPr>
        <p:grpSpPr>
          <a:xfrm>
            <a:off x="4815717" y="4842308"/>
            <a:ext cx="4093494" cy="1754104"/>
            <a:chOff x="2995502" y="4049889"/>
            <a:chExt cx="5691298" cy="2438779"/>
          </a:xfrm>
        </p:grpSpPr>
        <p:pic>
          <p:nvPicPr>
            <p:cNvPr id="7" name="Picture 6" descr="Screen Shot 2014-03-28 at 11.49.03 AM.png"/>
            <p:cNvPicPr>
              <a:picLocks noChangeAspect="1"/>
            </p:cNvPicPr>
            <p:nvPr/>
          </p:nvPicPr>
          <p:blipFill rotWithShape="1">
            <a:blip r:embed="rId3">
              <a:extLst>
                <a:ext uri="{28A0092B-C50C-407E-A947-70E740481C1C}">
                  <a14:useLocalDpi xmlns:a14="http://schemas.microsoft.com/office/drawing/2010/main" val="0"/>
                </a:ext>
              </a:extLst>
            </a:blip>
            <a:srcRect t="49767"/>
            <a:stretch/>
          </p:blipFill>
          <p:spPr>
            <a:xfrm>
              <a:off x="5771444" y="4049889"/>
              <a:ext cx="2915356" cy="2438779"/>
            </a:xfrm>
            <a:prstGeom prst="rect">
              <a:avLst/>
            </a:prstGeom>
          </p:spPr>
        </p:pic>
        <p:pic>
          <p:nvPicPr>
            <p:cNvPr id="11" name="Picture 10" descr="Screen Shot 2014-03-28 at 11.49.03 AM.png"/>
            <p:cNvPicPr>
              <a:picLocks noChangeAspect="1"/>
            </p:cNvPicPr>
            <p:nvPr/>
          </p:nvPicPr>
          <p:blipFill rotWithShape="1">
            <a:blip r:embed="rId3">
              <a:extLst>
                <a:ext uri="{28A0092B-C50C-407E-A947-70E740481C1C}">
                  <a14:useLocalDpi xmlns:a14="http://schemas.microsoft.com/office/drawing/2010/main" val="0"/>
                </a:ext>
              </a:extLst>
            </a:blip>
            <a:srcRect b="51628"/>
            <a:stretch/>
          </p:blipFill>
          <p:spPr>
            <a:xfrm>
              <a:off x="2995502" y="4140270"/>
              <a:ext cx="2915356" cy="2348398"/>
            </a:xfrm>
            <a:prstGeom prst="rect">
              <a:avLst/>
            </a:prstGeom>
          </p:spPr>
        </p:pic>
      </p:grpSp>
      <p:sp>
        <p:nvSpPr>
          <p:cNvPr id="6" name="TextBox 5"/>
          <p:cNvSpPr txBox="1"/>
          <p:nvPr/>
        </p:nvSpPr>
        <p:spPr>
          <a:xfrm>
            <a:off x="0" y="6518843"/>
            <a:ext cx="1788545" cy="369332"/>
          </a:xfrm>
          <a:prstGeom prst="rect">
            <a:avLst/>
          </a:prstGeom>
          <a:noFill/>
        </p:spPr>
        <p:txBody>
          <a:bodyPr wrap="none" rtlCol="0">
            <a:spAutoFit/>
          </a:bodyPr>
          <a:lstStyle/>
          <a:p>
            <a:r>
              <a:rPr lang="en-US" dirty="0" smtClean="0">
                <a:latin typeface="Arial"/>
                <a:cs typeface="Arial"/>
              </a:rPr>
              <a:t>Kim et al., 2004</a:t>
            </a:r>
            <a:endParaRPr lang="en-US" dirty="0">
              <a:latin typeface="Arial"/>
              <a:cs typeface="Arial"/>
            </a:endParaRPr>
          </a:p>
        </p:txBody>
      </p:sp>
      <p:pic>
        <p:nvPicPr>
          <p:cNvPr id="16" name="Picture 15" descr="Screen Shot 2014-03-27 at 7.24.00 PM.png"/>
          <p:cNvPicPr>
            <a:picLocks noChangeAspect="1"/>
          </p:cNvPicPr>
          <p:nvPr/>
        </p:nvPicPr>
        <p:blipFill rotWithShape="1">
          <a:blip r:embed="rId4">
            <a:extLst>
              <a:ext uri="{28A0092B-C50C-407E-A947-70E740481C1C}">
                <a14:useLocalDpi xmlns:a14="http://schemas.microsoft.com/office/drawing/2010/main" val="0"/>
              </a:ext>
            </a:extLst>
          </a:blip>
          <a:srcRect t="4815" b="54215"/>
          <a:stretch/>
        </p:blipFill>
        <p:spPr>
          <a:xfrm>
            <a:off x="213804" y="4570627"/>
            <a:ext cx="4508543" cy="1636282"/>
          </a:xfrm>
          <a:prstGeom prst="rect">
            <a:avLst/>
          </a:prstGeom>
        </p:spPr>
      </p:pic>
      <p:sp>
        <p:nvSpPr>
          <p:cNvPr id="9" name="TextBox 8"/>
          <p:cNvSpPr txBox="1"/>
          <p:nvPr/>
        </p:nvSpPr>
        <p:spPr>
          <a:xfrm>
            <a:off x="2540132" y="6518843"/>
            <a:ext cx="1930111" cy="369332"/>
          </a:xfrm>
          <a:prstGeom prst="rect">
            <a:avLst/>
          </a:prstGeom>
          <a:noFill/>
        </p:spPr>
        <p:txBody>
          <a:bodyPr wrap="none" rtlCol="0">
            <a:spAutoFit/>
          </a:bodyPr>
          <a:lstStyle/>
          <a:p>
            <a:r>
              <a:rPr lang="en-US" dirty="0" smtClean="0">
                <a:latin typeface="Arial"/>
                <a:cs typeface="Arial"/>
              </a:rPr>
              <a:t>Kang et al., 2003</a:t>
            </a:r>
            <a:endParaRPr lang="en-US" dirty="0">
              <a:latin typeface="Arial"/>
              <a:cs typeface="Arial"/>
            </a:endParaRPr>
          </a:p>
        </p:txBody>
      </p:sp>
      <p:pic>
        <p:nvPicPr>
          <p:cNvPr id="17" name="Picture 16" descr="Screen Shot 2014-03-30 at 5.02.2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8646" y="165495"/>
            <a:ext cx="2618154" cy="1852399"/>
          </a:xfrm>
          <a:prstGeom prst="rect">
            <a:avLst/>
          </a:prstGeom>
        </p:spPr>
      </p:pic>
      <p:sp>
        <p:nvSpPr>
          <p:cNvPr id="18" name="TextBox 17"/>
          <p:cNvSpPr txBox="1"/>
          <p:nvPr/>
        </p:nvSpPr>
        <p:spPr>
          <a:xfrm>
            <a:off x="6949075" y="108621"/>
            <a:ext cx="1737725" cy="523220"/>
          </a:xfrm>
          <a:prstGeom prst="rect">
            <a:avLst/>
          </a:prstGeom>
          <a:noFill/>
        </p:spPr>
        <p:txBody>
          <a:bodyPr wrap="none" rtlCol="0">
            <a:spAutoFit/>
          </a:bodyPr>
          <a:lstStyle/>
          <a:p>
            <a:r>
              <a:rPr lang="en-US" sz="1400" dirty="0" smtClean="0">
                <a:latin typeface="Arial"/>
                <a:cs typeface="Arial"/>
              </a:rPr>
              <a:t>Solid: MDA-231</a:t>
            </a:r>
          </a:p>
          <a:p>
            <a:r>
              <a:rPr lang="en-US" sz="1400" dirty="0" smtClean="0">
                <a:latin typeface="Arial"/>
                <a:cs typeface="Arial"/>
              </a:rPr>
              <a:t>Dashed: MDA-MET</a:t>
            </a:r>
            <a:endParaRPr lang="en-US" sz="1400" dirty="0">
              <a:latin typeface="Arial"/>
              <a:cs typeface="Arial"/>
            </a:endParaRPr>
          </a:p>
        </p:txBody>
      </p:sp>
      <p:pic>
        <p:nvPicPr>
          <p:cNvPr id="20" name="Picture 19" descr="Screen Shot 2014-03-30 at 5.04.4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0166" y="2286069"/>
            <a:ext cx="3753558" cy="2339174"/>
          </a:xfrm>
          <a:prstGeom prst="rect">
            <a:avLst/>
          </a:prstGeom>
        </p:spPr>
      </p:pic>
      <p:grpSp>
        <p:nvGrpSpPr>
          <p:cNvPr id="15" name="Group 14"/>
          <p:cNvGrpSpPr>
            <a:grpSpLocks noChangeAspect="1"/>
          </p:cNvGrpSpPr>
          <p:nvPr/>
        </p:nvGrpSpPr>
        <p:grpSpPr>
          <a:xfrm>
            <a:off x="5989590" y="2135124"/>
            <a:ext cx="3215540" cy="394233"/>
            <a:chOff x="6896836" y="2215444"/>
            <a:chExt cx="2343391" cy="287305"/>
          </a:xfrm>
        </p:grpSpPr>
        <p:sp>
          <p:nvSpPr>
            <p:cNvPr id="13" name="TextBox 12"/>
            <p:cNvSpPr txBox="1"/>
            <p:nvPr/>
          </p:nvSpPr>
          <p:spPr>
            <a:xfrm>
              <a:off x="6896836" y="2215444"/>
              <a:ext cx="1330788" cy="276999"/>
            </a:xfrm>
            <a:prstGeom prst="rect">
              <a:avLst/>
            </a:prstGeom>
            <a:noFill/>
          </p:spPr>
          <p:txBody>
            <a:bodyPr wrap="none" rtlCol="0">
              <a:spAutoFit/>
            </a:bodyPr>
            <a:lstStyle/>
            <a:p>
              <a:r>
                <a:rPr lang="en-US" sz="1200" dirty="0" smtClean="0">
                  <a:latin typeface="Arial"/>
                  <a:cs typeface="Arial"/>
                </a:rPr>
                <a:t>Metastatic lesion</a:t>
              </a:r>
              <a:endParaRPr lang="en-US" sz="1200" dirty="0">
                <a:latin typeface="Arial"/>
                <a:cs typeface="Arial"/>
              </a:endParaRPr>
            </a:p>
          </p:txBody>
        </p:sp>
        <p:sp>
          <p:nvSpPr>
            <p:cNvPr id="14" name="TextBox 13"/>
            <p:cNvSpPr txBox="1"/>
            <p:nvPr/>
          </p:nvSpPr>
          <p:spPr>
            <a:xfrm>
              <a:off x="8174686" y="2225750"/>
              <a:ext cx="1065541" cy="276999"/>
            </a:xfrm>
            <a:prstGeom prst="rect">
              <a:avLst/>
            </a:prstGeom>
            <a:noFill/>
          </p:spPr>
          <p:txBody>
            <a:bodyPr wrap="none" rtlCol="0">
              <a:spAutoFit/>
            </a:bodyPr>
            <a:lstStyle/>
            <a:p>
              <a:r>
                <a:rPr lang="en-US" sz="1200" dirty="0" smtClean="0">
                  <a:latin typeface="Arial"/>
                  <a:cs typeface="Arial"/>
                </a:rPr>
                <a:t>Normal brain</a:t>
              </a:r>
              <a:endParaRPr lang="en-US" sz="1200" dirty="0">
                <a:latin typeface="Arial"/>
                <a:cs typeface="Arial"/>
              </a:endParaRPr>
            </a:p>
          </p:txBody>
        </p:sp>
      </p:grpSp>
    </p:spTree>
    <p:extLst>
      <p:ext uri="{BB962C8B-B14F-4D97-AF65-F5344CB8AC3E}">
        <p14:creationId xmlns:p14="http://schemas.microsoft.com/office/powerpoint/2010/main" val="239241919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142"/>
            <a:ext cx="8229600" cy="1143000"/>
          </a:xfrm>
        </p:spPr>
        <p:txBody>
          <a:bodyPr/>
          <a:lstStyle/>
          <a:p>
            <a:r>
              <a:rPr lang="en-US" dirty="0" smtClean="0"/>
              <a:t>VEGF-C</a:t>
            </a:r>
            <a:endParaRPr lang="en-US" dirty="0"/>
          </a:p>
        </p:txBody>
      </p:sp>
      <p:sp>
        <p:nvSpPr>
          <p:cNvPr id="3" name="Content Placeholder 2"/>
          <p:cNvSpPr>
            <a:spLocks noGrp="1"/>
          </p:cNvSpPr>
          <p:nvPr>
            <p:ph idx="1"/>
          </p:nvPr>
        </p:nvSpPr>
        <p:spPr>
          <a:xfrm>
            <a:off x="457200" y="1101878"/>
            <a:ext cx="8229600" cy="4525963"/>
          </a:xfrm>
        </p:spPr>
        <p:txBody>
          <a:bodyPr/>
          <a:lstStyle/>
          <a:p>
            <a:r>
              <a:rPr lang="en-US" dirty="0" smtClean="0"/>
              <a:t>VEGF-C overexpression increases lymph node and lung metastasis in breast </a:t>
            </a:r>
            <a:r>
              <a:rPr lang="en-US" dirty="0" smtClean="0"/>
              <a:t>cancer via increased </a:t>
            </a:r>
            <a:r>
              <a:rPr lang="en-US" dirty="0" err="1" smtClean="0"/>
              <a:t>lymphangiogenesis</a:t>
            </a:r>
            <a:endParaRPr lang="en-US" dirty="0"/>
          </a:p>
        </p:txBody>
      </p:sp>
      <p:sp>
        <p:nvSpPr>
          <p:cNvPr id="4" name="TextBox 3"/>
          <p:cNvSpPr txBox="1"/>
          <p:nvPr/>
        </p:nvSpPr>
        <p:spPr>
          <a:xfrm>
            <a:off x="0" y="6488668"/>
            <a:ext cx="2045527" cy="369332"/>
          </a:xfrm>
          <a:prstGeom prst="rect">
            <a:avLst/>
          </a:prstGeom>
          <a:noFill/>
        </p:spPr>
        <p:txBody>
          <a:bodyPr wrap="none" rtlCol="0">
            <a:spAutoFit/>
          </a:bodyPr>
          <a:lstStyle/>
          <a:p>
            <a:r>
              <a:rPr lang="en-US" dirty="0" err="1" smtClean="0">
                <a:latin typeface="Arial"/>
                <a:cs typeface="Arial"/>
              </a:rPr>
              <a:t>Skobe</a:t>
            </a:r>
            <a:r>
              <a:rPr lang="en-US" dirty="0" smtClean="0">
                <a:latin typeface="Arial"/>
                <a:cs typeface="Arial"/>
              </a:rPr>
              <a:t> et al., 2001</a:t>
            </a:r>
            <a:endParaRPr lang="en-US" dirty="0">
              <a:latin typeface="Arial"/>
              <a:cs typeface="Arial"/>
            </a:endParaRPr>
          </a:p>
        </p:txBody>
      </p:sp>
      <p:pic>
        <p:nvPicPr>
          <p:cNvPr id="5" name="Picture 4" descr="Screen Shot 2014-03-28 at 1.06.25 PM.png"/>
          <p:cNvPicPr>
            <a:picLocks noChangeAspect="1"/>
          </p:cNvPicPr>
          <p:nvPr/>
        </p:nvPicPr>
        <p:blipFill rotWithShape="1">
          <a:blip r:embed="rId3">
            <a:extLst>
              <a:ext uri="{28A0092B-C50C-407E-A947-70E740481C1C}">
                <a14:useLocalDpi xmlns:a14="http://schemas.microsoft.com/office/drawing/2010/main" val="0"/>
              </a:ext>
            </a:extLst>
          </a:blip>
          <a:srcRect l="30525" r="31050" b="46552"/>
          <a:stretch/>
        </p:blipFill>
        <p:spPr>
          <a:xfrm>
            <a:off x="3730971" y="2850201"/>
            <a:ext cx="3513667" cy="2099920"/>
          </a:xfrm>
          <a:prstGeom prst="rect">
            <a:avLst/>
          </a:prstGeom>
        </p:spPr>
      </p:pic>
      <p:pic>
        <p:nvPicPr>
          <p:cNvPr id="10" name="Picture 9" descr="Screen Shot 2014-03-28 at 1.06.35 PM.png"/>
          <p:cNvPicPr>
            <a:picLocks noChangeAspect="1"/>
          </p:cNvPicPr>
          <p:nvPr/>
        </p:nvPicPr>
        <p:blipFill rotWithShape="1">
          <a:blip r:embed="rId4">
            <a:extLst>
              <a:ext uri="{28A0092B-C50C-407E-A947-70E740481C1C}">
                <a14:useLocalDpi xmlns:a14="http://schemas.microsoft.com/office/drawing/2010/main" val="0"/>
              </a:ext>
            </a:extLst>
          </a:blip>
          <a:srcRect r="50278" b="48611"/>
          <a:stretch/>
        </p:blipFill>
        <p:spPr>
          <a:xfrm>
            <a:off x="3575750" y="4939814"/>
            <a:ext cx="3728155" cy="1551054"/>
          </a:xfrm>
          <a:prstGeom prst="rect">
            <a:avLst/>
          </a:prstGeom>
        </p:spPr>
      </p:pic>
      <p:sp>
        <p:nvSpPr>
          <p:cNvPr id="11" name="TextBox 10"/>
          <p:cNvSpPr txBox="1"/>
          <p:nvPr/>
        </p:nvSpPr>
        <p:spPr>
          <a:xfrm rot="16200000">
            <a:off x="3074625" y="5668188"/>
            <a:ext cx="632918" cy="369332"/>
          </a:xfrm>
          <a:prstGeom prst="rect">
            <a:avLst/>
          </a:prstGeom>
          <a:noFill/>
        </p:spPr>
        <p:txBody>
          <a:bodyPr wrap="none" rtlCol="0">
            <a:spAutoFit/>
          </a:bodyPr>
          <a:lstStyle/>
          <a:p>
            <a:r>
              <a:rPr lang="en-US" dirty="0" smtClean="0"/>
              <a:t>Lung</a:t>
            </a:r>
            <a:endParaRPr lang="en-US" dirty="0"/>
          </a:p>
        </p:txBody>
      </p:sp>
      <p:sp>
        <p:nvSpPr>
          <p:cNvPr id="12" name="TextBox 11"/>
          <p:cNvSpPr txBox="1"/>
          <p:nvPr/>
        </p:nvSpPr>
        <p:spPr>
          <a:xfrm rot="16200000">
            <a:off x="2718852" y="4018377"/>
            <a:ext cx="1344464" cy="369332"/>
          </a:xfrm>
          <a:prstGeom prst="rect">
            <a:avLst/>
          </a:prstGeom>
          <a:noFill/>
        </p:spPr>
        <p:txBody>
          <a:bodyPr wrap="none" rtlCol="0">
            <a:spAutoFit/>
          </a:bodyPr>
          <a:lstStyle/>
          <a:p>
            <a:r>
              <a:rPr lang="en-US" dirty="0" smtClean="0"/>
              <a:t>Lymph node</a:t>
            </a:r>
            <a:endParaRPr lang="en-US" dirty="0"/>
          </a:p>
        </p:txBody>
      </p:sp>
      <p:pic>
        <p:nvPicPr>
          <p:cNvPr id="15" name="Picture 14" descr="Screen Shot 2014-03-30 at 5.13.2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289" y="2662082"/>
            <a:ext cx="2213244" cy="1983920"/>
          </a:xfrm>
          <a:prstGeom prst="rect">
            <a:avLst/>
          </a:prstGeom>
        </p:spPr>
      </p:pic>
      <p:pic>
        <p:nvPicPr>
          <p:cNvPr id="16" name="Picture 15" descr="Screen Shot 2014-03-30 at 5.13.3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289" y="4640748"/>
            <a:ext cx="2079917" cy="1957255"/>
          </a:xfrm>
          <a:prstGeom prst="rect">
            <a:avLst/>
          </a:prstGeom>
        </p:spPr>
      </p:pic>
      <p:pic>
        <p:nvPicPr>
          <p:cNvPr id="17" name="Picture 16" descr="Screen Shot 2014-03-30 at 5.14.36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3905" y="3036960"/>
            <a:ext cx="1637259" cy="1732352"/>
          </a:xfrm>
          <a:prstGeom prst="rect">
            <a:avLst/>
          </a:prstGeom>
        </p:spPr>
      </p:pic>
      <p:pic>
        <p:nvPicPr>
          <p:cNvPr id="18" name="Picture 17" descr="Screen Shot 2014-03-30 at 5.15.06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03905" y="4794903"/>
            <a:ext cx="1682800" cy="1934745"/>
          </a:xfrm>
          <a:prstGeom prst="rect">
            <a:avLst/>
          </a:prstGeom>
        </p:spPr>
      </p:pic>
    </p:spTree>
    <p:extLst>
      <p:ext uri="{BB962C8B-B14F-4D97-AF65-F5344CB8AC3E}">
        <p14:creationId xmlns:p14="http://schemas.microsoft.com/office/powerpoint/2010/main" val="9986953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3446"/>
            <a:ext cx="8229600" cy="1143000"/>
          </a:xfrm>
        </p:spPr>
        <p:txBody>
          <a:bodyPr/>
          <a:lstStyle/>
          <a:p>
            <a:r>
              <a:rPr lang="en-US" dirty="0" smtClean="0"/>
              <a:t>CXCR4</a:t>
            </a:r>
            <a:endParaRPr lang="en-US" dirty="0"/>
          </a:p>
        </p:txBody>
      </p:sp>
      <p:sp>
        <p:nvSpPr>
          <p:cNvPr id="3" name="Content Placeholder 2"/>
          <p:cNvSpPr>
            <a:spLocks noGrp="1"/>
          </p:cNvSpPr>
          <p:nvPr>
            <p:ph idx="1"/>
          </p:nvPr>
        </p:nvSpPr>
        <p:spPr>
          <a:xfrm>
            <a:off x="434456" y="1303881"/>
            <a:ext cx="6505677" cy="2521745"/>
          </a:xfrm>
        </p:spPr>
        <p:txBody>
          <a:bodyPr>
            <a:noAutofit/>
          </a:bodyPr>
          <a:lstStyle/>
          <a:p>
            <a:r>
              <a:rPr lang="en-US" sz="2400" dirty="0" smtClean="0"/>
              <a:t>Inhibiting CXCR4 impairs </a:t>
            </a:r>
            <a:r>
              <a:rPr lang="en-US" sz="2400" dirty="0" smtClean="0"/>
              <a:t>ability to </a:t>
            </a:r>
            <a:r>
              <a:rPr lang="en-US" sz="2400" dirty="0" smtClean="0"/>
              <a:t>metastasize </a:t>
            </a:r>
            <a:r>
              <a:rPr lang="en-US" sz="2400" dirty="0" smtClean="0"/>
              <a:t>to lymph nodes and </a:t>
            </a:r>
            <a:r>
              <a:rPr lang="en-US" sz="2400" dirty="0" smtClean="0"/>
              <a:t>lung</a:t>
            </a:r>
          </a:p>
          <a:p>
            <a:r>
              <a:rPr lang="en-US" sz="2400" dirty="0"/>
              <a:t>I</a:t>
            </a:r>
            <a:r>
              <a:rPr lang="en-US" sz="2400" dirty="0" smtClean="0"/>
              <a:t>mportant in bone metastasis</a:t>
            </a:r>
          </a:p>
          <a:p>
            <a:pPr lvl="1"/>
            <a:r>
              <a:rPr lang="en-US" sz="2000" dirty="0" smtClean="0"/>
              <a:t>Bone homing (RNA quantification)</a:t>
            </a:r>
            <a:endParaRPr lang="en-US" sz="2000" dirty="0" smtClean="0"/>
          </a:p>
        </p:txBody>
      </p:sp>
      <p:sp>
        <p:nvSpPr>
          <p:cNvPr id="7" name="TextBox 6"/>
          <p:cNvSpPr txBox="1"/>
          <p:nvPr/>
        </p:nvSpPr>
        <p:spPr>
          <a:xfrm>
            <a:off x="3608963" y="4520062"/>
            <a:ext cx="2019491" cy="369332"/>
          </a:xfrm>
          <a:prstGeom prst="rect">
            <a:avLst/>
          </a:prstGeom>
          <a:noFill/>
        </p:spPr>
        <p:txBody>
          <a:bodyPr wrap="none" rtlCol="0">
            <a:spAutoFit/>
          </a:bodyPr>
          <a:lstStyle/>
          <a:p>
            <a:r>
              <a:rPr lang="en-US" dirty="0" smtClean="0">
                <a:latin typeface="Arial"/>
                <a:cs typeface="Arial"/>
              </a:rPr>
              <a:t>Muller et al., 2001</a:t>
            </a:r>
            <a:endParaRPr lang="en-US" dirty="0">
              <a:latin typeface="Arial"/>
              <a:cs typeface="Arial"/>
            </a:endParaRPr>
          </a:p>
        </p:txBody>
      </p:sp>
      <p:sp>
        <p:nvSpPr>
          <p:cNvPr id="9" name="TextBox 8"/>
          <p:cNvSpPr txBox="1"/>
          <p:nvPr/>
        </p:nvSpPr>
        <p:spPr>
          <a:xfrm>
            <a:off x="3657369" y="6450752"/>
            <a:ext cx="1955809" cy="369332"/>
          </a:xfrm>
          <a:prstGeom prst="rect">
            <a:avLst/>
          </a:prstGeom>
          <a:noFill/>
        </p:spPr>
        <p:txBody>
          <a:bodyPr wrap="none" rtlCol="0">
            <a:spAutoFit/>
          </a:bodyPr>
          <a:lstStyle/>
          <a:p>
            <a:r>
              <a:rPr lang="en-US" dirty="0" smtClean="0">
                <a:latin typeface="Arial"/>
                <a:cs typeface="Arial"/>
              </a:rPr>
              <a:t>Liang </a:t>
            </a:r>
            <a:r>
              <a:rPr lang="en-US" dirty="0" smtClean="0">
                <a:latin typeface="Arial"/>
                <a:cs typeface="Arial"/>
              </a:rPr>
              <a:t>et al., 2005</a:t>
            </a:r>
            <a:endParaRPr lang="en-US" dirty="0">
              <a:latin typeface="Arial"/>
              <a:cs typeface="Arial"/>
            </a:endParaRPr>
          </a:p>
        </p:txBody>
      </p:sp>
      <p:pic>
        <p:nvPicPr>
          <p:cNvPr id="4" name="Picture 3" descr="Screen Shot 2014-03-30 at 12.57.39 PM.png"/>
          <p:cNvPicPr>
            <a:picLocks noChangeAspect="1"/>
          </p:cNvPicPr>
          <p:nvPr/>
        </p:nvPicPr>
        <p:blipFill rotWithShape="1">
          <a:blip r:embed="rId3">
            <a:extLst>
              <a:ext uri="{28A0092B-C50C-407E-A947-70E740481C1C}">
                <a14:useLocalDpi xmlns:a14="http://schemas.microsoft.com/office/drawing/2010/main" val="0"/>
              </a:ext>
            </a:extLst>
          </a:blip>
          <a:srcRect b="9728"/>
          <a:stretch/>
        </p:blipFill>
        <p:spPr>
          <a:xfrm>
            <a:off x="153902" y="3972018"/>
            <a:ext cx="2858697" cy="2103025"/>
          </a:xfrm>
          <a:prstGeom prst="rect">
            <a:avLst/>
          </a:prstGeom>
        </p:spPr>
      </p:pic>
      <p:pic>
        <p:nvPicPr>
          <p:cNvPr id="10" name="Picture 9" descr="Screen Shot 2014-03-30 at 12.59.2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462" y="3494138"/>
            <a:ext cx="1883137" cy="454864"/>
          </a:xfrm>
          <a:prstGeom prst="rect">
            <a:avLst/>
          </a:prstGeom>
        </p:spPr>
      </p:pic>
      <p:pic>
        <p:nvPicPr>
          <p:cNvPr id="14" name="Picture 13" descr="Screen Shot 2014-03-30 at 5.18.5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689" y="3100278"/>
            <a:ext cx="3587611" cy="1484982"/>
          </a:xfrm>
          <a:prstGeom prst="rect">
            <a:avLst/>
          </a:prstGeom>
        </p:spPr>
      </p:pic>
      <p:pic>
        <p:nvPicPr>
          <p:cNvPr id="21" name="Picture 20"/>
          <p:cNvPicPr>
            <a:picLocks noChangeAspect="1"/>
          </p:cNvPicPr>
          <p:nvPr/>
        </p:nvPicPr>
        <p:blipFill rotWithShape="1">
          <a:blip r:embed="rId6"/>
          <a:srcRect r="50316"/>
          <a:stretch/>
        </p:blipFill>
        <p:spPr>
          <a:xfrm>
            <a:off x="6653628" y="521413"/>
            <a:ext cx="2207051" cy="2972725"/>
          </a:xfrm>
          <a:prstGeom prst="rect">
            <a:avLst/>
          </a:prstGeom>
        </p:spPr>
      </p:pic>
      <p:pic>
        <p:nvPicPr>
          <p:cNvPr id="23" name="Picture 22"/>
          <p:cNvPicPr>
            <a:picLocks noChangeAspect="1"/>
          </p:cNvPicPr>
          <p:nvPr/>
        </p:nvPicPr>
        <p:blipFill>
          <a:blip r:embed="rId7"/>
          <a:stretch>
            <a:fillRect/>
          </a:stretch>
        </p:blipFill>
        <p:spPr>
          <a:xfrm>
            <a:off x="9544534" y="502344"/>
            <a:ext cx="3718460" cy="2488435"/>
          </a:xfrm>
          <a:prstGeom prst="rect">
            <a:avLst/>
          </a:prstGeom>
        </p:spPr>
      </p:pic>
      <p:pic>
        <p:nvPicPr>
          <p:cNvPr id="24" name="Picture 23"/>
          <p:cNvPicPr>
            <a:picLocks noChangeAspect="1"/>
          </p:cNvPicPr>
          <p:nvPr/>
        </p:nvPicPr>
        <p:blipFill rotWithShape="1">
          <a:blip r:embed="rId8"/>
          <a:srcRect l="50316"/>
          <a:stretch/>
        </p:blipFill>
        <p:spPr>
          <a:xfrm>
            <a:off x="6679029" y="3405646"/>
            <a:ext cx="2207051" cy="2972725"/>
          </a:xfrm>
          <a:prstGeom prst="rect">
            <a:avLst/>
          </a:prstGeom>
        </p:spPr>
      </p:pic>
      <p:pic>
        <p:nvPicPr>
          <p:cNvPr id="25" name="Picture 24" descr="Screen Shot 2014-03-30 at 5.27.19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48853" y="4955564"/>
            <a:ext cx="2360091" cy="1554145"/>
          </a:xfrm>
          <a:prstGeom prst="rect">
            <a:avLst/>
          </a:prstGeom>
        </p:spPr>
      </p:pic>
      <p:sp>
        <p:nvSpPr>
          <p:cNvPr id="26" name="TextBox 25"/>
          <p:cNvSpPr txBox="1"/>
          <p:nvPr/>
        </p:nvSpPr>
        <p:spPr>
          <a:xfrm>
            <a:off x="343462" y="6033082"/>
            <a:ext cx="1930111" cy="369332"/>
          </a:xfrm>
          <a:prstGeom prst="rect">
            <a:avLst/>
          </a:prstGeom>
          <a:noFill/>
        </p:spPr>
        <p:txBody>
          <a:bodyPr wrap="none" rtlCol="0">
            <a:spAutoFit/>
          </a:bodyPr>
          <a:lstStyle/>
          <a:p>
            <a:r>
              <a:rPr lang="en-US" dirty="0" smtClean="0">
                <a:latin typeface="Arial"/>
                <a:cs typeface="Arial"/>
              </a:rPr>
              <a:t>Kang et al., 2003</a:t>
            </a:r>
            <a:endParaRPr lang="en-US" dirty="0">
              <a:latin typeface="Arial"/>
              <a:cs typeface="Arial"/>
            </a:endParaRPr>
          </a:p>
        </p:txBody>
      </p:sp>
    </p:spTree>
    <p:extLst>
      <p:ext uri="{BB962C8B-B14F-4D97-AF65-F5344CB8AC3E}">
        <p14:creationId xmlns:p14="http://schemas.microsoft.com/office/powerpoint/2010/main" val="343402904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903796" cy="1143000"/>
          </a:xfrm>
        </p:spPr>
        <p:txBody>
          <a:bodyPr/>
          <a:lstStyle/>
          <a:p>
            <a:pPr algn="l"/>
            <a:r>
              <a:rPr lang="en-US" dirty="0" smtClean="0"/>
              <a:t>Proteases</a:t>
            </a:r>
            <a:endParaRPr lang="en-US" dirty="0"/>
          </a:p>
        </p:txBody>
      </p:sp>
      <p:sp>
        <p:nvSpPr>
          <p:cNvPr id="3" name="Content Placeholder 2"/>
          <p:cNvSpPr>
            <a:spLocks noGrp="1"/>
          </p:cNvSpPr>
          <p:nvPr>
            <p:ph idx="1"/>
          </p:nvPr>
        </p:nvSpPr>
        <p:spPr>
          <a:xfrm>
            <a:off x="356183" y="1600200"/>
            <a:ext cx="4755186" cy="4525963"/>
          </a:xfrm>
        </p:spPr>
        <p:txBody>
          <a:bodyPr>
            <a:normAutofit fontScale="92500" lnSpcReduction="20000"/>
          </a:bodyPr>
          <a:lstStyle/>
          <a:p>
            <a:r>
              <a:rPr lang="en-US" dirty="0" smtClean="0"/>
              <a:t>MMP2, MMP3, MMP9 higher in brain metastasis than primary tumor in rat model</a:t>
            </a:r>
          </a:p>
          <a:p>
            <a:r>
              <a:rPr lang="en-US" dirty="0" smtClean="0"/>
              <a:t>Cross-talk with astrocytes increases MMP2 expression and invasion in vitro</a:t>
            </a:r>
          </a:p>
          <a:p>
            <a:r>
              <a:rPr lang="en-US" dirty="0" smtClean="0"/>
              <a:t>MMP3 is </a:t>
            </a:r>
            <a:r>
              <a:rPr lang="en-US" dirty="0" smtClean="0"/>
              <a:t>up-regulated </a:t>
            </a:r>
            <a:r>
              <a:rPr lang="en-US" dirty="0" smtClean="0"/>
              <a:t>in bone tropic variant of 4T1 </a:t>
            </a:r>
            <a:r>
              <a:rPr lang="en-US" dirty="0" smtClean="0"/>
              <a:t>cells</a:t>
            </a:r>
            <a:endParaRPr lang="en-US" dirty="0"/>
          </a:p>
        </p:txBody>
      </p:sp>
      <p:sp>
        <p:nvSpPr>
          <p:cNvPr id="4" name="TextBox 3"/>
          <p:cNvSpPr txBox="1"/>
          <p:nvPr/>
        </p:nvSpPr>
        <p:spPr>
          <a:xfrm>
            <a:off x="0" y="6535137"/>
            <a:ext cx="2212227" cy="369332"/>
          </a:xfrm>
          <a:prstGeom prst="rect">
            <a:avLst/>
          </a:prstGeom>
          <a:noFill/>
        </p:spPr>
        <p:txBody>
          <a:bodyPr wrap="none" rtlCol="0">
            <a:spAutoFit/>
          </a:bodyPr>
          <a:lstStyle/>
          <a:p>
            <a:r>
              <a:rPr lang="en-US" dirty="0" smtClean="0">
                <a:latin typeface="Arial"/>
                <a:cs typeface="Arial"/>
              </a:rPr>
              <a:t>Mendes et al., 2005</a:t>
            </a:r>
            <a:endParaRPr lang="en-US" dirty="0">
              <a:latin typeface="Arial"/>
              <a:cs typeface="Arial"/>
            </a:endParaRPr>
          </a:p>
        </p:txBody>
      </p:sp>
      <p:pic>
        <p:nvPicPr>
          <p:cNvPr id="8" name="Picture 7" descr="Screen Shot 2014-03-28 at 2.24.20 PM.png"/>
          <p:cNvPicPr>
            <a:picLocks noChangeAspect="1"/>
          </p:cNvPicPr>
          <p:nvPr/>
        </p:nvPicPr>
        <p:blipFill rotWithShape="1">
          <a:blip r:embed="rId3">
            <a:extLst>
              <a:ext uri="{28A0092B-C50C-407E-A947-70E740481C1C}">
                <a14:useLocalDpi xmlns:a14="http://schemas.microsoft.com/office/drawing/2010/main" val="0"/>
              </a:ext>
            </a:extLst>
          </a:blip>
          <a:srcRect l="9195" t="7668"/>
          <a:stretch/>
        </p:blipFill>
        <p:spPr>
          <a:xfrm>
            <a:off x="6100362" y="4325733"/>
            <a:ext cx="2198449" cy="2324848"/>
          </a:xfrm>
          <a:prstGeom prst="rect">
            <a:avLst/>
          </a:prstGeom>
        </p:spPr>
      </p:pic>
      <p:sp>
        <p:nvSpPr>
          <p:cNvPr id="7" name="TextBox 6"/>
          <p:cNvSpPr txBox="1"/>
          <p:nvPr/>
        </p:nvSpPr>
        <p:spPr>
          <a:xfrm>
            <a:off x="2254882" y="6535137"/>
            <a:ext cx="6889118" cy="369332"/>
          </a:xfrm>
          <a:prstGeom prst="rect">
            <a:avLst/>
          </a:prstGeom>
          <a:noFill/>
        </p:spPr>
        <p:txBody>
          <a:bodyPr wrap="square" rtlCol="0">
            <a:spAutoFit/>
          </a:bodyPr>
          <a:lstStyle/>
          <a:p>
            <a:r>
              <a:rPr lang="en-US" dirty="0" smtClean="0">
                <a:latin typeface="Arial"/>
                <a:cs typeface="Arial"/>
              </a:rPr>
              <a:t>Mendes et al., 2007	Rose et al., 2007</a:t>
            </a:r>
            <a:endParaRPr lang="en-US" dirty="0">
              <a:latin typeface="Arial"/>
              <a:cs typeface="Arial"/>
            </a:endParaRPr>
          </a:p>
        </p:txBody>
      </p:sp>
      <p:pic>
        <p:nvPicPr>
          <p:cNvPr id="10" name="Picture 9" descr="Screen Shot 2014-03-30 at 5.31.2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4216" y="2269473"/>
            <a:ext cx="3491664" cy="1818914"/>
          </a:xfrm>
          <a:prstGeom prst="rect">
            <a:avLst/>
          </a:prstGeom>
        </p:spPr>
      </p:pic>
      <p:pic>
        <p:nvPicPr>
          <p:cNvPr id="16" name="Picture 15"/>
          <p:cNvPicPr>
            <a:picLocks noChangeAspect="1"/>
          </p:cNvPicPr>
          <p:nvPr/>
        </p:nvPicPr>
        <p:blipFill>
          <a:blip r:embed="rId5"/>
          <a:stretch>
            <a:fillRect/>
          </a:stretch>
        </p:blipFill>
        <p:spPr>
          <a:xfrm>
            <a:off x="4629725" y="629179"/>
            <a:ext cx="4707293" cy="1480281"/>
          </a:xfrm>
          <a:prstGeom prst="rect">
            <a:avLst/>
          </a:prstGeom>
        </p:spPr>
      </p:pic>
    </p:spTree>
    <p:extLst>
      <p:ext uri="{BB962C8B-B14F-4D97-AF65-F5344CB8AC3E}">
        <p14:creationId xmlns:p14="http://schemas.microsoft.com/office/powerpoint/2010/main" val="65780953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030" y="274638"/>
            <a:ext cx="8229600" cy="1143000"/>
          </a:xfrm>
        </p:spPr>
        <p:txBody>
          <a:bodyPr/>
          <a:lstStyle/>
          <a:p>
            <a:pPr algn="l"/>
            <a:r>
              <a:rPr lang="en-US" dirty="0" smtClean="0"/>
              <a:t>Proteases</a:t>
            </a:r>
            <a:endParaRPr lang="en-US" dirty="0"/>
          </a:p>
        </p:txBody>
      </p:sp>
      <p:sp>
        <p:nvSpPr>
          <p:cNvPr id="6" name="Content Placeholder 5"/>
          <p:cNvSpPr>
            <a:spLocks noGrp="1"/>
          </p:cNvSpPr>
          <p:nvPr>
            <p:ph idx="1"/>
          </p:nvPr>
        </p:nvSpPr>
        <p:spPr>
          <a:xfrm>
            <a:off x="457200" y="1600201"/>
            <a:ext cx="4592857" cy="2505369"/>
          </a:xfrm>
        </p:spPr>
        <p:txBody>
          <a:bodyPr>
            <a:normAutofit fontScale="85000" lnSpcReduction="20000"/>
          </a:bodyPr>
          <a:lstStyle/>
          <a:p>
            <a:r>
              <a:rPr lang="en-US" dirty="0" smtClean="0"/>
              <a:t>ADAMTS1 and MMP1 together are required for bone metastasis</a:t>
            </a:r>
          </a:p>
          <a:p>
            <a:r>
              <a:rPr lang="en-US" dirty="0" smtClean="0"/>
              <a:t>Paracrine signaling to modulate bone microenvironment and promote metastasis</a:t>
            </a:r>
          </a:p>
          <a:p>
            <a:endParaRPr lang="en-US" dirty="0" smtClean="0"/>
          </a:p>
          <a:p>
            <a:endParaRPr lang="en-US" dirty="0"/>
          </a:p>
        </p:txBody>
      </p:sp>
      <p:sp>
        <p:nvSpPr>
          <p:cNvPr id="8" name="TextBox 7"/>
          <p:cNvSpPr txBox="1"/>
          <p:nvPr/>
        </p:nvSpPr>
        <p:spPr>
          <a:xfrm>
            <a:off x="0" y="6511375"/>
            <a:ext cx="1647769" cy="369332"/>
          </a:xfrm>
          <a:prstGeom prst="rect">
            <a:avLst/>
          </a:prstGeom>
          <a:noFill/>
        </p:spPr>
        <p:txBody>
          <a:bodyPr wrap="none" rtlCol="0">
            <a:spAutoFit/>
          </a:bodyPr>
          <a:lstStyle/>
          <a:p>
            <a:r>
              <a:rPr lang="en-US" dirty="0" smtClean="0">
                <a:latin typeface="Arial"/>
                <a:cs typeface="Arial"/>
              </a:rPr>
              <a:t>Lu et al., 2009</a:t>
            </a:r>
            <a:endParaRPr lang="en-US" dirty="0">
              <a:latin typeface="Arial"/>
              <a:cs typeface="Arial"/>
            </a:endParaRPr>
          </a:p>
        </p:txBody>
      </p:sp>
      <p:pic>
        <p:nvPicPr>
          <p:cNvPr id="3" name="Picture 2" descr="Screen Shot 2014-03-30 at 5.36.25 PM.png"/>
          <p:cNvPicPr>
            <a:picLocks noChangeAspect="1"/>
          </p:cNvPicPr>
          <p:nvPr/>
        </p:nvPicPr>
        <p:blipFill rotWithShape="1">
          <a:blip r:embed="rId3">
            <a:extLst>
              <a:ext uri="{28A0092B-C50C-407E-A947-70E740481C1C}">
                <a14:useLocalDpi xmlns:a14="http://schemas.microsoft.com/office/drawing/2010/main" val="0"/>
              </a:ext>
            </a:extLst>
          </a:blip>
          <a:srcRect t="12242"/>
          <a:stretch/>
        </p:blipFill>
        <p:spPr>
          <a:xfrm>
            <a:off x="4901886" y="224366"/>
            <a:ext cx="4083369" cy="1608281"/>
          </a:xfrm>
          <a:prstGeom prst="rect">
            <a:avLst/>
          </a:prstGeom>
        </p:spPr>
      </p:pic>
      <p:pic>
        <p:nvPicPr>
          <p:cNvPr id="4" name="Picture 3" descr="Screen Shot 2014-03-30 at 5.36.30 PM.png"/>
          <p:cNvPicPr>
            <a:picLocks noChangeAspect="1"/>
          </p:cNvPicPr>
          <p:nvPr/>
        </p:nvPicPr>
        <p:blipFill rotWithShape="1">
          <a:blip r:embed="rId4">
            <a:extLst>
              <a:ext uri="{28A0092B-C50C-407E-A947-70E740481C1C}">
                <a14:useLocalDpi xmlns:a14="http://schemas.microsoft.com/office/drawing/2010/main" val="0"/>
              </a:ext>
            </a:extLst>
          </a:blip>
          <a:srcRect l="2752" t="3944" b="3132"/>
          <a:stretch/>
        </p:blipFill>
        <p:spPr>
          <a:xfrm>
            <a:off x="958144" y="4152147"/>
            <a:ext cx="3205938" cy="2388764"/>
          </a:xfrm>
          <a:prstGeom prst="rect">
            <a:avLst/>
          </a:prstGeom>
        </p:spPr>
      </p:pic>
      <p:pic>
        <p:nvPicPr>
          <p:cNvPr id="9" name="Picture 8" descr="Screen Shot 2014-03-30 at 5.37.26 PM.png"/>
          <p:cNvPicPr>
            <a:picLocks noChangeAspect="1"/>
          </p:cNvPicPr>
          <p:nvPr/>
        </p:nvPicPr>
        <p:blipFill rotWithShape="1">
          <a:blip r:embed="rId5">
            <a:extLst>
              <a:ext uri="{28A0092B-C50C-407E-A947-70E740481C1C}">
                <a14:useLocalDpi xmlns:a14="http://schemas.microsoft.com/office/drawing/2010/main" val="0"/>
              </a:ext>
            </a:extLst>
          </a:blip>
          <a:srcRect t="1185"/>
          <a:stretch/>
        </p:blipFill>
        <p:spPr>
          <a:xfrm>
            <a:off x="5242019" y="2158611"/>
            <a:ext cx="3329781" cy="4431685"/>
          </a:xfrm>
          <a:prstGeom prst="rect">
            <a:avLst/>
          </a:prstGeom>
        </p:spPr>
      </p:pic>
      <p:sp>
        <p:nvSpPr>
          <p:cNvPr id="10" name="TextBox 9"/>
          <p:cNvSpPr txBox="1"/>
          <p:nvPr/>
        </p:nvSpPr>
        <p:spPr>
          <a:xfrm>
            <a:off x="6172290" y="1644505"/>
            <a:ext cx="1685077" cy="307777"/>
          </a:xfrm>
          <a:prstGeom prst="rect">
            <a:avLst/>
          </a:prstGeom>
          <a:noFill/>
        </p:spPr>
        <p:txBody>
          <a:bodyPr wrap="none" rtlCol="0">
            <a:spAutoFit/>
          </a:bodyPr>
          <a:lstStyle/>
          <a:p>
            <a:r>
              <a:rPr lang="en-US" sz="1400" dirty="0" smtClean="0">
                <a:latin typeface="Arial"/>
                <a:cs typeface="Arial"/>
              </a:rPr>
              <a:t>Clinical IDC Tumor</a:t>
            </a:r>
            <a:endParaRPr lang="en-US" sz="1400" dirty="0">
              <a:latin typeface="Arial"/>
              <a:cs typeface="Arial"/>
            </a:endParaRPr>
          </a:p>
        </p:txBody>
      </p:sp>
    </p:spTree>
    <p:extLst>
      <p:ext uri="{BB962C8B-B14F-4D97-AF65-F5344CB8AC3E}">
        <p14:creationId xmlns:p14="http://schemas.microsoft.com/office/powerpoint/2010/main" val="420391291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848"/>
            <a:ext cx="8229600" cy="1143000"/>
          </a:xfrm>
        </p:spPr>
        <p:txBody>
          <a:bodyPr/>
          <a:lstStyle/>
          <a:p>
            <a:r>
              <a:rPr lang="en-US" dirty="0" err="1" smtClean="0"/>
              <a:t>Serpins</a:t>
            </a:r>
            <a:r>
              <a:rPr lang="en-US" dirty="0" smtClean="0"/>
              <a:t> &amp; Brain Metastasis</a:t>
            </a:r>
            <a:endParaRPr lang="en-US" dirty="0"/>
          </a:p>
        </p:txBody>
      </p:sp>
      <p:sp>
        <p:nvSpPr>
          <p:cNvPr id="3" name="Content Placeholder 2"/>
          <p:cNvSpPr>
            <a:spLocks noGrp="1"/>
          </p:cNvSpPr>
          <p:nvPr>
            <p:ph idx="1"/>
          </p:nvPr>
        </p:nvSpPr>
        <p:spPr>
          <a:xfrm>
            <a:off x="303300" y="1270176"/>
            <a:ext cx="5629994" cy="2595923"/>
          </a:xfrm>
        </p:spPr>
        <p:txBody>
          <a:bodyPr>
            <a:normAutofit fontScale="77500" lnSpcReduction="20000"/>
          </a:bodyPr>
          <a:lstStyle/>
          <a:p>
            <a:r>
              <a:rPr lang="en-US" dirty="0" smtClean="0"/>
              <a:t>Metastatic cells rarely survive in the brain</a:t>
            </a:r>
          </a:p>
          <a:p>
            <a:pPr lvl="1"/>
            <a:r>
              <a:rPr lang="en-US" dirty="0" smtClean="0"/>
              <a:t>Plasmin (serine protease) </a:t>
            </a:r>
            <a:r>
              <a:rPr lang="en-US" dirty="0"/>
              <a:t>from the reactive brain </a:t>
            </a:r>
            <a:r>
              <a:rPr lang="en-US" dirty="0" err="1"/>
              <a:t>stroma</a:t>
            </a:r>
            <a:r>
              <a:rPr lang="en-US" dirty="0"/>
              <a:t> </a:t>
            </a:r>
            <a:r>
              <a:rPr lang="en-US" dirty="0" smtClean="0"/>
              <a:t>is </a:t>
            </a:r>
            <a:r>
              <a:rPr lang="en-US" dirty="0"/>
              <a:t>a defense against </a:t>
            </a:r>
            <a:r>
              <a:rPr lang="en-US" dirty="0" smtClean="0"/>
              <a:t>metastatic </a:t>
            </a:r>
            <a:r>
              <a:rPr lang="en-US" dirty="0"/>
              <a:t>invasion </a:t>
            </a:r>
            <a:endParaRPr lang="en-US" dirty="0" smtClean="0"/>
          </a:p>
          <a:p>
            <a:pPr lvl="1"/>
            <a:r>
              <a:rPr lang="en-US" dirty="0" smtClean="0"/>
              <a:t>Brain tropic cells express </a:t>
            </a:r>
            <a:r>
              <a:rPr lang="en-US" dirty="0"/>
              <a:t>plasminogen activator (PA) inhibitory </a:t>
            </a:r>
            <a:r>
              <a:rPr lang="en-US" dirty="0" err="1"/>
              <a:t>serpins</a:t>
            </a:r>
            <a:r>
              <a:rPr lang="en-US" dirty="0"/>
              <a:t> </a:t>
            </a:r>
            <a:r>
              <a:rPr lang="en-US" dirty="0" smtClean="0"/>
              <a:t>to facilitate colonization</a:t>
            </a:r>
            <a:endParaRPr lang="en-US" dirty="0"/>
          </a:p>
          <a:p>
            <a:pPr lvl="1"/>
            <a:endParaRPr lang="en-US" dirty="0"/>
          </a:p>
          <a:p>
            <a:endParaRPr lang="en-US" dirty="0" smtClean="0"/>
          </a:p>
          <a:p>
            <a:endParaRPr lang="en-US" dirty="0"/>
          </a:p>
        </p:txBody>
      </p:sp>
      <p:pic>
        <p:nvPicPr>
          <p:cNvPr id="4" name="Picture 3" descr="Screen Shot 2014-03-30 at 1.38.12 PM.png"/>
          <p:cNvPicPr>
            <a:picLocks noChangeAspect="1"/>
          </p:cNvPicPr>
          <p:nvPr/>
        </p:nvPicPr>
        <p:blipFill rotWithShape="1">
          <a:blip r:embed="rId3">
            <a:extLst>
              <a:ext uri="{28A0092B-C50C-407E-A947-70E740481C1C}">
                <a14:useLocalDpi xmlns:a14="http://schemas.microsoft.com/office/drawing/2010/main" val="0"/>
              </a:ext>
            </a:extLst>
          </a:blip>
          <a:srcRect l="9292" t="7236"/>
          <a:stretch/>
        </p:blipFill>
        <p:spPr>
          <a:xfrm>
            <a:off x="6197599" y="1521127"/>
            <a:ext cx="2580493" cy="1826049"/>
          </a:xfrm>
          <a:prstGeom prst="rect">
            <a:avLst/>
          </a:prstGeom>
        </p:spPr>
      </p:pic>
      <p:pic>
        <p:nvPicPr>
          <p:cNvPr id="5" name="Picture 4" descr="Screen Shot 2014-03-30 at 1.38.0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556" y="3866099"/>
            <a:ext cx="3365500" cy="2247900"/>
          </a:xfrm>
          <a:prstGeom prst="rect">
            <a:avLst/>
          </a:prstGeom>
        </p:spPr>
      </p:pic>
      <p:pic>
        <p:nvPicPr>
          <p:cNvPr id="7" name="Picture 6" descr="Screen Shot 2014-03-30 at 1.40.2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5040" y="3793266"/>
            <a:ext cx="4156268" cy="2695402"/>
          </a:xfrm>
          <a:prstGeom prst="rect">
            <a:avLst/>
          </a:prstGeom>
        </p:spPr>
      </p:pic>
      <p:sp>
        <p:nvSpPr>
          <p:cNvPr id="8" name="TextBox 7"/>
          <p:cNvSpPr txBox="1"/>
          <p:nvPr/>
        </p:nvSpPr>
        <p:spPr>
          <a:xfrm>
            <a:off x="0" y="6488668"/>
            <a:ext cx="2220880" cy="369332"/>
          </a:xfrm>
          <a:prstGeom prst="rect">
            <a:avLst/>
          </a:prstGeom>
          <a:noFill/>
        </p:spPr>
        <p:txBody>
          <a:bodyPr wrap="none" rtlCol="0">
            <a:spAutoFit/>
          </a:bodyPr>
          <a:lstStyle/>
          <a:p>
            <a:r>
              <a:rPr lang="en-US" dirty="0" err="1" smtClean="0">
                <a:latin typeface="Arial"/>
                <a:cs typeface="Arial"/>
              </a:rPr>
              <a:t>Valiente</a:t>
            </a:r>
            <a:r>
              <a:rPr lang="en-US" dirty="0" smtClean="0">
                <a:latin typeface="Arial"/>
                <a:cs typeface="Arial"/>
              </a:rPr>
              <a:t> et al., 2014</a:t>
            </a:r>
            <a:endParaRPr lang="en-US" dirty="0">
              <a:latin typeface="Arial"/>
              <a:cs typeface="Arial"/>
            </a:endParaRPr>
          </a:p>
        </p:txBody>
      </p:sp>
      <p:sp>
        <p:nvSpPr>
          <p:cNvPr id="9" name="TextBox 8"/>
          <p:cNvSpPr txBox="1"/>
          <p:nvPr/>
        </p:nvSpPr>
        <p:spPr>
          <a:xfrm>
            <a:off x="96862" y="6019209"/>
            <a:ext cx="4854627" cy="307777"/>
          </a:xfrm>
          <a:prstGeom prst="rect">
            <a:avLst/>
          </a:prstGeom>
          <a:noFill/>
        </p:spPr>
        <p:txBody>
          <a:bodyPr wrap="none" rtlCol="0">
            <a:spAutoFit/>
          </a:bodyPr>
          <a:lstStyle/>
          <a:p>
            <a:r>
              <a:rPr lang="en-US" sz="1400" dirty="0" smtClean="0">
                <a:latin typeface="Arial"/>
                <a:cs typeface="Arial"/>
              </a:rPr>
              <a:t>mRNA quantification, confirmed similar protein expression</a:t>
            </a:r>
            <a:endParaRPr lang="en-US" sz="1400" dirty="0">
              <a:latin typeface="Arial"/>
              <a:cs typeface="Arial"/>
            </a:endParaRPr>
          </a:p>
        </p:txBody>
      </p:sp>
    </p:spTree>
    <p:extLst>
      <p:ext uri="{BB962C8B-B14F-4D97-AF65-F5344CB8AC3E}">
        <p14:creationId xmlns:p14="http://schemas.microsoft.com/office/powerpoint/2010/main" val="4693764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Omics</a:t>
            </a:r>
            <a:r>
              <a:rPr lang="en-US" dirty="0" smtClean="0"/>
              <a:t>’ Approaches</a:t>
            </a:r>
            <a:endParaRPr lang="en-US" dirty="0"/>
          </a:p>
        </p:txBody>
      </p:sp>
      <p:sp>
        <p:nvSpPr>
          <p:cNvPr id="3" name="Content Placeholder 2"/>
          <p:cNvSpPr>
            <a:spLocks noGrp="1"/>
          </p:cNvSpPr>
          <p:nvPr>
            <p:ph idx="1"/>
          </p:nvPr>
        </p:nvSpPr>
        <p:spPr>
          <a:xfrm>
            <a:off x="457200" y="1417638"/>
            <a:ext cx="8433634" cy="2708505"/>
          </a:xfrm>
        </p:spPr>
        <p:txBody>
          <a:bodyPr>
            <a:normAutofit fontScale="85000" lnSpcReduction="20000"/>
          </a:bodyPr>
          <a:lstStyle/>
          <a:p>
            <a:r>
              <a:rPr lang="en-US" dirty="0" smtClean="0"/>
              <a:t>High throughput approaches: higher dimensionality data </a:t>
            </a:r>
            <a:r>
              <a:rPr lang="en-US" dirty="0" smtClean="0"/>
              <a:t>sets, requires  </a:t>
            </a:r>
            <a:r>
              <a:rPr lang="en-US" dirty="0" smtClean="0"/>
              <a:t>b</a:t>
            </a:r>
            <a:r>
              <a:rPr lang="en-US" dirty="0" smtClean="0"/>
              <a:t>ioinformatics approaches</a:t>
            </a:r>
            <a:endParaRPr lang="en-US" dirty="0"/>
          </a:p>
          <a:p>
            <a:r>
              <a:rPr lang="en-US" dirty="0" smtClean="0"/>
              <a:t>O</a:t>
            </a:r>
            <a:r>
              <a:rPr lang="en-US" dirty="0" smtClean="0"/>
              <a:t>ften </a:t>
            </a:r>
            <a:r>
              <a:rPr lang="en-US" dirty="0"/>
              <a:t>reveals more questions than answers </a:t>
            </a:r>
            <a:r>
              <a:rPr lang="en-US" dirty="0" smtClean="0"/>
              <a:t>due to </a:t>
            </a:r>
            <a:r>
              <a:rPr lang="en-US" dirty="0" smtClean="0"/>
              <a:t> heterogeneity </a:t>
            </a:r>
            <a:r>
              <a:rPr lang="en-US" dirty="0" smtClean="0"/>
              <a:t>across</a:t>
            </a:r>
            <a:r>
              <a:rPr lang="en-US" dirty="0" smtClean="0"/>
              <a:t> samples </a:t>
            </a:r>
            <a:r>
              <a:rPr lang="en-US" dirty="0"/>
              <a:t>and </a:t>
            </a:r>
            <a:r>
              <a:rPr lang="en-US" dirty="0" smtClean="0"/>
              <a:t>complexity of datasets</a:t>
            </a:r>
          </a:p>
          <a:p>
            <a:r>
              <a:rPr lang="en-US" dirty="0" smtClean="0"/>
              <a:t>Success </a:t>
            </a:r>
            <a:r>
              <a:rPr lang="en-US" dirty="0"/>
              <a:t>stories: </a:t>
            </a:r>
            <a:r>
              <a:rPr lang="en-US" dirty="0" smtClean="0"/>
              <a:t>targeted </a:t>
            </a:r>
            <a:r>
              <a:rPr lang="en-US" dirty="0"/>
              <a:t>therapeutics such as Herceptin and </a:t>
            </a:r>
            <a:r>
              <a:rPr lang="en-US" dirty="0" err="1"/>
              <a:t>gefitinib</a:t>
            </a:r>
            <a:endParaRPr lang="en-US" dirty="0"/>
          </a:p>
          <a:p>
            <a:endParaRPr lang="en-US" dirty="0" smtClean="0"/>
          </a:p>
        </p:txBody>
      </p:sp>
      <p:pic>
        <p:nvPicPr>
          <p:cNvPr id="5" name="Picture 4"/>
          <p:cNvPicPr>
            <a:picLocks noChangeAspect="1"/>
          </p:cNvPicPr>
          <p:nvPr/>
        </p:nvPicPr>
        <p:blipFill>
          <a:blip r:embed="rId3"/>
          <a:stretch>
            <a:fillRect/>
          </a:stretch>
        </p:blipFill>
        <p:spPr>
          <a:xfrm>
            <a:off x="1866139" y="4112576"/>
            <a:ext cx="4922265" cy="2731857"/>
          </a:xfrm>
          <a:prstGeom prst="rect">
            <a:avLst/>
          </a:prstGeom>
        </p:spPr>
      </p:pic>
      <p:sp>
        <p:nvSpPr>
          <p:cNvPr id="4" name="TextBox 3"/>
          <p:cNvSpPr txBox="1"/>
          <p:nvPr/>
        </p:nvSpPr>
        <p:spPr>
          <a:xfrm>
            <a:off x="23524" y="6521101"/>
            <a:ext cx="3679137" cy="369332"/>
          </a:xfrm>
          <a:prstGeom prst="rect">
            <a:avLst/>
          </a:prstGeom>
          <a:noFill/>
        </p:spPr>
        <p:txBody>
          <a:bodyPr wrap="none" rtlCol="0">
            <a:spAutoFit/>
          </a:bodyPr>
          <a:lstStyle/>
          <a:p>
            <a:r>
              <a:rPr lang="en-US" dirty="0" err="1" smtClean="0">
                <a:latin typeface="Arial"/>
                <a:cs typeface="Arial"/>
              </a:rPr>
              <a:t>Vucic</a:t>
            </a:r>
            <a:r>
              <a:rPr lang="en-US" dirty="0" smtClean="0">
                <a:latin typeface="Arial"/>
                <a:cs typeface="Arial"/>
              </a:rPr>
              <a:t> et al., 2012; </a:t>
            </a:r>
            <a:r>
              <a:rPr lang="en-US" dirty="0" err="1" smtClean="0">
                <a:latin typeface="Arial"/>
                <a:cs typeface="Arial"/>
              </a:rPr>
              <a:t>Sidransky</a:t>
            </a:r>
            <a:r>
              <a:rPr lang="en-US" dirty="0" smtClean="0">
                <a:latin typeface="Arial"/>
                <a:cs typeface="Arial"/>
              </a:rPr>
              <a:t> 2002</a:t>
            </a:r>
            <a:endParaRPr lang="en-US" dirty="0">
              <a:latin typeface="Arial"/>
              <a:cs typeface="Arial"/>
            </a:endParaRPr>
          </a:p>
        </p:txBody>
      </p:sp>
    </p:spTree>
    <p:extLst>
      <p:ext uri="{BB962C8B-B14F-4D97-AF65-F5344CB8AC3E}">
        <p14:creationId xmlns:p14="http://schemas.microsoft.com/office/powerpoint/2010/main" val="358885608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1926"/>
            <a:ext cx="8229600" cy="1143000"/>
          </a:xfrm>
        </p:spPr>
        <p:txBody>
          <a:bodyPr>
            <a:normAutofit fontScale="90000"/>
          </a:bodyPr>
          <a:lstStyle/>
          <a:p>
            <a:r>
              <a:rPr lang="en-US" dirty="0" err="1" smtClean="0"/>
              <a:t>Src</a:t>
            </a:r>
            <a:r>
              <a:rPr lang="en-US" dirty="0" smtClean="0"/>
              <a:t> Activity Necessary for Bone Colonization</a:t>
            </a:r>
            <a:endParaRPr lang="en-US" dirty="0"/>
          </a:p>
        </p:txBody>
      </p:sp>
      <p:pic>
        <p:nvPicPr>
          <p:cNvPr id="5" name="Picture 4" descr="Screen Shot 2014-03-30 at 3.08.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8718" y="1498844"/>
            <a:ext cx="5453789" cy="4391363"/>
          </a:xfrm>
          <a:prstGeom prst="rect">
            <a:avLst/>
          </a:prstGeom>
        </p:spPr>
      </p:pic>
      <p:sp>
        <p:nvSpPr>
          <p:cNvPr id="6" name="TextBox 5"/>
          <p:cNvSpPr txBox="1"/>
          <p:nvPr/>
        </p:nvSpPr>
        <p:spPr>
          <a:xfrm>
            <a:off x="-22399" y="6488668"/>
            <a:ext cx="5394659" cy="369332"/>
          </a:xfrm>
          <a:prstGeom prst="rect">
            <a:avLst/>
          </a:prstGeom>
          <a:noFill/>
        </p:spPr>
        <p:txBody>
          <a:bodyPr wrap="square" rtlCol="0">
            <a:spAutoFit/>
          </a:bodyPr>
          <a:lstStyle/>
          <a:p>
            <a:r>
              <a:rPr lang="en-US" dirty="0" smtClean="0">
                <a:latin typeface="Arial"/>
                <a:cs typeface="Arial"/>
              </a:rPr>
              <a:t>Zhang et al., 2009	Zhang et al., 2014</a:t>
            </a:r>
            <a:endParaRPr lang="en-US" dirty="0">
              <a:latin typeface="Arial"/>
              <a:cs typeface="Arial"/>
            </a:endParaRPr>
          </a:p>
        </p:txBody>
      </p:sp>
      <p:grpSp>
        <p:nvGrpSpPr>
          <p:cNvPr id="8" name="Group 7"/>
          <p:cNvGrpSpPr/>
          <p:nvPr/>
        </p:nvGrpSpPr>
        <p:grpSpPr>
          <a:xfrm>
            <a:off x="252222" y="1618971"/>
            <a:ext cx="3335004" cy="2677182"/>
            <a:chOff x="252222" y="2175186"/>
            <a:chExt cx="3335004" cy="2677182"/>
          </a:xfrm>
        </p:grpSpPr>
        <p:pic>
          <p:nvPicPr>
            <p:cNvPr id="4" name="Picture 3" descr="Screen Shot 2014-03-30 at 3.08.19 PM.png"/>
            <p:cNvPicPr>
              <a:picLocks noChangeAspect="1"/>
            </p:cNvPicPr>
            <p:nvPr/>
          </p:nvPicPr>
          <p:blipFill rotWithShape="1">
            <a:blip r:embed="rId4">
              <a:extLst>
                <a:ext uri="{28A0092B-C50C-407E-A947-70E740481C1C}">
                  <a14:useLocalDpi xmlns:a14="http://schemas.microsoft.com/office/drawing/2010/main" val="0"/>
                </a:ext>
              </a:extLst>
            </a:blip>
            <a:srcRect l="42873"/>
            <a:stretch/>
          </p:blipFill>
          <p:spPr>
            <a:xfrm>
              <a:off x="1682050" y="2175186"/>
              <a:ext cx="1905176" cy="2677182"/>
            </a:xfrm>
            <a:prstGeom prst="rect">
              <a:avLst/>
            </a:prstGeom>
          </p:spPr>
        </p:pic>
        <p:pic>
          <p:nvPicPr>
            <p:cNvPr id="7" name="Picture 6" descr="Screen Shot 2014-03-30 at 3.08.19 PM.png"/>
            <p:cNvPicPr>
              <a:picLocks noChangeAspect="1"/>
            </p:cNvPicPr>
            <p:nvPr/>
          </p:nvPicPr>
          <p:blipFill rotWithShape="1">
            <a:blip r:embed="rId4">
              <a:extLst>
                <a:ext uri="{28A0092B-C50C-407E-A947-70E740481C1C}">
                  <a14:useLocalDpi xmlns:a14="http://schemas.microsoft.com/office/drawing/2010/main" val="0"/>
                </a:ext>
              </a:extLst>
            </a:blip>
            <a:srcRect t="42467" r="57127" b="12663"/>
            <a:stretch/>
          </p:blipFill>
          <p:spPr>
            <a:xfrm>
              <a:off x="252222" y="3312090"/>
              <a:ext cx="1429828" cy="1201276"/>
            </a:xfrm>
            <a:prstGeom prst="rect">
              <a:avLst/>
            </a:prstGeom>
          </p:spPr>
        </p:pic>
      </p:grpSp>
      <p:sp>
        <p:nvSpPr>
          <p:cNvPr id="10" name="TextBox 9"/>
          <p:cNvSpPr txBox="1"/>
          <p:nvPr/>
        </p:nvSpPr>
        <p:spPr>
          <a:xfrm>
            <a:off x="326052" y="4558293"/>
            <a:ext cx="3335004" cy="1446550"/>
          </a:xfrm>
          <a:prstGeom prst="rect">
            <a:avLst/>
          </a:prstGeom>
          <a:noFill/>
        </p:spPr>
        <p:txBody>
          <a:bodyPr wrap="square" rtlCol="0">
            <a:spAutoFit/>
          </a:bodyPr>
          <a:lstStyle/>
          <a:p>
            <a:r>
              <a:rPr lang="en-US" sz="2200" dirty="0" err="1" smtClean="0">
                <a:latin typeface="Arial"/>
                <a:cs typeface="Arial"/>
              </a:rPr>
              <a:t>Mesenchymal</a:t>
            </a:r>
            <a:r>
              <a:rPr lang="en-US" sz="2200" dirty="0" smtClean="0">
                <a:latin typeface="Arial"/>
                <a:cs typeface="Arial"/>
              </a:rPr>
              <a:t> signals in primary tumor select for bone metastatic seeds with high </a:t>
            </a:r>
            <a:r>
              <a:rPr lang="en-US" sz="2200" dirty="0" err="1" smtClean="0">
                <a:latin typeface="Arial"/>
                <a:cs typeface="Arial"/>
              </a:rPr>
              <a:t>Src</a:t>
            </a:r>
            <a:r>
              <a:rPr lang="en-US" sz="2200" dirty="0" smtClean="0">
                <a:latin typeface="Arial"/>
                <a:cs typeface="Arial"/>
              </a:rPr>
              <a:t> activity</a:t>
            </a:r>
            <a:endParaRPr lang="en-US" sz="2200" dirty="0">
              <a:latin typeface="Arial"/>
              <a:cs typeface="Arial"/>
            </a:endParaRPr>
          </a:p>
        </p:txBody>
      </p:sp>
    </p:spTree>
    <p:extLst>
      <p:ext uri="{BB962C8B-B14F-4D97-AF65-F5344CB8AC3E}">
        <p14:creationId xmlns:p14="http://schemas.microsoft.com/office/powerpoint/2010/main" val="150859535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68"/>
            <a:ext cx="8229600" cy="1143000"/>
          </a:xfrm>
        </p:spPr>
        <p:txBody>
          <a:bodyPr/>
          <a:lstStyle/>
          <a:p>
            <a:r>
              <a:rPr lang="en-US" dirty="0" smtClean="0"/>
              <a:t>Where we are trying to fit in</a:t>
            </a:r>
            <a:endParaRPr lang="en-US" dirty="0"/>
          </a:p>
        </p:txBody>
      </p:sp>
      <p:sp>
        <p:nvSpPr>
          <p:cNvPr id="3" name="Content Placeholder 2"/>
          <p:cNvSpPr>
            <a:spLocks noGrp="1"/>
          </p:cNvSpPr>
          <p:nvPr>
            <p:ph idx="1"/>
          </p:nvPr>
        </p:nvSpPr>
        <p:spPr>
          <a:xfrm>
            <a:off x="457200" y="1236269"/>
            <a:ext cx="8229600" cy="2032690"/>
          </a:xfrm>
        </p:spPr>
        <p:txBody>
          <a:bodyPr>
            <a:normAutofit fontScale="77500" lnSpcReduction="20000"/>
          </a:bodyPr>
          <a:lstStyle/>
          <a:p>
            <a:r>
              <a:rPr lang="en-US" dirty="0" smtClean="0"/>
              <a:t>Collaboration with Mario </a:t>
            </a:r>
            <a:r>
              <a:rPr lang="en-US" dirty="0" err="1" smtClean="0"/>
              <a:t>Niepel</a:t>
            </a:r>
            <a:r>
              <a:rPr lang="en-US" dirty="0" smtClean="0"/>
              <a:t> (Harvard Medical School)</a:t>
            </a:r>
            <a:endParaRPr lang="en-US" dirty="0"/>
          </a:p>
          <a:p>
            <a:pPr lvl="1"/>
            <a:r>
              <a:rPr lang="en-US" dirty="0" smtClean="0"/>
              <a:t>Connecting proteomics with cell phenotypes (large scale)</a:t>
            </a:r>
          </a:p>
          <a:p>
            <a:pPr lvl="1"/>
            <a:r>
              <a:rPr lang="en-US" dirty="0" smtClean="0"/>
              <a:t>Proteomics of bone, brain, lung tropic cells</a:t>
            </a:r>
          </a:p>
          <a:p>
            <a:pPr lvl="1"/>
            <a:r>
              <a:rPr lang="en-US" dirty="0" smtClean="0"/>
              <a:t>Connection between </a:t>
            </a:r>
            <a:r>
              <a:rPr lang="en-US" dirty="0" err="1" smtClean="0"/>
              <a:t>lapatinib</a:t>
            </a:r>
            <a:r>
              <a:rPr lang="en-US" dirty="0" smtClean="0"/>
              <a:t>-induced </a:t>
            </a:r>
            <a:r>
              <a:rPr lang="en-US" dirty="0" err="1" smtClean="0"/>
              <a:t>osteoactivin</a:t>
            </a:r>
            <a:r>
              <a:rPr lang="en-US" dirty="0" smtClean="0"/>
              <a:t> up-regulation with phenotype</a:t>
            </a:r>
          </a:p>
        </p:txBody>
      </p:sp>
      <p:pic>
        <p:nvPicPr>
          <p:cNvPr id="4" name="Picture 3" descr="Screen Shot 2014-03-27 at 9.34.59 PM.png"/>
          <p:cNvPicPr>
            <a:picLocks noChangeAspect="1"/>
          </p:cNvPicPr>
          <p:nvPr/>
        </p:nvPicPr>
        <p:blipFill rotWithShape="1">
          <a:blip r:embed="rId2">
            <a:extLst>
              <a:ext uri="{28A0092B-C50C-407E-A947-70E740481C1C}">
                <a14:useLocalDpi xmlns:a14="http://schemas.microsoft.com/office/drawing/2010/main" val="0"/>
              </a:ext>
            </a:extLst>
          </a:blip>
          <a:srcRect t="9678"/>
          <a:stretch/>
        </p:blipFill>
        <p:spPr>
          <a:xfrm>
            <a:off x="260511" y="3203876"/>
            <a:ext cx="5160964" cy="3407672"/>
          </a:xfrm>
          <a:prstGeom prst="rect">
            <a:avLst/>
          </a:prstGeom>
        </p:spPr>
      </p:pic>
      <p:sp>
        <p:nvSpPr>
          <p:cNvPr id="5" name="TextBox 4"/>
          <p:cNvSpPr txBox="1"/>
          <p:nvPr/>
        </p:nvSpPr>
        <p:spPr>
          <a:xfrm>
            <a:off x="1725015" y="6464625"/>
            <a:ext cx="2045414" cy="369332"/>
          </a:xfrm>
          <a:prstGeom prst="rect">
            <a:avLst/>
          </a:prstGeom>
          <a:noFill/>
        </p:spPr>
        <p:txBody>
          <a:bodyPr wrap="none" rtlCol="0">
            <a:spAutoFit/>
          </a:bodyPr>
          <a:lstStyle/>
          <a:p>
            <a:r>
              <a:rPr lang="en-US" dirty="0" err="1" smtClean="0">
                <a:latin typeface="Arial"/>
                <a:cs typeface="Arial"/>
              </a:rPr>
              <a:t>Niepel</a:t>
            </a:r>
            <a:r>
              <a:rPr lang="en-US" dirty="0" smtClean="0">
                <a:latin typeface="Arial"/>
                <a:cs typeface="Arial"/>
              </a:rPr>
              <a:t> et al., 2013</a:t>
            </a:r>
            <a:endParaRPr lang="en-US" dirty="0">
              <a:latin typeface="Arial"/>
              <a:cs typeface="Arial"/>
            </a:endParaRPr>
          </a:p>
        </p:txBody>
      </p:sp>
      <p:pic>
        <p:nvPicPr>
          <p:cNvPr id="6" name="Picture 5"/>
          <p:cNvPicPr>
            <a:picLocks noChangeAspect="1"/>
          </p:cNvPicPr>
          <p:nvPr/>
        </p:nvPicPr>
        <p:blipFill rotWithShape="1">
          <a:blip r:embed="rId3"/>
          <a:srcRect r="68904" b="7241"/>
          <a:stretch/>
        </p:blipFill>
        <p:spPr>
          <a:xfrm>
            <a:off x="5710677" y="4663630"/>
            <a:ext cx="2843431" cy="2170327"/>
          </a:xfrm>
          <a:prstGeom prst="rect">
            <a:avLst/>
          </a:prstGeom>
        </p:spPr>
      </p:pic>
      <p:pic>
        <p:nvPicPr>
          <p:cNvPr id="7" name="Picture 6"/>
          <p:cNvPicPr>
            <a:picLocks noChangeAspect="1"/>
          </p:cNvPicPr>
          <p:nvPr/>
        </p:nvPicPr>
        <p:blipFill rotWithShape="1">
          <a:blip r:embed="rId3"/>
          <a:srcRect l="88935" t="14819" b="64114"/>
          <a:stretch/>
        </p:blipFill>
        <p:spPr>
          <a:xfrm>
            <a:off x="7397778" y="4973185"/>
            <a:ext cx="1011788" cy="492905"/>
          </a:xfrm>
          <a:prstGeom prst="rect">
            <a:avLst/>
          </a:prstGeom>
        </p:spPr>
      </p:pic>
      <p:pic>
        <p:nvPicPr>
          <p:cNvPr id="8" name="Picture 7"/>
          <p:cNvPicPr>
            <a:picLocks noChangeAspect="1"/>
          </p:cNvPicPr>
          <p:nvPr/>
        </p:nvPicPr>
        <p:blipFill>
          <a:blip r:embed="rId4"/>
          <a:stretch>
            <a:fillRect/>
          </a:stretch>
        </p:blipFill>
        <p:spPr>
          <a:xfrm>
            <a:off x="5671471" y="2873999"/>
            <a:ext cx="2870787" cy="1692253"/>
          </a:xfrm>
          <a:prstGeom prst="rect">
            <a:avLst/>
          </a:prstGeom>
        </p:spPr>
      </p:pic>
    </p:spTree>
    <p:extLst>
      <p:ext uri="{BB962C8B-B14F-4D97-AF65-F5344CB8AC3E}">
        <p14:creationId xmlns:p14="http://schemas.microsoft.com/office/powerpoint/2010/main" val="291861389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Tissue-specific metastasis is mediated, in part, by microenvironment-related proteins</a:t>
            </a:r>
          </a:p>
          <a:p>
            <a:pPr lvl="1"/>
            <a:r>
              <a:rPr lang="en-US" dirty="0" smtClean="0"/>
              <a:t>Mechanisms are largely unknown, likely complicated.</a:t>
            </a:r>
          </a:p>
          <a:p>
            <a:pPr lvl="1"/>
            <a:r>
              <a:rPr lang="en-US" dirty="0" smtClean="0"/>
              <a:t>Most studies do not compare sites, so it is impossible to know if many of these things are specific!</a:t>
            </a:r>
          </a:p>
          <a:p>
            <a:r>
              <a:rPr lang="en-US" dirty="0" smtClean="0"/>
              <a:t>Large-scale proteomic analysis of metastases (in human patients) would give best insight.</a:t>
            </a:r>
          </a:p>
          <a:p>
            <a:pPr lvl="1"/>
            <a:r>
              <a:rPr lang="en-US" dirty="0" smtClean="0"/>
              <a:t>This could at least be done more easily in mice!</a:t>
            </a:r>
          </a:p>
        </p:txBody>
      </p:sp>
    </p:spTree>
    <p:extLst>
      <p:ext uri="{BB962C8B-B14F-4D97-AF65-F5344CB8AC3E}">
        <p14:creationId xmlns:p14="http://schemas.microsoft.com/office/powerpoint/2010/main" val="379802594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2616182"/>
            <a:ext cx="9144000" cy="1015663"/>
          </a:xfrm>
          <a:prstGeom prst="rect">
            <a:avLst/>
          </a:prstGeom>
          <a:noFill/>
        </p:spPr>
        <p:txBody>
          <a:bodyPr wrap="square" rtlCol="0">
            <a:spAutoFit/>
          </a:bodyPr>
          <a:lstStyle/>
          <a:p>
            <a:pPr algn="ctr"/>
            <a:r>
              <a:rPr lang="en-US" sz="6000" dirty="0" smtClean="0">
                <a:latin typeface="Arial"/>
                <a:cs typeface="Arial"/>
              </a:rPr>
              <a:t>Questions?</a:t>
            </a:r>
            <a:endParaRPr lang="en-US" sz="6000" dirty="0">
              <a:latin typeface="Arial"/>
              <a:cs typeface="Arial"/>
            </a:endParaRPr>
          </a:p>
        </p:txBody>
      </p:sp>
    </p:spTree>
    <p:extLst>
      <p:ext uri="{BB962C8B-B14F-4D97-AF65-F5344CB8AC3E}">
        <p14:creationId xmlns:p14="http://schemas.microsoft.com/office/powerpoint/2010/main" val="244868936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Supplemental</a:t>
            </a:r>
            <a:endParaRPr lang="en-US"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120794393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Bone Metastasis</a:t>
            </a:r>
            <a:endParaRPr lang="en-US" dirty="0"/>
          </a:p>
        </p:txBody>
      </p:sp>
      <p:pic>
        <p:nvPicPr>
          <p:cNvPr id="5" name="Picture 4" descr="Screen Shot 2014-03-27 at 7.32.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982" y="1282950"/>
            <a:ext cx="6959600" cy="5105400"/>
          </a:xfrm>
          <a:prstGeom prst="rect">
            <a:avLst/>
          </a:prstGeom>
        </p:spPr>
      </p:pic>
    </p:spTree>
    <p:extLst>
      <p:ext uri="{BB962C8B-B14F-4D97-AF65-F5344CB8AC3E}">
        <p14:creationId xmlns:p14="http://schemas.microsoft.com/office/powerpoint/2010/main" val="49208642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Methods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Mass Spectrometry</a:t>
            </a:r>
          </a:p>
          <a:p>
            <a:pPr lvl="1"/>
            <a:r>
              <a:rPr lang="en-US" dirty="0" smtClean="0"/>
              <a:t>Large number of proteins</a:t>
            </a:r>
          </a:p>
          <a:p>
            <a:pPr lvl="1"/>
            <a:r>
              <a:rPr lang="en-US" dirty="0" smtClean="0"/>
              <a:t>Sample prep, data analysis important; state-of-the-art MS required</a:t>
            </a:r>
          </a:p>
          <a:p>
            <a:r>
              <a:rPr lang="en-US" dirty="0" smtClean="0"/>
              <a:t>Gel-based</a:t>
            </a:r>
          </a:p>
          <a:p>
            <a:pPr lvl="1"/>
            <a:r>
              <a:rPr lang="en-US" dirty="0" smtClean="0"/>
              <a:t>Low throughput</a:t>
            </a:r>
          </a:p>
          <a:p>
            <a:r>
              <a:rPr lang="en-US" dirty="0"/>
              <a:t>2DE </a:t>
            </a:r>
            <a:r>
              <a:rPr lang="en-US" dirty="0" smtClean="0"/>
              <a:t>DIGE</a:t>
            </a:r>
            <a:endParaRPr lang="en-US" dirty="0" smtClean="0"/>
          </a:p>
          <a:p>
            <a:r>
              <a:rPr lang="en-US" dirty="0" smtClean="0"/>
              <a:t>Tagging </a:t>
            </a:r>
            <a:r>
              <a:rPr lang="en-US" dirty="0" smtClean="0"/>
              <a:t>techniques</a:t>
            </a:r>
          </a:p>
          <a:p>
            <a:r>
              <a:rPr lang="en-US" dirty="0" smtClean="0"/>
              <a:t>Protein microarrays</a:t>
            </a:r>
          </a:p>
          <a:p>
            <a:r>
              <a:rPr lang="en-US" dirty="0" smtClean="0"/>
              <a:t>Immunohistochemistry Staining</a:t>
            </a:r>
            <a:endParaRPr lang="en-US" dirty="0"/>
          </a:p>
        </p:txBody>
      </p:sp>
      <p:pic>
        <p:nvPicPr>
          <p:cNvPr id="4" name="Picture 3"/>
          <p:cNvPicPr>
            <a:picLocks noChangeAspect="1"/>
          </p:cNvPicPr>
          <p:nvPr/>
        </p:nvPicPr>
        <p:blipFill>
          <a:blip r:embed="rId3"/>
          <a:stretch>
            <a:fillRect/>
          </a:stretch>
        </p:blipFill>
        <p:spPr>
          <a:xfrm>
            <a:off x="9483820" y="1417638"/>
            <a:ext cx="6350000" cy="4241800"/>
          </a:xfrm>
          <a:prstGeom prst="rect">
            <a:avLst/>
          </a:prstGeom>
        </p:spPr>
      </p:pic>
      <p:sp>
        <p:nvSpPr>
          <p:cNvPr id="5" name="TextBox 4"/>
          <p:cNvSpPr txBox="1"/>
          <p:nvPr/>
        </p:nvSpPr>
        <p:spPr>
          <a:xfrm>
            <a:off x="0" y="6519647"/>
            <a:ext cx="2263736" cy="369332"/>
          </a:xfrm>
          <a:prstGeom prst="rect">
            <a:avLst/>
          </a:prstGeom>
          <a:noFill/>
        </p:spPr>
        <p:txBody>
          <a:bodyPr wrap="none" rtlCol="0">
            <a:spAutoFit/>
          </a:bodyPr>
          <a:lstStyle/>
          <a:p>
            <a:r>
              <a:rPr lang="en-US" dirty="0" smtClean="0">
                <a:latin typeface="Arial"/>
                <a:cs typeface="Arial"/>
              </a:rPr>
              <a:t>Brennan et al., 2010</a:t>
            </a:r>
            <a:endParaRPr lang="en-US" dirty="0">
              <a:latin typeface="Arial"/>
              <a:cs typeface="Arial"/>
            </a:endParaRPr>
          </a:p>
        </p:txBody>
      </p:sp>
    </p:spTree>
    <p:extLst>
      <p:ext uri="{BB962C8B-B14F-4D97-AF65-F5344CB8AC3E}">
        <p14:creationId xmlns:p14="http://schemas.microsoft.com/office/powerpoint/2010/main" val="2772372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672"/>
            <a:ext cx="8229600" cy="1143000"/>
          </a:xfrm>
        </p:spPr>
        <p:txBody>
          <a:bodyPr>
            <a:noAutofit/>
          </a:bodyPr>
          <a:lstStyle/>
          <a:p>
            <a:r>
              <a:rPr lang="en-US" sz="3600" dirty="0" smtClean="0"/>
              <a:t>Large-Scale Example: Matched Primary and Bone Met from Patient</a:t>
            </a:r>
            <a:endParaRPr lang="en-US" sz="3600" dirty="0"/>
          </a:p>
        </p:txBody>
      </p:sp>
      <p:sp>
        <p:nvSpPr>
          <p:cNvPr id="10" name="Content Placeholder 9"/>
          <p:cNvSpPr>
            <a:spLocks noGrp="1"/>
          </p:cNvSpPr>
          <p:nvPr>
            <p:ph idx="1"/>
          </p:nvPr>
        </p:nvSpPr>
        <p:spPr>
          <a:xfrm>
            <a:off x="3861848" y="3844083"/>
            <a:ext cx="5131969" cy="2968868"/>
          </a:xfrm>
        </p:spPr>
        <p:txBody>
          <a:bodyPr>
            <a:normAutofit fontScale="70000" lnSpcReduction="20000"/>
          </a:bodyPr>
          <a:lstStyle/>
          <a:p>
            <a:pPr marL="0" indent="0">
              <a:buNone/>
            </a:pPr>
            <a:r>
              <a:rPr lang="en-US" sz="3400" dirty="0" smtClean="0"/>
              <a:t>Many proteins identified as up- or down-regulated:</a:t>
            </a:r>
          </a:p>
          <a:p>
            <a:r>
              <a:rPr lang="en-US" dirty="0" smtClean="0"/>
              <a:t>Up-regulated in bone met:</a:t>
            </a:r>
          </a:p>
          <a:p>
            <a:pPr lvl="1"/>
            <a:r>
              <a:rPr lang="en-US" dirty="0" smtClean="0"/>
              <a:t>Collagen IV, </a:t>
            </a:r>
            <a:r>
              <a:rPr lang="en-US" dirty="0" err="1" smtClean="0"/>
              <a:t>Cathepsin</a:t>
            </a:r>
            <a:r>
              <a:rPr lang="en-US" dirty="0" smtClean="0"/>
              <a:t> G, </a:t>
            </a:r>
            <a:r>
              <a:rPr lang="en-US" dirty="0" err="1" smtClean="0"/>
              <a:t>laminin</a:t>
            </a:r>
            <a:r>
              <a:rPr lang="en-US" dirty="0" smtClean="0"/>
              <a:t> subunits gamma1 and alpha4</a:t>
            </a:r>
          </a:p>
          <a:p>
            <a:endParaRPr lang="en-US" dirty="0"/>
          </a:p>
          <a:p>
            <a:r>
              <a:rPr lang="en-US" dirty="0" smtClean="0"/>
              <a:t>Down-regulated in bone met:</a:t>
            </a:r>
          </a:p>
          <a:p>
            <a:pPr lvl="1"/>
            <a:r>
              <a:rPr lang="en-US" dirty="0" err="1" smtClean="0"/>
              <a:t>Vitronectin</a:t>
            </a:r>
            <a:r>
              <a:rPr lang="en-US" dirty="0" smtClean="0"/>
              <a:t>, beta1 integrin, collagen XIV, alpha2 integrin, alpha5 integrin</a:t>
            </a:r>
            <a:endParaRPr lang="en-US" dirty="0"/>
          </a:p>
        </p:txBody>
      </p:sp>
      <p:pic>
        <p:nvPicPr>
          <p:cNvPr id="7" name="Picture 6" descr="Screen Shot 2014-03-30 at 3.01.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747" y="1450184"/>
            <a:ext cx="3424009" cy="5028496"/>
          </a:xfrm>
          <a:prstGeom prst="rect">
            <a:avLst/>
          </a:prstGeom>
        </p:spPr>
      </p:pic>
      <p:sp>
        <p:nvSpPr>
          <p:cNvPr id="8" name="TextBox 7"/>
          <p:cNvSpPr txBox="1"/>
          <p:nvPr/>
        </p:nvSpPr>
        <p:spPr>
          <a:xfrm>
            <a:off x="0" y="6478680"/>
            <a:ext cx="2199265" cy="369332"/>
          </a:xfrm>
          <a:prstGeom prst="rect">
            <a:avLst/>
          </a:prstGeom>
          <a:noFill/>
        </p:spPr>
        <p:txBody>
          <a:bodyPr wrap="none" rtlCol="0">
            <a:spAutoFit/>
          </a:bodyPr>
          <a:lstStyle/>
          <a:p>
            <a:r>
              <a:rPr lang="en-US" dirty="0" smtClean="0">
                <a:latin typeface="Arial"/>
                <a:cs typeface="Arial"/>
              </a:rPr>
              <a:t>Dumont et al., 2012</a:t>
            </a:r>
            <a:endParaRPr lang="en-US" dirty="0">
              <a:latin typeface="Arial"/>
              <a:cs typeface="Arial"/>
            </a:endParaRPr>
          </a:p>
        </p:txBody>
      </p:sp>
      <p:pic>
        <p:nvPicPr>
          <p:cNvPr id="9" name="Picture 8" descr="Screen Shot 2014-03-30 at 3.03.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032" y="1579316"/>
            <a:ext cx="5131968" cy="1915008"/>
          </a:xfrm>
          <a:prstGeom prst="rect">
            <a:avLst/>
          </a:prstGeom>
        </p:spPr>
      </p:pic>
    </p:spTree>
    <p:extLst>
      <p:ext uri="{BB962C8B-B14F-4D97-AF65-F5344CB8AC3E}">
        <p14:creationId xmlns:p14="http://schemas.microsoft.com/office/powerpoint/2010/main" val="281206863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928"/>
            <a:ext cx="8229600" cy="1143000"/>
          </a:xfrm>
        </p:spPr>
        <p:txBody>
          <a:bodyPr>
            <a:normAutofit fontScale="90000"/>
          </a:bodyPr>
          <a:lstStyle/>
          <a:p>
            <a:r>
              <a:rPr lang="en-US" dirty="0" smtClean="0"/>
              <a:t>Proteomics of tropism generally studied on a smaller scale</a:t>
            </a:r>
            <a:endParaRPr lang="en-US" dirty="0"/>
          </a:p>
        </p:txBody>
      </p:sp>
      <p:sp>
        <p:nvSpPr>
          <p:cNvPr id="3" name="Content Placeholder 2"/>
          <p:cNvSpPr>
            <a:spLocks noGrp="1"/>
          </p:cNvSpPr>
          <p:nvPr>
            <p:ph idx="1"/>
          </p:nvPr>
        </p:nvSpPr>
        <p:spPr>
          <a:xfrm>
            <a:off x="457200" y="1600200"/>
            <a:ext cx="8229600" cy="2913165"/>
          </a:xfrm>
        </p:spPr>
        <p:txBody>
          <a:bodyPr>
            <a:normAutofit lnSpcReduction="10000"/>
          </a:bodyPr>
          <a:lstStyle/>
          <a:p>
            <a:r>
              <a:rPr lang="en-US" sz="2800" dirty="0" smtClean="0"/>
              <a:t>One to tens of proteins, not whole proteome</a:t>
            </a:r>
          </a:p>
          <a:p>
            <a:pPr lvl="1"/>
            <a:r>
              <a:rPr lang="en-US" sz="2400" dirty="0" smtClean="0"/>
              <a:t>Immunohistochemistry staining, western blotting, functional assays (antibodies, </a:t>
            </a:r>
            <a:r>
              <a:rPr lang="en-US" sz="2400" dirty="0" err="1" smtClean="0"/>
              <a:t>siRNA</a:t>
            </a:r>
            <a:r>
              <a:rPr lang="en-US" sz="2400" dirty="0" smtClean="0"/>
              <a:t>, overexpression, </a:t>
            </a:r>
            <a:r>
              <a:rPr lang="en-US" sz="2400" dirty="0" err="1" smtClean="0"/>
              <a:t>etc</a:t>
            </a:r>
            <a:r>
              <a:rPr lang="en-US" sz="2400" dirty="0" smtClean="0"/>
              <a:t>)</a:t>
            </a:r>
          </a:p>
          <a:p>
            <a:r>
              <a:rPr lang="en-US" sz="2800" dirty="0" smtClean="0"/>
              <a:t>Most studies focus on one site of metastasis, so it is still hard to know what is specific to bone, brain, or lung metastasis</a:t>
            </a:r>
            <a:endParaRPr lang="en-US" sz="2800"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54" r="29476" b="66005"/>
          <a:stretch/>
        </p:blipFill>
        <p:spPr bwMode="auto">
          <a:xfrm>
            <a:off x="507612" y="4495637"/>
            <a:ext cx="4873283" cy="20019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04027" y="4513365"/>
            <a:ext cx="3315331" cy="1938992"/>
          </a:xfrm>
          <a:prstGeom prst="rect">
            <a:avLst/>
          </a:prstGeom>
          <a:noFill/>
        </p:spPr>
        <p:txBody>
          <a:bodyPr wrap="square" rtlCol="0">
            <a:spAutoFit/>
          </a:bodyPr>
          <a:lstStyle/>
          <a:p>
            <a:r>
              <a:rPr lang="en-US" sz="2400" dirty="0" smtClean="0">
                <a:latin typeface="Arial"/>
                <a:cs typeface="Arial"/>
              </a:rPr>
              <a:t>Many studies use tropic selection in 231s or 4T1 mouse mammary carcinoma cells</a:t>
            </a:r>
            <a:endParaRPr lang="en-US" sz="2400" dirty="0">
              <a:latin typeface="Arial"/>
              <a:cs typeface="Arial"/>
            </a:endParaRPr>
          </a:p>
        </p:txBody>
      </p:sp>
      <p:sp>
        <p:nvSpPr>
          <p:cNvPr id="6" name="TextBox 5"/>
          <p:cNvSpPr txBox="1"/>
          <p:nvPr/>
        </p:nvSpPr>
        <p:spPr>
          <a:xfrm>
            <a:off x="2145471" y="6324231"/>
            <a:ext cx="1930111" cy="369332"/>
          </a:xfrm>
          <a:prstGeom prst="rect">
            <a:avLst/>
          </a:prstGeom>
          <a:noFill/>
        </p:spPr>
        <p:txBody>
          <a:bodyPr wrap="none" rtlCol="0">
            <a:spAutoFit/>
          </a:bodyPr>
          <a:lstStyle/>
          <a:p>
            <a:r>
              <a:rPr lang="en-US" dirty="0" smtClean="0">
                <a:latin typeface="Arial"/>
                <a:cs typeface="Arial"/>
              </a:rPr>
              <a:t>Kang et al., 2003</a:t>
            </a:r>
            <a:endParaRPr lang="en-US" dirty="0">
              <a:latin typeface="Arial"/>
              <a:cs typeface="Arial"/>
            </a:endParaRPr>
          </a:p>
        </p:txBody>
      </p:sp>
    </p:spTree>
    <p:extLst>
      <p:ext uri="{BB962C8B-B14F-4D97-AF65-F5344CB8AC3E}">
        <p14:creationId xmlns:p14="http://schemas.microsoft.com/office/powerpoint/2010/main" val="111146442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smtClean="0"/>
              <a:t>Tenascin</a:t>
            </a:r>
            <a:r>
              <a:rPr lang="en-US" dirty="0" smtClean="0"/>
              <a:t> C</a:t>
            </a:r>
            <a:endParaRPr lang="en-US" dirty="0"/>
          </a:p>
        </p:txBody>
      </p:sp>
      <p:sp>
        <p:nvSpPr>
          <p:cNvPr id="3" name="Content Placeholder 2"/>
          <p:cNvSpPr>
            <a:spLocks noGrp="1"/>
          </p:cNvSpPr>
          <p:nvPr>
            <p:ph idx="1"/>
          </p:nvPr>
        </p:nvSpPr>
        <p:spPr>
          <a:xfrm>
            <a:off x="457200" y="1346197"/>
            <a:ext cx="5506037" cy="2511298"/>
          </a:xfrm>
        </p:spPr>
        <p:txBody>
          <a:bodyPr>
            <a:normAutofit lnSpcReduction="10000"/>
          </a:bodyPr>
          <a:lstStyle/>
          <a:p>
            <a:r>
              <a:rPr lang="en-US" dirty="0" smtClean="0"/>
              <a:t>Breast c</a:t>
            </a:r>
            <a:r>
              <a:rPr lang="en-US" dirty="0" smtClean="0"/>
              <a:t>ancer cell production of </a:t>
            </a:r>
            <a:r>
              <a:rPr lang="en-US" dirty="0" err="1" smtClean="0"/>
              <a:t>Tenascin</a:t>
            </a:r>
            <a:r>
              <a:rPr lang="en-US" dirty="0" smtClean="0"/>
              <a:t> C supports lung metastasis, correlates with aggressiveness of tumors</a:t>
            </a:r>
          </a:p>
          <a:p>
            <a:endParaRPr lang="en-US" dirty="0"/>
          </a:p>
          <a:p>
            <a:endParaRPr lang="en-US" dirty="0" smtClean="0"/>
          </a:p>
          <a:p>
            <a:endParaRPr lang="en-US" dirty="0" smtClean="0"/>
          </a:p>
          <a:p>
            <a:pPr marL="0" indent="0">
              <a:buNone/>
            </a:pPr>
            <a:endParaRPr lang="en-US" dirty="0" smtClean="0"/>
          </a:p>
          <a:p>
            <a:endParaRPr lang="en-US" dirty="0"/>
          </a:p>
        </p:txBody>
      </p:sp>
      <p:pic>
        <p:nvPicPr>
          <p:cNvPr id="4" name="Picture 3" descr="Screen Shot 2014-03-28 at 3.19.55 PM.png"/>
          <p:cNvPicPr>
            <a:picLocks noChangeAspect="1"/>
          </p:cNvPicPr>
          <p:nvPr/>
        </p:nvPicPr>
        <p:blipFill rotWithShape="1">
          <a:blip r:embed="rId3">
            <a:extLst>
              <a:ext uri="{28A0092B-C50C-407E-A947-70E740481C1C}">
                <a14:useLocalDpi xmlns:a14="http://schemas.microsoft.com/office/drawing/2010/main" val="0"/>
              </a:ext>
            </a:extLst>
          </a:blip>
          <a:srcRect t="44818" b="30893"/>
          <a:stretch/>
        </p:blipFill>
        <p:spPr>
          <a:xfrm>
            <a:off x="0" y="3924098"/>
            <a:ext cx="8868260" cy="1872017"/>
          </a:xfrm>
          <a:prstGeom prst="rect">
            <a:avLst/>
          </a:prstGeom>
        </p:spPr>
      </p:pic>
      <p:pic>
        <p:nvPicPr>
          <p:cNvPr id="5" name="Picture 4" descr="Screen Shot 2014-03-28 at 3.19.55 PM.png"/>
          <p:cNvPicPr>
            <a:picLocks noChangeAspect="1"/>
          </p:cNvPicPr>
          <p:nvPr/>
        </p:nvPicPr>
        <p:blipFill rotWithShape="1">
          <a:blip r:embed="rId3">
            <a:extLst>
              <a:ext uri="{28A0092B-C50C-407E-A947-70E740481C1C}">
                <a14:useLocalDpi xmlns:a14="http://schemas.microsoft.com/office/drawing/2010/main" val="0"/>
              </a:ext>
            </a:extLst>
          </a:blip>
          <a:srcRect l="7456" t="8496" r="55390" b="60739"/>
          <a:stretch/>
        </p:blipFill>
        <p:spPr>
          <a:xfrm>
            <a:off x="5827456" y="752046"/>
            <a:ext cx="3040804" cy="2188319"/>
          </a:xfrm>
          <a:prstGeom prst="rect">
            <a:avLst/>
          </a:prstGeom>
        </p:spPr>
      </p:pic>
      <p:sp>
        <p:nvSpPr>
          <p:cNvPr id="7" name="TextBox 6"/>
          <p:cNvSpPr txBox="1"/>
          <p:nvPr/>
        </p:nvSpPr>
        <p:spPr>
          <a:xfrm>
            <a:off x="5899736" y="2752599"/>
            <a:ext cx="2905023" cy="646331"/>
          </a:xfrm>
          <a:prstGeom prst="rect">
            <a:avLst/>
          </a:prstGeom>
          <a:noFill/>
        </p:spPr>
        <p:txBody>
          <a:bodyPr wrap="square" rtlCol="0">
            <a:spAutoFit/>
          </a:bodyPr>
          <a:lstStyle/>
          <a:p>
            <a:pPr algn="ctr"/>
            <a:r>
              <a:rPr lang="en-US" dirty="0" smtClean="0">
                <a:latin typeface="Arial"/>
                <a:cs typeface="Arial"/>
              </a:rPr>
              <a:t>TNC in human lung metastasis (brown)</a:t>
            </a:r>
            <a:endParaRPr lang="en-US" dirty="0">
              <a:latin typeface="Arial"/>
              <a:cs typeface="Arial"/>
            </a:endParaRPr>
          </a:p>
        </p:txBody>
      </p:sp>
      <p:sp>
        <p:nvSpPr>
          <p:cNvPr id="10" name="TextBox 9"/>
          <p:cNvSpPr txBox="1"/>
          <p:nvPr/>
        </p:nvSpPr>
        <p:spPr>
          <a:xfrm>
            <a:off x="0" y="5659384"/>
            <a:ext cx="9144000" cy="784830"/>
          </a:xfrm>
          <a:prstGeom prst="rect">
            <a:avLst/>
          </a:prstGeom>
          <a:noFill/>
        </p:spPr>
        <p:txBody>
          <a:bodyPr wrap="square" rtlCol="0">
            <a:spAutoFit/>
          </a:bodyPr>
          <a:lstStyle/>
          <a:p>
            <a:r>
              <a:rPr lang="en-US" sz="1500" dirty="0" err="1">
                <a:latin typeface="Arial"/>
                <a:cs typeface="Arial"/>
              </a:rPr>
              <a:t>Immunohistochemical</a:t>
            </a:r>
            <a:r>
              <a:rPr lang="en-US" sz="1500" dirty="0">
                <a:latin typeface="Arial"/>
                <a:cs typeface="Arial"/>
              </a:rPr>
              <a:t> analysis of TNC expression in lung metastatic foci of various sizes formed by MDA231-LM2 cells in mice. TNC </a:t>
            </a:r>
            <a:r>
              <a:rPr lang="en-US" sz="1500" dirty="0" smtClean="0">
                <a:latin typeface="Arial"/>
                <a:cs typeface="Arial"/>
              </a:rPr>
              <a:t>accumulation at </a:t>
            </a:r>
            <a:r>
              <a:rPr lang="en-US" sz="1500" dirty="0">
                <a:latin typeface="Arial"/>
                <a:cs typeface="Arial"/>
              </a:rPr>
              <a:t>the </a:t>
            </a:r>
            <a:r>
              <a:rPr lang="en-US" sz="1500" dirty="0" smtClean="0">
                <a:latin typeface="Arial"/>
                <a:cs typeface="Arial"/>
              </a:rPr>
              <a:t>invasive </a:t>
            </a:r>
            <a:r>
              <a:rPr lang="en-US" sz="1500" dirty="0">
                <a:latin typeface="Arial"/>
                <a:cs typeface="Arial"/>
              </a:rPr>
              <a:t>front in larger metastatic foci. Arrows, TNC expression. Scale bar, 50 </a:t>
            </a:r>
            <a:r>
              <a:rPr lang="en-US" sz="1500" dirty="0" err="1">
                <a:latin typeface="Arial"/>
                <a:cs typeface="Arial"/>
              </a:rPr>
              <a:t>μm</a:t>
            </a:r>
            <a:r>
              <a:rPr lang="en-US" sz="1500" dirty="0">
                <a:latin typeface="Arial"/>
                <a:cs typeface="Arial"/>
              </a:rPr>
              <a:t> </a:t>
            </a:r>
          </a:p>
        </p:txBody>
      </p:sp>
      <p:sp>
        <p:nvSpPr>
          <p:cNvPr id="11" name="TextBox 10"/>
          <p:cNvSpPr txBox="1"/>
          <p:nvPr/>
        </p:nvSpPr>
        <p:spPr>
          <a:xfrm>
            <a:off x="0" y="6488668"/>
            <a:ext cx="2477098" cy="369332"/>
          </a:xfrm>
          <a:prstGeom prst="rect">
            <a:avLst/>
          </a:prstGeom>
          <a:noFill/>
        </p:spPr>
        <p:txBody>
          <a:bodyPr wrap="none" rtlCol="0">
            <a:spAutoFit/>
          </a:bodyPr>
          <a:lstStyle/>
          <a:p>
            <a:r>
              <a:rPr lang="en-US" dirty="0" err="1" smtClean="0">
                <a:latin typeface="Arial"/>
                <a:cs typeface="Arial"/>
              </a:rPr>
              <a:t>Oskarsson</a:t>
            </a:r>
            <a:r>
              <a:rPr lang="en-US" dirty="0" smtClean="0">
                <a:latin typeface="Arial"/>
                <a:cs typeface="Arial"/>
              </a:rPr>
              <a:t> et al., 2011</a:t>
            </a:r>
            <a:endParaRPr lang="en-US" dirty="0">
              <a:latin typeface="Arial"/>
              <a:cs typeface="Arial"/>
            </a:endParaRPr>
          </a:p>
        </p:txBody>
      </p:sp>
    </p:spTree>
    <p:extLst>
      <p:ext uri="{BB962C8B-B14F-4D97-AF65-F5344CB8AC3E}">
        <p14:creationId xmlns:p14="http://schemas.microsoft.com/office/powerpoint/2010/main" val="361064330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9306"/>
            <a:ext cx="8229600" cy="1143000"/>
          </a:xfrm>
        </p:spPr>
        <p:txBody>
          <a:bodyPr>
            <a:normAutofit fontScale="90000"/>
          </a:bodyPr>
          <a:lstStyle/>
          <a:p>
            <a:r>
              <a:rPr lang="en-US" dirty="0" smtClean="0"/>
              <a:t>Bone marrow derived cells create a pre-metastatic niche in the lung</a:t>
            </a:r>
            <a:endParaRPr lang="en-US" dirty="0"/>
          </a:p>
        </p:txBody>
      </p:sp>
      <p:sp>
        <p:nvSpPr>
          <p:cNvPr id="3" name="Content Placeholder 2"/>
          <p:cNvSpPr>
            <a:spLocks noGrp="1"/>
          </p:cNvSpPr>
          <p:nvPr>
            <p:ph idx="1"/>
          </p:nvPr>
        </p:nvSpPr>
        <p:spPr>
          <a:xfrm>
            <a:off x="457200" y="1646953"/>
            <a:ext cx="8229600" cy="2098994"/>
          </a:xfrm>
        </p:spPr>
        <p:txBody>
          <a:bodyPr>
            <a:normAutofit lnSpcReduction="10000"/>
          </a:bodyPr>
          <a:lstStyle/>
          <a:p>
            <a:r>
              <a:rPr lang="en-US" sz="2800" dirty="0" smtClean="0"/>
              <a:t>Tumor-specific growth factors </a:t>
            </a:r>
            <a:r>
              <a:rPr lang="en-US" sz="2800" dirty="0" err="1" smtClean="0"/>
              <a:t>upregulate</a:t>
            </a:r>
            <a:r>
              <a:rPr lang="en-US" sz="2800" dirty="0"/>
              <a:t> f</a:t>
            </a:r>
            <a:r>
              <a:rPr lang="en-US" sz="2800" dirty="0" smtClean="0"/>
              <a:t>ibroblast production of </a:t>
            </a:r>
            <a:r>
              <a:rPr lang="en-US" sz="2800" dirty="0" err="1" smtClean="0"/>
              <a:t>fibronectin</a:t>
            </a:r>
            <a:r>
              <a:rPr lang="en-US" sz="2800" dirty="0" smtClean="0"/>
              <a:t> to create a permissive niche for lung colonization</a:t>
            </a:r>
          </a:p>
          <a:p>
            <a:pPr lvl="1"/>
            <a:r>
              <a:rPr lang="en-US" sz="2400" dirty="0" smtClean="0"/>
              <a:t>Prior to arrival of BMDCs, but at future site of metastatic niche location</a:t>
            </a:r>
            <a:endParaRPr lang="en-US" sz="2400" dirty="0"/>
          </a:p>
        </p:txBody>
      </p:sp>
      <p:sp>
        <p:nvSpPr>
          <p:cNvPr id="6" name="TextBox 5"/>
          <p:cNvSpPr txBox="1"/>
          <p:nvPr/>
        </p:nvSpPr>
        <p:spPr>
          <a:xfrm>
            <a:off x="0" y="6525181"/>
            <a:ext cx="2109772" cy="369332"/>
          </a:xfrm>
          <a:prstGeom prst="rect">
            <a:avLst/>
          </a:prstGeom>
          <a:noFill/>
        </p:spPr>
        <p:txBody>
          <a:bodyPr wrap="none" rtlCol="0">
            <a:spAutoFit/>
          </a:bodyPr>
          <a:lstStyle/>
          <a:p>
            <a:r>
              <a:rPr lang="en-US" dirty="0" smtClean="0">
                <a:latin typeface="Arial"/>
                <a:cs typeface="Arial"/>
              </a:rPr>
              <a:t>Kaplan et al., 2005</a:t>
            </a:r>
            <a:endParaRPr lang="en-US" dirty="0">
              <a:latin typeface="Arial"/>
              <a:cs typeface="Arial"/>
            </a:endParaRPr>
          </a:p>
        </p:txBody>
      </p:sp>
      <p:sp>
        <p:nvSpPr>
          <p:cNvPr id="8" name="TextBox 7"/>
          <p:cNvSpPr txBox="1"/>
          <p:nvPr/>
        </p:nvSpPr>
        <p:spPr>
          <a:xfrm>
            <a:off x="980726" y="5981700"/>
            <a:ext cx="1039918" cy="369332"/>
          </a:xfrm>
          <a:prstGeom prst="rect">
            <a:avLst/>
          </a:prstGeom>
          <a:noFill/>
        </p:spPr>
        <p:txBody>
          <a:bodyPr wrap="none" rtlCol="0">
            <a:spAutoFit/>
          </a:bodyPr>
          <a:lstStyle/>
          <a:p>
            <a:r>
              <a:rPr lang="en-US" dirty="0" smtClean="0">
                <a:latin typeface="Arial"/>
                <a:cs typeface="Arial"/>
              </a:rPr>
              <a:t>WT lung</a:t>
            </a:r>
            <a:endParaRPr lang="en-US" dirty="0">
              <a:latin typeface="Arial"/>
              <a:cs typeface="Arial"/>
            </a:endParaRPr>
          </a:p>
        </p:txBody>
      </p:sp>
      <p:sp>
        <p:nvSpPr>
          <p:cNvPr id="9" name="TextBox 8"/>
          <p:cNvSpPr txBox="1"/>
          <p:nvPr/>
        </p:nvSpPr>
        <p:spPr>
          <a:xfrm>
            <a:off x="3160796" y="5978110"/>
            <a:ext cx="2866177" cy="646331"/>
          </a:xfrm>
          <a:prstGeom prst="rect">
            <a:avLst/>
          </a:prstGeom>
          <a:noFill/>
        </p:spPr>
        <p:txBody>
          <a:bodyPr wrap="none" rtlCol="0">
            <a:spAutoFit/>
          </a:bodyPr>
          <a:lstStyle/>
          <a:p>
            <a:r>
              <a:rPr lang="en-US" dirty="0" smtClean="0">
                <a:latin typeface="Arial"/>
                <a:cs typeface="Arial"/>
              </a:rPr>
              <a:t>Pre-metastatic lung, day 3</a:t>
            </a:r>
          </a:p>
          <a:p>
            <a:r>
              <a:rPr lang="en-US" dirty="0" smtClean="0">
                <a:latin typeface="Arial"/>
                <a:cs typeface="Arial"/>
              </a:rPr>
              <a:t>Before arrival of BMDCs</a:t>
            </a:r>
            <a:endParaRPr lang="en-US" dirty="0">
              <a:latin typeface="Arial"/>
              <a:cs typeface="Arial"/>
            </a:endParaRPr>
          </a:p>
        </p:txBody>
      </p:sp>
      <p:sp>
        <p:nvSpPr>
          <p:cNvPr id="10" name="TextBox 9"/>
          <p:cNvSpPr txBox="1"/>
          <p:nvPr/>
        </p:nvSpPr>
        <p:spPr>
          <a:xfrm>
            <a:off x="6124309" y="5978110"/>
            <a:ext cx="3189592" cy="646331"/>
          </a:xfrm>
          <a:prstGeom prst="rect">
            <a:avLst/>
          </a:prstGeom>
          <a:noFill/>
        </p:spPr>
        <p:txBody>
          <a:bodyPr wrap="square" rtlCol="0">
            <a:spAutoFit/>
          </a:bodyPr>
          <a:lstStyle/>
          <a:p>
            <a:r>
              <a:rPr lang="en-US" dirty="0" smtClean="0">
                <a:latin typeface="Arial"/>
                <a:cs typeface="Arial"/>
              </a:rPr>
              <a:t>Maximal FN expression on day 14</a:t>
            </a:r>
            <a:endParaRPr lang="en-US" dirty="0">
              <a:latin typeface="Arial"/>
              <a:cs typeface="Arial"/>
            </a:endParaRPr>
          </a:p>
        </p:txBody>
      </p:sp>
      <p:pic>
        <p:nvPicPr>
          <p:cNvPr id="11" name="Picture 10" descr="Screen Shot 2014-03-30 at 6.59.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27488"/>
            <a:ext cx="2989900" cy="2286000"/>
          </a:xfrm>
          <a:prstGeom prst="rect">
            <a:avLst/>
          </a:prstGeom>
        </p:spPr>
      </p:pic>
      <p:pic>
        <p:nvPicPr>
          <p:cNvPr id="12" name="Picture 11" descr="Screen Shot 2014-03-30 at 6.59.4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6289" y="3726856"/>
            <a:ext cx="2968488" cy="2286000"/>
          </a:xfrm>
          <a:prstGeom prst="rect">
            <a:avLst/>
          </a:prstGeom>
        </p:spPr>
      </p:pic>
      <p:pic>
        <p:nvPicPr>
          <p:cNvPr id="13" name="Picture 12" descr="Screen Shot 2014-03-30 at 6.59.5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4165" y="3697996"/>
            <a:ext cx="2972467" cy="2286000"/>
          </a:xfrm>
          <a:prstGeom prst="rect">
            <a:avLst/>
          </a:prstGeom>
        </p:spPr>
      </p:pic>
    </p:spTree>
    <p:extLst>
      <p:ext uri="{BB962C8B-B14F-4D97-AF65-F5344CB8AC3E}">
        <p14:creationId xmlns:p14="http://schemas.microsoft.com/office/powerpoint/2010/main" val="347258832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806"/>
            <a:ext cx="8229600" cy="1143000"/>
          </a:xfrm>
        </p:spPr>
        <p:txBody>
          <a:bodyPr>
            <a:normAutofit fontScale="90000"/>
          </a:bodyPr>
          <a:lstStyle/>
          <a:p>
            <a:r>
              <a:rPr lang="en-US" dirty="0" smtClean="0"/>
              <a:t>ECM Proteins in </a:t>
            </a:r>
            <a:r>
              <a:rPr lang="en-US" dirty="0" smtClean="0"/>
              <a:t>Bone Metastasis</a:t>
            </a:r>
            <a:endParaRPr lang="en-US" dirty="0"/>
          </a:p>
        </p:txBody>
      </p:sp>
      <p:sp>
        <p:nvSpPr>
          <p:cNvPr id="3" name="Content Placeholder 2"/>
          <p:cNvSpPr>
            <a:spLocks noGrp="1"/>
          </p:cNvSpPr>
          <p:nvPr>
            <p:ph idx="1"/>
          </p:nvPr>
        </p:nvSpPr>
        <p:spPr>
          <a:xfrm>
            <a:off x="208518" y="1600200"/>
            <a:ext cx="4553982" cy="4525963"/>
          </a:xfrm>
        </p:spPr>
        <p:txBody>
          <a:bodyPr>
            <a:normAutofit fontScale="85000" lnSpcReduction="20000"/>
          </a:bodyPr>
          <a:lstStyle/>
          <a:p>
            <a:r>
              <a:rPr lang="en-US" dirty="0" err="1" smtClean="0"/>
              <a:t>Osteopontin</a:t>
            </a:r>
            <a:r>
              <a:rPr lang="en-US" dirty="0" smtClean="0"/>
              <a:t> (OPN) and bone </a:t>
            </a:r>
            <a:r>
              <a:rPr lang="en-US" dirty="0" err="1" smtClean="0"/>
              <a:t>sialoprotein</a:t>
            </a:r>
            <a:r>
              <a:rPr lang="en-US" dirty="0" smtClean="0"/>
              <a:t>  (BSP) expression </a:t>
            </a:r>
            <a:r>
              <a:rPr lang="en-US" dirty="0" smtClean="0"/>
              <a:t>are both</a:t>
            </a:r>
            <a:r>
              <a:rPr lang="en-US" dirty="0" smtClean="0"/>
              <a:t> present in breast cancer bone metastasis </a:t>
            </a:r>
          </a:p>
          <a:p>
            <a:pPr lvl="1"/>
            <a:r>
              <a:rPr lang="en-US" b="1" dirty="0" smtClean="0"/>
              <a:t>OPN</a:t>
            </a:r>
            <a:r>
              <a:rPr lang="en-US" dirty="0" smtClean="0"/>
              <a:t>: promotes invasive behavior of breast cancer cells, recruits macrophages, initiates downstream signaling</a:t>
            </a:r>
            <a:endParaRPr lang="en-US" dirty="0" smtClean="0"/>
          </a:p>
          <a:p>
            <a:pPr lvl="1"/>
            <a:r>
              <a:rPr lang="en-US" b="1" dirty="0" smtClean="0"/>
              <a:t>BSP: </a:t>
            </a:r>
            <a:r>
              <a:rPr lang="en-US" dirty="0" smtClean="0"/>
              <a:t>facilitates adhesion, survival, metastasis</a:t>
            </a:r>
          </a:p>
          <a:p>
            <a:pPr lvl="1"/>
            <a:r>
              <a:rPr lang="en-US" dirty="0" smtClean="0"/>
              <a:t>Potential “</a:t>
            </a:r>
            <a:r>
              <a:rPr lang="en-US" dirty="0" err="1" smtClean="0"/>
              <a:t>osteomimicry</a:t>
            </a:r>
            <a:r>
              <a:rPr lang="en-US" dirty="0" smtClean="0"/>
              <a:t>”</a:t>
            </a:r>
            <a:endParaRPr lang="en-US" dirty="0"/>
          </a:p>
        </p:txBody>
      </p:sp>
      <p:sp>
        <p:nvSpPr>
          <p:cNvPr id="4" name="TextBox 3"/>
          <p:cNvSpPr txBox="1"/>
          <p:nvPr/>
        </p:nvSpPr>
        <p:spPr>
          <a:xfrm>
            <a:off x="-1" y="6491446"/>
            <a:ext cx="9144001" cy="369332"/>
          </a:xfrm>
          <a:prstGeom prst="rect">
            <a:avLst/>
          </a:prstGeom>
          <a:noFill/>
        </p:spPr>
        <p:txBody>
          <a:bodyPr wrap="square" rtlCol="0">
            <a:spAutoFit/>
          </a:bodyPr>
          <a:lstStyle/>
          <a:p>
            <a:r>
              <a:rPr lang="en-US" dirty="0" smtClean="0">
                <a:latin typeface="Arial"/>
                <a:cs typeface="Arial"/>
              </a:rPr>
              <a:t>Ibrahim et al., 2001	</a:t>
            </a:r>
            <a:r>
              <a:rPr lang="en-US" dirty="0" err="1" smtClean="0">
                <a:latin typeface="Arial"/>
                <a:cs typeface="Arial"/>
              </a:rPr>
              <a:t>Wai</a:t>
            </a:r>
            <a:r>
              <a:rPr lang="en-US" dirty="0" smtClean="0">
                <a:latin typeface="Arial"/>
                <a:cs typeface="Arial"/>
              </a:rPr>
              <a:t> et al., 2004	Kruger et al., 2014	</a:t>
            </a:r>
            <a:r>
              <a:rPr lang="en-US" dirty="0" err="1" smtClean="0">
                <a:latin typeface="Arial"/>
                <a:cs typeface="Arial"/>
              </a:rPr>
              <a:t>Diel</a:t>
            </a:r>
            <a:r>
              <a:rPr lang="en-US" dirty="0" smtClean="0">
                <a:latin typeface="Arial"/>
                <a:cs typeface="Arial"/>
              </a:rPr>
              <a:t> et al., 1999</a:t>
            </a:r>
            <a:endParaRPr lang="en-US" dirty="0">
              <a:latin typeface="Arial"/>
              <a:cs typeface="Arial"/>
            </a:endParaRPr>
          </a:p>
        </p:txBody>
      </p:sp>
      <p:pic>
        <p:nvPicPr>
          <p:cNvPr id="5" name="Picture 4" descr="Screen Shot 2014-03-30 at 1.13.20 PM.pn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b="19716"/>
          <a:stretch/>
        </p:blipFill>
        <p:spPr>
          <a:xfrm>
            <a:off x="4983231" y="1171528"/>
            <a:ext cx="3703569" cy="2809619"/>
          </a:xfrm>
          <a:prstGeom prst="rect">
            <a:avLst/>
          </a:prstGeom>
        </p:spPr>
      </p:pic>
      <p:pic>
        <p:nvPicPr>
          <p:cNvPr id="6" name="Content Placeholder 3"/>
          <p:cNvPicPr>
            <a:picLocks noChangeAspect="1"/>
          </p:cNvPicPr>
          <p:nvPr/>
        </p:nvPicPr>
        <p:blipFill rotWithShape="1">
          <a:blip r:embed="rId5"/>
          <a:srcRect t="3347" b="-47"/>
          <a:stretch/>
        </p:blipFill>
        <p:spPr>
          <a:xfrm>
            <a:off x="5229662" y="4075937"/>
            <a:ext cx="3262719" cy="2351624"/>
          </a:xfrm>
          <a:prstGeom prst="rect">
            <a:avLst/>
          </a:prstGeom>
        </p:spPr>
      </p:pic>
    </p:spTree>
    <p:extLst>
      <p:ext uri="{BB962C8B-B14F-4D97-AF65-F5344CB8AC3E}">
        <p14:creationId xmlns:p14="http://schemas.microsoft.com/office/powerpoint/2010/main" val="203070178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smtClean="0"/>
              <a:t>Integrins</a:t>
            </a:r>
            <a:endParaRPr lang="en-US" dirty="0"/>
          </a:p>
        </p:txBody>
      </p:sp>
      <p:sp>
        <p:nvSpPr>
          <p:cNvPr id="3" name="Content Placeholder 2"/>
          <p:cNvSpPr>
            <a:spLocks noGrp="1"/>
          </p:cNvSpPr>
          <p:nvPr>
            <p:ph idx="1"/>
          </p:nvPr>
        </p:nvSpPr>
        <p:spPr>
          <a:xfrm>
            <a:off x="457200" y="1600200"/>
            <a:ext cx="3706175" cy="4525963"/>
          </a:xfrm>
        </p:spPr>
        <p:txBody>
          <a:bodyPr>
            <a:normAutofit fontScale="92500" lnSpcReduction="20000"/>
          </a:bodyPr>
          <a:lstStyle/>
          <a:p>
            <a:r>
              <a:rPr lang="en-US" dirty="0" smtClean="0">
                <a:latin typeface="Symbol" charset="2"/>
                <a:cs typeface="Symbol" charset="2"/>
              </a:rPr>
              <a:t>a</a:t>
            </a:r>
            <a:r>
              <a:rPr lang="en-US" baseline="-25000" dirty="0" smtClean="0"/>
              <a:t>v</a:t>
            </a:r>
            <a:r>
              <a:rPr lang="en-US" dirty="0" smtClean="0">
                <a:latin typeface="Symbol" charset="2"/>
                <a:cs typeface="Symbol" charset="2"/>
              </a:rPr>
              <a:t>b</a:t>
            </a:r>
            <a:r>
              <a:rPr lang="en-US" baseline="-25000" dirty="0" smtClean="0"/>
              <a:t>3</a:t>
            </a:r>
            <a:r>
              <a:rPr lang="en-US" dirty="0" smtClean="0"/>
              <a:t> </a:t>
            </a:r>
            <a:r>
              <a:rPr lang="en-US" dirty="0" smtClean="0"/>
              <a:t>is required for bone metastasis in many types of cancer</a:t>
            </a:r>
            <a:endParaRPr lang="en-US" dirty="0" smtClean="0"/>
          </a:p>
          <a:p>
            <a:r>
              <a:rPr lang="en-US" dirty="0" smtClean="0"/>
              <a:t>Binds </a:t>
            </a:r>
            <a:r>
              <a:rPr lang="en-US" dirty="0" err="1" smtClean="0"/>
              <a:t>vitronectin</a:t>
            </a:r>
            <a:r>
              <a:rPr lang="en-US" dirty="0" smtClean="0"/>
              <a:t>, </a:t>
            </a:r>
            <a:r>
              <a:rPr lang="en-US" dirty="0" err="1" smtClean="0"/>
              <a:t>fibronectin</a:t>
            </a:r>
            <a:r>
              <a:rPr lang="en-US" dirty="0" smtClean="0"/>
              <a:t>, </a:t>
            </a:r>
            <a:r>
              <a:rPr lang="en-US" dirty="0" err="1" smtClean="0"/>
              <a:t>osteopontin</a:t>
            </a:r>
            <a:r>
              <a:rPr lang="en-US" dirty="0" smtClean="0"/>
              <a:t>, bone </a:t>
            </a:r>
            <a:r>
              <a:rPr lang="en-US" dirty="0" err="1" smtClean="0"/>
              <a:t>sialoprotein</a:t>
            </a:r>
            <a:r>
              <a:rPr lang="en-US" dirty="0" smtClean="0"/>
              <a:t>, others in present bone &amp; bone marrow</a:t>
            </a:r>
            <a:endParaRPr lang="en-US" dirty="0"/>
          </a:p>
        </p:txBody>
      </p:sp>
      <p:sp>
        <p:nvSpPr>
          <p:cNvPr id="4" name="TextBox 3"/>
          <p:cNvSpPr txBox="1"/>
          <p:nvPr/>
        </p:nvSpPr>
        <p:spPr>
          <a:xfrm>
            <a:off x="0" y="6488668"/>
            <a:ext cx="5262979" cy="369332"/>
          </a:xfrm>
          <a:prstGeom prst="rect">
            <a:avLst/>
          </a:prstGeom>
          <a:noFill/>
        </p:spPr>
        <p:txBody>
          <a:bodyPr wrap="none" rtlCol="0">
            <a:spAutoFit/>
          </a:bodyPr>
          <a:lstStyle/>
          <a:p>
            <a:r>
              <a:rPr lang="en-US" dirty="0" err="1" smtClean="0">
                <a:latin typeface="Arial"/>
                <a:cs typeface="Arial"/>
              </a:rPr>
              <a:t>Liapis</a:t>
            </a:r>
            <a:r>
              <a:rPr lang="en-US" dirty="0" smtClean="0">
                <a:latin typeface="Arial"/>
                <a:cs typeface="Arial"/>
              </a:rPr>
              <a:t> et al., 1996		McCabe et al., 2007		</a:t>
            </a:r>
            <a:endParaRPr lang="en-US" dirty="0">
              <a:latin typeface="Arial"/>
              <a:cs typeface="Arial"/>
            </a:endParaRPr>
          </a:p>
        </p:txBody>
      </p:sp>
      <p:sp>
        <p:nvSpPr>
          <p:cNvPr id="8" name="TextBox 7"/>
          <p:cNvSpPr txBox="1"/>
          <p:nvPr/>
        </p:nvSpPr>
        <p:spPr>
          <a:xfrm>
            <a:off x="5503334" y="6488668"/>
            <a:ext cx="2737912" cy="369332"/>
          </a:xfrm>
          <a:prstGeom prst="rect">
            <a:avLst/>
          </a:prstGeom>
          <a:noFill/>
        </p:spPr>
        <p:txBody>
          <a:bodyPr wrap="none" rtlCol="0">
            <a:spAutoFit/>
          </a:bodyPr>
          <a:lstStyle/>
          <a:p>
            <a:r>
              <a:rPr lang="en-US" dirty="0" smtClean="0">
                <a:latin typeface="Arial"/>
                <a:cs typeface="Arial"/>
              </a:rPr>
              <a:t>Prostate cancer example</a:t>
            </a:r>
            <a:endParaRPr lang="en-US" dirty="0">
              <a:latin typeface="Arial"/>
              <a:cs typeface="Arial"/>
            </a:endParaRPr>
          </a:p>
        </p:txBody>
      </p:sp>
      <p:pic>
        <p:nvPicPr>
          <p:cNvPr id="11" name="Picture 10" descr="Screen Shot 2014-03-30 at 3.40.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5958" y="528632"/>
            <a:ext cx="5058041" cy="3115408"/>
          </a:xfrm>
          <a:prstGeom prst="rect">
            <a:avLst/>
          </a:prstGeom>
        </p:spPr>
      </p:pic>
      <p:pic>
        <p:nvPicPr>
          <p:cNvPr id="12" name="Picture 11" descr="Screen Shot 2014-03-30 at 3.41.0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5958" y="3644040"/>
            <a:ext cx="5050847" cy="2906755"/>
          </a:xfrm>
          <a:prstGeom prst="rect">
            <a:avLst/>
          </a:prstGeom>
        </p:spPr>
      </p:pic>
    </p:spTree>
    <p:extLst>
      <p:ext uri="{BB962C8B-B14F-4D97-AF65-F5344CB8AC3E}">
        <p14:creationId xmlns:p14="http://schemas.microsoft.com/office/powerpoint/2010/main" val="35629762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Integrins</a:t>
            </a:r>
            <a:endParaRPr lang="en-US" dirty="0"/>
          </a:p>
        </p:txBody>
      </p:sp>
      <p:sp>
        <p:nvSpPr>
          <p:cNvPr id="3" name="Content Placeholder 2"/>
          <p:cNvSpPr>
            <a:spLocks noGrp="1"/>
          </p:cNvSpPr>
          <p:nvPr>
            <p:ph idx="1"/>
          </p:nvPr>
        </p:nvSpPr>
        <p:spPr>
          <a:xfrm>
            <a:off x="457200" y="1600200"/>
            <a:ext cx="8507048" cy="2380049"/>
          </a:xfrm>
        </p:spPr>
        <p:txBody>
          <a:bodyPr>
            <a:normAutofit fontScale="85000" lnSpcReduction="20000"/>
          </a:bodyPr>
          <a:lstStyle/>
          <a:p>
            <a:r>
              <a:rPr lang="en-US" dirty="0" smtClean="0">
                <a:latin typeface="Symbol" charset="2"/>
                <a:cs typeface="Symbol" charset="2"/>
              </a:rPr>
              <a:t>a</a:t>
            </a:r>
            <a:r>
              <a:rPr lang="en-US" baseline="-25000" dirty="0" smtClean="0"/>
              <a:t>3</a:t>
            </a:r>
            <a:r>
              <a:rPr lang="en-US" dirty="0" smtClean="0">
                <a:latin typeface="Symbol" charset="2"/>
                <a:cs typeface="Symbol" charset="2"/>
              </a:rPr>
              <a:t>b</a:t>
            </a:r>
            <a:r>
              <a:rPr lang="en-US" baseline="-25000" dirty="0"/>
              <a:t>1</a:t>
            </a:r>
            <a:r>
              <a:rPr lang="en-US" dirty="0" smtClean="0"/>
              <a:t> </a:t>
            </a:r>
            <a:r>
              <a:rPr lang="en-US" dirty="0"/>
              <a:t>mediates initial pulmonary arrest of HT1080 </a:t>
            </a:r>
            <a:r>
              <a:rPr lang="en-US" dirty="0" smtClean="0"/>
              <a:t>cells (</a:t>
            </a:r>
            <a:r>
              <a:rPr lang="en-US" dirty="0" err="1" smtClean="0"/>
              <a:t>fibrosarcoma</a:t>
            </a:r>
            <a:r>
              <a:rPr lang="en-US" dirty="0" smtClean="0"/>
              <a:t>)</a:t>
            </a:r>
          </a:p>
          <a:p>
            <a:pPr lvl="1"/>
            <a:r>
              <a:rPr lang="en-US" dirty="0" smtClean="0"/>
              <a:t>Binds </a:t>
            </a:r>
            <a:r>
              <a:rPr lang="en-US" dirty="0" err="1" smtClean="0"/>
              <a:t>laminin</a:t>
            </a:r>
            <a:r>
              <a:rPr lang="en-US" dirty="0" smtClean="0"/>
              <a:t> and </a:t>
            </a:r>
            <a:r>
              <a:rPr lang="en-US" dirty="0" err="1" smtClean="0"/>
              <a:t>thrombospondin</a:t>
            </a:r>
            <a:endParaRPr lang="en-US" dirty="0"/>
          </a:p>
          <a:p>
            <a:r>
              <a:rPr lang="en-US" dirty="0"/>
              <a:t>Silencing </a:t>
            </a:r>
            <a:r>
              <a:rPr lang="en-US" dirty="0" smtClean="0">
                <a:latin typeface="Symbol" charset="2"/>
                <a:cs typeface="Symbol" charset="2"/>
              </a:rPr>
              <a:t>a</a:t>
            </a:r>
            <a:r>
              <a:rPr lang="en-US" baseline="-25000" dirty="0"/>
              <a:t>3</a:t>
            </a:r>
            <a:r>
              <a:rPr lang="en-US" dirty="0" smtClean="0"/>
              <a:t> </a:t>
            </a:r>
            <a:r>
              <a:rPr lang="en-US" dirty="0"/>
              <a:t>integrin expression prevented lung </a:t>
            </a:r>
            <a:r>
              <a:rPr lang="en-US" dirty="0" smtClean="0"/>
              <a:t>metastasis </a:t>
            </a:r>
            <a:r>
              <a:rPr lang="en-US" dirty="0"/>
              <a:t>in 4T1 </a:t>
            </a:r>
            <a:r>
              <a:rPr lang="en-US" dirty="0" smtClean="0"/>
              <a:t>cells</a:t>
            </a:r>
          </a:p>
          <a:p>
            <a:pPr lvl="1"/>
            <a:r>
              <a:rPr lang="en-US" dirty="0" smtClean="0"/>
              <a:t>Tail vein injection</a:t>
            </a:r>
            <a:endParaRPr lang="en-US" dirty="0"/>
          </a:p>
          <a:p>
            <a:endParaRPr lang="en-US" dirty="0"/>
          </a:p>
        </p:txBody>
      </p:sp>
      <p:sp>
        <p:nvSpPr>
          <p:cNvPr id="5" name="TextBox 4"/>
          <p:cNvSpPr txBox="1"/>
          <p:nvPr/>
        </p:nvSpPr>
        <p:spPr>
          <a:xfrm>
            <a:off x="0" y="6195593"/>
            <a:ext cx="2371791" cy="646331"/>
          </a:xfrm>
          <a:prstGeom prst="rect">
            <a:avLst/>
          </a:prstGeom>
          <a:noFill/>
        </p:spPr>
        <p:txBody>
          <a:bodyPr wrap="square" rtlCol="0">
            <a:spAutoFit/>
          </a:bodyPr>
          <a:lstStyle/>
          <a:p>
            <a:r>
              <a:rPr lang="en-US" dirty="0" smtClean="0">
                <a:latin typeface="Arial"/>
                <a:cs typeface="Arial"/>
              </a:rPr>
              <a:t>Wang et al., 2004</a:t>
            </a:r>
            <a:endParaRPr lang="en-US" dirty="0">
              <a:latin typeface="Arial"/>
              <a:cs typeface="Arial"/>
            </a:endParaRPr>
          </a:p>
          <a:p>
            <a:r>
              <a:rPr lang="en-US" dirty="0" smtClean="0">
                <a:latin typeface="Arial"/>
                <a:cs typeface="Arial"/>
              </a:rPr>
              <a:t>Zhou et al., 2014</a:t>
            </a:r>
            <a:endParaRPr lang="en-US" dirty="0">
              <a:latin typeface="Arial"/>
              <a:cs typeface="Arial"/>
            </a:endParaRPr>
          </a:p>
        </p:txBody>
      </p:sp>
      <p:pic>
        <p:nvPicPr>
          <p:cNvPr id="7" name="Picture 6" descr="Screen Shot 2014-03-30 at 3.46.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117" y="3886879"/>
            <a:ext cx="4889270" cy="2877751"/>
          </a:xfrm>
          <a:prstGeom prst="rect">
            <a:avLst/>
          </a:prstGeom>
        </p:spPr>
      </p:pic>
    </p:spTree>
    <p:extLst>
      <p:ext uri="{BB962C8B-B14F-4D97-AF65-F5344CB8AC3E}">
        <p14:creationId xmlns:p14="http://schemas.microsoft.com/office/powerpoint/2010/main" val="5583224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eyton_Lab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Peyton_Lab_Template.thmx</Template>
  <TotalTime>5346</TotalTime>
  <Words>3580</Words>
  <Application>Microsoft Macintosh PowerPoint</Application>
  <PresentationFormat>On-screen Show (4:3)</PresentationFormat>
  <Paragraphs>296</Paragraphs>
  <Slides>26</Slides>
  <Notes>20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Peyton_Lab_Template</vt:lpstr>
      <vt:lpstr>Proteomics of Tissue Tropism in Breast Cancer (mostly)</vt:lpstr>
      <vt:lpstr>‘Omics’ Approaches</vt:lpstr>
      <vt:lpstr>Large-Scale Example: Matched Primary and Bone Met from Patient</vt:lpstr>
      <vt:lpstr>Proteomics of tropism generally studied on a smaller scale</vt:lpstr>
      <vt:lpstr>Tenascin C</vt:lpstr>
      <vt:lpstr>Bone marrow derived cells create a pre-metastatic niche in the lung</vt:lpstr>
      <vt:lpstr>ECM Proteins in Bone Metastasis</vt:lpstr>
      <vt:lpstr>Integrins</vt:lpstr>
      <vt:lpstr>Integrins</vt:lpstr>
      <vt:lpstr>HER2 and Brain Metastasis</vt:lpstr>
      <vt:lpstr>Metadherin</vt:lpstr>
      <vt:lpstr>Osteoactivin</vt:lpstr>
      <vt:lpstr>TGFb is released during bone remodeling, stimulates “vicious cycle”</vt:lpstr>
      <vt:lpstr>Interleukins</vt:lpstr>
      <vt:lpstr>VEGF-C</vt:lpstr>
      <vt:lpstr>CXCR4</vt:lpstr>
      <vt:lpstr>Proteases</vt:lpstr>
      <vt:lpstr>Proteases</vt:lpstr>
      <vt:lpstr>Serpins &amp; Brain Metastasis</vt:lpstr>
      <vt:lpstr>Src Activity Necessary for Bone Colonization</vt:lpstr>
      <vt:lpstr>Where we are trying to fit in</vt:lpstr>
      <vt:lpstr>Conclusions</vt:lpstr>
      <vt:lpstr>PowerPoint Presentation</vt:lpstr>
      <vt:lpstr>Supplemental</vt:lpstr>
      <vt:lpstr>Bone Metastasis</vt:lpstr>
      <vt:lpstr>Methods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Proteomics of Tissue Tropism</dc:title>
  <dc:creator>Lauren Barney</dc:creator>
  <cp:lastModifiedBy>Lauren Barney</cp:lastModifiedBy>
  <cp:revision>164</cp:revision>
  <dcterms:created xsi:type="dcterms:W3CDTF">2014-03-23T00:06:30Z</dcterms:created>
  <dcterms:modified xsi:type="dcterms:W3CDTF">2014-03-31T18:32:58Z</dcterms:modified>
</cp:coreProperties>
</file>