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8" r:id="rId6"/>
    <p:sldId id="259" r:id="rId7"/>
    <p:sldId id="266" r:id="rId8"/>
    <p:sldId id="267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2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2C3CB-20C3-4417-AFED-95CFC8598907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1FE28-F82A-4F59-B820-4CD33EE0B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jb.asm.org/cgi/reprint/177/22/6672" TargetMode="External"/><Relationship Id="rId2" Type="http://schemas.openxmlformats.org/officeDocument/2006/relationships/hyperlink" Target="http://openwetware.org/images/e/e6/PresentationGuidelines.ppt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mic.sgmjournals.org/cgi/reprint/141/5/1101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will prepare a 10 minute PowerPoint presentation that will present your mathematical model of nitrogen metabolism in yeast. Please follow these </a:t>
            </a:r>
            <a:r>
              <a:rPr lang="en-US" dirty="0" smtClean="0">
                <a:hlinkClick r:id="rId2" tooltip="PresentationGuidelines.ppt"/>
              </a:rPr>
              <a:t>guidelines</a:t>
            </a:r>
            <a:r>
              <a:rPr lang="en-US" dirty="0" smtClean="0"/>
              <a:t> when creating your presentation. You will need approximately 10 slides (1 slide per minute) for your presentation. </a:t>
            </a:r>
          </a:p>
          <a:p>
            <a:r>
              <a:rPr lang="en-US" dirty="0" smtClean="0"/>
              <a:t>Your presentation should cover the following content: </a:t>
            </a:r>
          </a:p>
          <a:p>
            <a:pPr lvl="1"/>
            <a:r>
              <a:rPr lang="en-US" dirty="0" smtClean="0"/>
              <a:t>Purpose and significance of the model </a:t>
            </a:r>
          </a:p>
          <a:p>
            <a:pPr lvl="1"/>
            <a:r>
              <a:rPr lang="en-US" dirty="0" smtClean="0"/>
              <a:t>A list and explanation of the state variables needed to model the process of interest. </a:t>
            </a:r>
          </a:p>
          <a:p>
            <a:pPr lvl="1"/>
            <a:r>
              <a:rPr lang="en-US" dirty="0" smtClean="0"/>
              <a:t>Your system of differential equations that model the dynamics. </a:t>
            </a:r>
          </a:p>
          <a:p>
            <a:pPr lvl="1"/>
            <a:r>
              <a:rPr lang="en-US" dirty="0" smtClean="0"/>
              <a:t>An explanation of the terms in your equation(s) in order to justify your choices. </a:t>
            </a:r>
          </a:p>
          <a:p>
            <a:pPr lvl="1"/>
            <a:r>
              <a:rPr lang="en-US" dirty="0" smtClean="0"/>
              <a:t>A list and explanation of all the parameters your model requires for numerical simulation. </a:t>
            </a:r>
          </a:p>
          <a:p>
            <a:pPr lvl="1"/>
            <a:r>
              <a:rPr lang="en-US" dirty="0" smtClean="0"/>
              <a:t>The output (graphs) of your numerical simulation. </a:t>
            </a:r>
          </a:p>
          <a:p>
            <a:pPr lvl="1"/>
            <a:r>
              <a:rPr lang="en-US" dirty="0" smtClean="0"/>
              <a:t>A discussion of your results and how they relate to the </a:t>
            </a:r>
            <a:r>
              <a:rPr lang="en-US" i="1" dirty="0" smtClean="0">
                <a:hlinkClick r:id="rId3" tooltip="http://jb.asm.org/cgi/reprint/177/22/6672"/>
              </a:rPr>
              <a:t>Journal of Bacteriology</a:t>
            </a:r>
            <a:r>
              <a:rPr lang="en-US" dirty="0" smtClean="0"/>
              <a:t> and </a:t>
            </a:r>
            <a:r>
              <a:rPr lang="en-US" i="1" dirty="0" smtClean="0">
                <a:hlinkClick r:id="rId4" tooltip="http://mic.sgmjournals.org/cgi/reprint/141/5/1101"/>
              </a:rPr>
              <a:t>Microbiology</a:t>
            </a:r>
            <a:r>
              <a:rPr lang="en-US" dirty="0" smtClean="0"/>
              <a:t> papers by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Schure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 (1995). </a:t>
            </a:r>
          </a:p>
          <a:p>
            <a:pPr lvl="1"/>
            <a:r>
              <a:rPr lang="en-US" dirty="0" smtClean="0"/>
              <a:t>What future directions might you take.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dxdt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(2) = v1*mine/(k1+mine)-v2*(ate*nh4)/(k2+(ate*nh4)) -v4*(ate/(k4+ate))+v3*(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*nh4)/(k3+(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*nh4)) +v5*(mine*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)/(k5+(mine*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048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The rate of change of the </a:t>
            </a:r>
            <a:r>
              <a:rPr lang="en-US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glutamate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concentration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05400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Legend</a:t>
            </a:r>
          </a:p>
          <a:p>
            <a:r>
              <a:rPr lang="en-US" sz="2000" dirty="0" smtClean="0"/>
              <a:t>m</a:t>
            </a:r>
            <a:r>
              <a:rPr lang="en-US" sz="2000" dirty="0" smtClean="0"/>
              <a:t>ine=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glutamine]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te= [glutamate]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nh4=[ammonia]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=[alpha-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]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514600"/>
            <a:ext cx="707445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124200" y="5943600"/>
            <a:ext cx="5867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van Riel &amp; Sontag (2006) </a:t>
            </a:r>
            <a:r>
              <a:rPr lang="en-US" sz="2000" i="1" dirty="0" smtClean="0"/>
              <a:t>IEEE Proc.-Syst. Biol.</a:t>
            </a:r>
            <a:r>
              <a:rPr lang="en-US" sz="2000" dirty="0" smtClean="0"/>
              <a:t> 153: 263-274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953000" y="5334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v5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91200" y="46482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v1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46482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v4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25908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v3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0" y="2667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v2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764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dxdt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= -v5*(mine*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)/(k5+(mine*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))-v3*(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*nh4)/(k3+(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*nh4))+v4*(ate/(k4+ate))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381000"/>
            <a:ext cx="84582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The rate of change of the </a:t>
            </a:r>
            <a:r>
              <a:rPr lang="en-US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3600" dirty="0" err="1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concentration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05400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Legend</a:t>
            </a:r>
          </a:p>
          <a:p>
            <a:r>
              <a:rPr lang="en-US" sz="2000" dirty="0" smtClean="0"/>
              <a:t>m</a:t>
            </a:r>
            <a:r>
              <a:rPr lang="en-US" sz="2000" dirty="0" smtClean="0"/>
              <a:t>ine=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glutamine]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te= [glutamate]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nh4=[ammonia]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=[alpha-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]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514600"/>
            <a:ext cx="707445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124200" y="5943600"/>
            <a:ext cx="601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van Riel &amp; Sontag (2006)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IEEE Proc.-Syst. Biol.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153: 263-274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54102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v5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47244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v1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47244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v4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91000" y="25908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v3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67400" y="2667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v2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"/>
            <a:ext cx="70104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The rate of change of the </a:t>
            </a:r>
            <a:r>
              <a:rPr lang="en-US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ammonia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concentration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dxdt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(4) = D*u+((v1*mine)/(k1+mine))+v4*(ate/(k4+ate))-v3*(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*nh4)/(k3+(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*nh4))-v2*(ate*nh4)/(k2+(ate*nh4))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05400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Legend</a:t>
            </a:r>
          </a:p>
          <a:p>
            <a:r>
              <a:rPr lang="en-US" sz="2000" dirty="0" smtClean="0"/>
              <a:t>m</a:t>
            </a:r>
            <a:r>
              <a:rPr lang="en-US" sz="2000" dirty="0" smtClean="0"/>
              <a:t>ine=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glutamine]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te= [glutamate]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nh4=[ammonia]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=[alpha-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]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599" y="2286000"/>
            <a:ext cx="707445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124200" y="5943600"/>
            <a:ext cx="579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van Riel &amp; Sontag (2006)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IEEE Proc.-Syst. Biol.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153: 263-274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4343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v1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4800" y="457200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v4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76800" y="510540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v5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236220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v3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0" y="243840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v2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Changing 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iti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762000"/>
            <a:ext cx="6796088" cy="47579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28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Initial Output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334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k1=k2=k3=k4=k5=v1=v2=v3=v4=v5=1</a:t>
            </a:r>
          </a:p>
          <a:p>
            <a:pPr algn="ctr"/>
            <a:r>
              <a:rPr lang="en-US" sz="2400" dirty="0" smtClean="0"/>
              <a:t> D=0.15 u=10 </a:t>
            </a:r>
          </a:p>
          <a:p>
            <a:pPr algn="ctr"/>
            <a:r>
              <a:rPr lang="en-US" sz="2400" dirty="0" smtClean="0"/>
              <a:t>glutamine=1 glutamate=2 alpha-</a:t>
            </a:r>
            <a:r>
              <a:rPr lang="en-US" sz="2400" dirty="0" err="1" smtClean="0"/>
              <a:t>ketoglutarate</a:t>
            </a:r>
            <a:r>
              <a:rPr lang="en-US" sz="2400" dirty="0" smtClean="0"/>
              <a:t>=3 ammonia=4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Changing Parameters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k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295400"/>
            <a:ext cx="4978400" cy="3733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0" y="1981200"/>
            <a:ext cx="2667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Changing the k parameters did not cause a drastic change to the initial parameters.</a:t>
            </a:r>
          </a:p>
          <a:p>
            <a:r>
              <a:rPr lang="en-US" dirty="0" smtClean="0"/>
              <a:t>The state variables had a higher concentration for a longer period of time.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Changing Parameters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v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90600"/>
            <a:ext cx="5334000" cy="4000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91200" y="2209800"/>
            <a:ext cx="266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Changing the v parameter we see that they tend to fluctuate more from the initial and even between themselves.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5715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Changing Parameters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v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85800"/>
            <a:ext cx="4191000" cy="3143250"/>
          </a:xfrm>
          <a:prstGeom prst="rect">
            <a:avLst/>
          </a:prstGeom>
        </p:spPr>
      </p:pic>
      <p:pic>
        <p:nvPicPr>
          <p:cNvPr id="7" name="Picture 6" descr="v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533400"/>
            <a:ext cx="4267200" cy="3200400"/>
          </a:xfrm>
          <a:prstGeom prst="rect">
            <a:avLst/>
          </a:prstGeom>
        </p:spPr>
      </p:pic>
      <p:pic>
        <p:nvPicPr>
          <p:cNvPr id="8" name="Picture 7" descr="v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733800"/>
            <a:ext cx="4165600" cy="3124200"/>
          </a:xfrm>
          <a:prstGeom prst="rect">
            <a:avLst/>
          </a:prstGeom>
        </p:spPr>
      </p:pic>
      <p:pic>
        <p:nvPicPr>
          <p:cNvPr id="9" name="Picture 8" descr="v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76800" y="3657600"/>
            <a:ext cx="42672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Changing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Changing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137160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Effects of different parameters on a Nitrogen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Metabolism of </a:t>
            </a:r>
            <a:r>
              <a:rPr kumimoji="0" lang="en-US" sz="4400" b="1" i="1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S. </a:t>
            </a:r>
            <a:r>
              <a:rPr lang="en-US" sz="4400" b="1" i="1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c</a:t>
            </a:r>
            <a:r>
              <a:rPr kumimoji="0" lang="en-US" sz="4400" b="1" i="1" u="none" strike="noStrike" kern="120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erevesiae</a:t>
            </a:r>
            <a:endParaRPr kumimoji="0" lang="en-US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791252" y="3886200"/>
            <a:ext cx="349005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Carmen Castaneda</a:t>
            </a: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Department of Biology</a:t>
            </a:r>
          </a:p>
          <a:p>
            <a:pPr algn="ctr"/>
            <a:r>
              <a:rPr lang="en-US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Loyola Marymount University</a:t>
            </a:r>
          </a:p>
          <a:p>
            <a:pPr algn="ctr"/>
            <a:r>
              <a:rPr lang="en-US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February </a:t>
            </a:r>
            <a:r>
              <a:rPr lang="en-US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24, </a:t>
            </a:r>
            <a:r>
              <a:rPr lang="en-US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2011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752600"/>
            <a:ext cx="8001000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purpose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 model is to model the concentration of different amino acids and ammonia at different parameters.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model is significant because it will help us understand the behavior of glutamine, glutamate, alpha-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and ammonia in our system as we pick different values for our parameters.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Changing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Parameters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Changing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371600"/>
            <a:ext cx="8305800" cy="39703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In my system I declared glutamine, glutamate, alpha-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and ammonia concentrations as my state variables. Glutamine, glutamate and alpha-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are all enzymes in the cell so there is an initial amount in the system which will fluctuate over the course of time while the reaction is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occuring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Similarly the ammonia concentration is introduced into the reaction and as it goes through the reaction it’s concentration will fluctuate.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411034"/>
            <a:ext cx="55626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State Variables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Parameters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3716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parameters of my model are v1, v2, v3, v4, v5, k1, k2, k3, k4, k5, D, and u. The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v’s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all refer to the v max of each reaction as developed through the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Michaelis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Mentis model and the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k’s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are constants at which the function is proportional to the rate of change. D is the dilution rate of the inflow of glucose and ammonia, while u is the concentration of glucose and ammonia.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Outline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229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Components of the differential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State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System of Equations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Glutamine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Glutamate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Alpha-</a:t>
            </a:r>
            <a:r>
              <a:rPr lang="en-US" sz="24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ketoglutarate</a:t>
            </a:r>
            <a:endParaRPr lang="en-US" sz="24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Ammonia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Initial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Changing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Parameters</a:t>
            </a:r>
            <a:endParaRPr lang="en-US" sz="28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Connections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Future</a:t>
            </a:r>
            <a:endParaRPr lang="en-US" sz="2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64068"/>
            <a:ext cx="8839200" cy="12003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The rate of change of the</a:t>
            </a:r>
            <a:r>
              <a:rPr lang="en-US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glutamine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concentration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3716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dxdt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(1) = -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v1*mine/(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k1+mine)+v2*(ate*nh4)/(k2+(ate*nh4))-v5*(mine*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)/(k5+(mine*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05400"/>
            <a:ext cx="32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Legend</a:t>
            </a:r>
          </a:p>
          <a:p>
            <a:r>
              <a:rPr lang="en-US" sz="2000" dirty="0" smtClean="0"/>
              <a:t>m</a:t>
            </a:r>
            <a:r>
              <a:rPr lang="en-US" sz="2000" dirty="0" smtClean="0"/>
              <a:t>ine=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glutamine]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te= [glutamate]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nh4=[ammonia]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=[alpha-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ketoglutarate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]</a:t>
            </a:r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09800"/>
            <a:ext cx="707445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352800" y="60198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van Riel &amp; Sontag (2006) </a:t>
            </a:r>
            <a:r>
              <a:rPr lang="en-US" sz="2000" i="1" dirty="0" smtClean="0"/>
              <a:t>IEEE Proc.-Syst. Biol.</a:t>
            </a:r>
            <a:r>
              <a:rPr lang="en-US" sz="2000" dirty="0" smtClean="0"/>
              <a:t> 153: 263-274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0292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v5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7400" y="43434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v1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14800" y="44196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v4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0" y="2286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v2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14800" y="2286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v4</a:t>
            </a:r>
            <a:endParaRPr lang="en-US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918</Words>
  <Application>Microsoft Office PowerPoint</Application>
  <PresentationFormat>On-screen Show (4:3)</PresentationFormat>
  <Paragraphs>169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mathpc</dc:creator>
  <cp:lastModifiedBy>mathpc</cp:lastModifiedBy>
  <cp:revision>31</cp:revision>
  <dcterms:created xsi:type="dcterms:W3CDTF">2011-02-24T01:27:42Z</dcterms:created>
  <dcterms:modified xsi:type="dcterms:W3CDTF">2011-02-24T10:48:58Z</dcterms:modified>
</cp:coreProperties>
</file>