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7.xml" ContentType="application/vnd.openxmlformats-officedocument.presentationml.slide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s/slide23.xml" ContentType="application/vnd.openxmlformats-officedocument.presentationml.slide+xml"/>
  <Override PartName="/ppt/slides/slide19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slides/slide5.xml" Type="http://schemas.openxmlformats.org/officeDocument/2006/relationships/slide" Id="rId10"/><Relationship Target="slides/slide6.xml" Type="http://schemas.openxmlformats.org/officeDocument/2006/relationships/slide" Id="rId11"/><Relationship Target="slides/slide24.xml" Type="http://schemas.openxmlformats.org/officeDocument/2006/relationships/slide" Id="rId29"/><Relationship Target="slides/slide21.xml" Type="http://schemas.openxmlformats.org/officeDocument/2006/relationships/slide" Id="rId26"/><Relationship Target="slides/slide20.xml" Type="http://schemas.openxmlformats.org/officeDocument/2006/relationships/slide" Id="rId25"/><Relationship Target="slides/slide23.xml" Type="http://schemas.openxmlformats.org/officeDocument/2006/relationships/slide" Id="rId28"/><Relationship Target="slides/slide22.xml" Type="http://schemas.openxmlformats.org/officeDocument/2006/relationships/slide" Id="rId27"/><Relationship Target="presProps.xml" Type="http://schemas.openxmlformats.org/officeDocument/2006/relationships/presProps" Id="rId2"/><Relationship Target="slides/slide16.xml" Type="http://schemas.openxmlformats.org/officeDocument/2006/relationships/slide" Id="rId21"/><Relationship Target="theme/theme3.xml" Type="http://schemas.openxmlformats.org/officeDocument/2006/relationships/theme" Id="rId1"/><Relationship Target="slides/slide17.xml" Type="http://schemas.openxmlformats.org/officeDocument/2006/relationships/slide" Id="rId22"/><Relationship Target="slideMasters/slideMaster1.xml" Type="http://schemas.openxmlformats.org/officeDocument/2006/relationships/slideMaster" Id="rId4"/><Relationship Target="slides/slide18.xml" Type="http://schemas.openxmlformats.org/officeDocument/2006/relationships/slide" Id="rId23"/><Relationship Target="tableStyles.xml" Type="http://schemas.openxmlformats.org/officeDocument/2006/relationships/tableStyles" Id="rId3"/><Relationship Target="slides/slide19.xml" Type="http://schemas.openxmlformats.org/officeDocument/2006/relationships/slide" Id="rId24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2" name="Shape 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" name="Shape 3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Wil’s Work: Background, purpose and significance. Discussion of results and how they relate to the ter Schure Paper. Bacteriology Sentence. </a:t>
            </a:r>
            <a:r>
              <a:rPr lang="en">
                <a:solidFill>
                  <a:schemeClr val="dk1"/>
                </a:solidFill>
              </a:rPr>
              <a:t>A list and explanation of state variables needed to model the process of interest. Show differential equations that model the dynamics. Explanation of the terms in your equations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lnSpc>
                <a:spcPct val="129886"/>
              </a:lnSpc>
              <a:spcBef>
                <a:spcPts val="300"/>
              </a:spcBef>
              <a:spcAft>
                <a:spcPts val="100"/>
              </a:spcAft>
              <a:buNone/>
            </a:pPr>
            <a:r>
              <a:rPr lang="en"/>
              <a:t>Jeff’s work: A list and explanation of state variables needed to model the process of interest. Variables, Terms. </a:t>
            </a:r>
            <a:r>
              <a:rPr sz="1000" lang="en">
                <a:solidFill>
                  <a:schemeClr val="dk1"/>
                </a:solidFill>
              </a:rPr>
              <a:t>A list and explanation of all the parameters your model requires for numerical simulation. Simulation of the dynamics. Analysis of steady-state.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4" name="Shape 1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5" name="Shape 12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0" name="Shape 1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1" name="Shape 13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8" name="Shape 1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9" name="Shape 13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6" name="Shape 1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7" name="Shape 14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48" name="Shape 14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2" name="Shape 1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3" name="Shape 15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54" name="Shape 15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9" name="Shape 1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0" name="Shape 16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61" name="Shape 16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6" name="Shape 1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7" name="Shape 16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68" name="Shape 16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7" name="Shape 17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8" name="Shape 17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79" name="Shape 17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7" name="Shape 19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8" name="Shape 19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99" name="Shape 19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7" name="Shape 2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8" name="Shape 21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19" name="Shape 21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8" name="Shape 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9" name="Shape 3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43" name="Shape 2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4" name="Shape 24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45" name="Shape 24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49" name="Shape 2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0" name="Shape 25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51" name="Shape 25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6" name="Shape 2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7" name="Shape 25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58" name="Shape 25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62" name="Shape 2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3" name="Shape 26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64" name="Shape 26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68" name="Shape 2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9" name="Shape 26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70" name="Shape 27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4" name="Shape 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5" name="Shape 4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4" name="Shape 5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5" name="Shape 5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0" name="Shape 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1" name="Shape 6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6" name="Shape 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7" name="Shape 6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6" name="Shape 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7" name="Shape 7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7" name="Shape 10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8" name="Shape 10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6" name="Shape 1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7" name="Shape 11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 txBox="1"/>
          <p:nvPr>
            <p:ph type="ctrTitle"/>
          </p:nvPr>
        </p:nvSpPr>
        <p:spPr>
          <a:xfrm>
            <a:off y="15833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0" name="Shape 10"/>
          <p:cNvSpPr txBox="1"/>
          <p:nvPr>
            <p:ph idx="1" type="subTitle"/>
          </p:nvPr>
        </p:nvSpPr>
        <p:spPr>
          <a:xfrm>
            <a:off y="28400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2" type="sldNum"/>
          </p:nvPr>
        </p:nvSpPr>
        <p:spPr>
          <a:xfrm>
            <a:off y="4749850" x="8556791"/>
            <a:ext cy="393600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2" name="Shape 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" name="Shape 1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y="4749850" x="8556791"/>
            <a:ext cy="393600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6" name="Shape 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y="1200150" x="457200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2" type="body"/>
          </p:nvPr>
        </p:nvSpPr>
        <p:spPr>
          <a:xfrm>
            <a:off y="1200150" x="4692273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y="4749850" x="8556791"/>
            <a:ext cy="393600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y="4749850" x="8556791"/>
            <a:ext cy="393600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24" name="Shape 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" name="Shape 25"/>
          <p:cNvSpPr txBox="1"/>
          <p:nvPr>
            <p:ph idx="1" type="body"/>
          </p:nvPr>
        </p:nvSpPr>
        <p:spPr>
          <a:xfrm>
            <a:off y="4406309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360"/>
              </a:spcBef>
              <a:buSzPct val="100000"/>
              <a:buNone/>
              <a:defRPr sz="1800"/>
            </a:lvl1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y="4749850" x="8556791"/>
            <a:ext cy="393600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7" name="Shape 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" name="Shape 28"/>
          <p:cNvSpPr txBox="1"/>
          <p:nvPr>
            <p:ph idx="12" type="sldNum"/>
          </p:nvPr>
        </p:nvSpPr>
        <p:spPr>
          <a:xfrm>
            <a:off y="4749850" x="8556791"/>
            <a:ext cy="393600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2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y="4749850" x="8556791"/>
            <a:ext cy="393600" cx="5486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sldNum="0" hdr="0"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png" Type="http://schemas.openxmlformats.org/officeDocument/2006/relationships/image" Id="rId4"/><Relationship Target="../media/image01.png" Type="http://schemas.openxmlformats.org/officeDocument/2006/relationships/image" Id="rId3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png" Type="http://schemas.openxmlformats.org/officeDocument/2006/relationships/image" Id="rId4"/><Relationship Target="../media/image05.jpg" Type="http://schemas.openxmlformats.org/officeDocument/2006/relationships/image" Id="rId3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4"/><Relationship Target="../media/image03.jpg" Type="http://schemas.openxmlformats.org/officeDocument/2006/relationships/image" Id="rId3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5.jpg" Type="http://schemas.openxmlformats.org/officeDocument/2006/relationships/image" Id="rId3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5.jpg" Type="http://schemas.openxmlformats.org/officeDocument/2006/relationships/image" Id="rId3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9.xml.rels><?xml version="1.0" encoding="UTF-8" standalone="yes"?><Relationships xmlns="http://schemas.openxmlformats.org/package/2006/relationships"><Relationship Target="../notesSlides/notesSlide1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0.xml.rels><?xml version="1.0" encoding="UTF-8" standalone="yes"?><Relationships xmlns="http://schemas.openxmlformats.org/package/2006/relationships"><Relationship Target="../notesSlides/notesSlide2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1.xml.rels><?xml version="1.0" encoding="UTF-8" standalone="yes"?><Relationships xmlns="http://schemas.openxmlformats.org/package/2006/relationships"><Relationship Target="../notesSlides/notesSlide2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2.xml.rels><?xml version="1.0" encoding="UTF-8" standalone="yes"?><Relationships xmlns="http://schemas.openxmlformats.org/package/2006/relationships"><Relationship Target="../notesSlides/notesSlide2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7.png" Type="http://schemas.openxmlformats.org/officeDocument/2006/relationships/image" Id="rId3"/></Relationships>
</file>

<file path=ppt/slides/_rels/slide23.xml.rels><?xml version="1.0" encoding="UTF-8" standalone="yes"?><Relationships xmlns="http://schemas.openxmlformats.org/package/2006/relationships"><Relationship Target="../notesSlides/notesSlide2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4.xml.rels><?xml version="1.0" encoding="UTF-8" standalone="yes"?><Relationships xmlns="http://schemas.openxmlformats.org/package/2006/relationships"><Relationship Target="../notesSlides/notesSlide2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http://www.sciencedirect.com/science/article/pii/S0378111902005589" Type="http://schemas.openxmlformats.org/officeDocument/2006/relationships/hyperlink" TargetMode="External" Id="rId4"/><Relationship Target="http://www.sciencedirect.com/science/article/pii/0968000488902344" Type="http://schemas.openxmlformats.org/officeDocument/2006/relationships/hyperlink" TargetMode="External" Id="rId3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6.pn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6.png" Type="http://schemas.openxmlformats.org/officeDocument/2006/relationships/image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6.png" Type="http://schemas.openxmlformats.org/officeDocument/2006/relationships/image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" name="Shape 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" name="Shape 30"/>
          <p:cNvSpPr txBox="1"/>
          <p:nvPr>
            <p:ph type="ctrTitle"/>
          </p:nvPr>
        </p:nvSpPr>
        <p:spPr>
          <a:xfrm>
            <a:off y="23453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sz="5400" lang="en"/>
              <a:t>Simplified Mathematical Modeling of the Nitrogen Metabolism</a:t>
            </a:r>
          </a:p>
        </p:txBody>
      </p:sp>
      <p:sp>
        <p:nvSpPr>
          <p:cNvPr id="31" name="Shape 31"/>
          <p:cNvSpPr txBox="1"/>
          <p:nvPr>
            <p:ph idx="1" type="subTitle"/>
          </p:nvPr>
        </p:nvSpPr>
        <p:spPr>
          <a:xfrm>
            <a:off y="32972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3600" lang="en"/>
              <a:t>Jeffrey Crosson and William Gendron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9" name="Shape 1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0" name="Shape 120"/>
          <p:cNvSpPr txBox="1"/>
          <p:nvPr>
            <p:ph type="title"/>
          </p:nvPr>
        </p:nvSpPr>
        <p:spPr>
          <a:xfrm>
            <a:off y="182876" x="73625"/>
            <a:ext cy="5753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3000" lang="en"/>
              <a:t>Creating the Differential Equations</a:t>
            </a:r>
          </a:p>
        </p:txBody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y="1072512" x="73625"/>
            <a:ext cy="3783300" cx="40766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The system of differential equations consists of a differential equation for each state variable</a:t>
            </a:r>
          </a:p>
          <a:p>
            <a:pPr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The time derivative of each state variable equals the sum of products of parameters and state variables</a:t>
            </a:r>
          </a:p>
        </p:txBody>
      </p:sp>
      <p:pic>
        <p:nvPicPr>
          <p:cNvPr id="122" name="Shape 1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314575" x="4254475"/>
            <a:ext cy="2362175" cx="4765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Shape 1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1152975" x="4188471"/>
            <a:ext cy="982499" cx="48310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7" name="Shape 1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8" name="Shape 128"/>
          <p:cNvSpPr txBox="1"/>
          <p:nvPr>
            <p:ph type="title"/>
          </p:nvPr>
        </p:nvSpPr>
        <p:spPr>
          <a:xfrm>
            <a:off y="106925" x="-1082025"/>
            <a:ext cy="670199" cx="86868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sz="3000" lang="en"/>
              <a:t>Meaning of Differential Equations</a:t>
            </a:r>
          </a:p>
        </p:txBody>
      </p:sp>
      <p:sp>
        <p:nvSpPr>
          <p:cNvPr id="129" name="Shape 129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The system of differential equations are solved for and lead to equilibrium</a:t>
            </a:r>
          </a:p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This is a steady-state condition, meaning that it will stay like this forever</a:t>
            </a:r>
          </a:p>
          <a:p>
            <a:pPr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Different initial conditions and parameters lead to different curves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3" name="Shape 1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4" name="Shape 134"/>
          <p:cNvSpPr txBox="1"/>
          <p:nvPr>
            <p:ph type="title"/>
          </p:nvPr>
        </p:nvSpPr>
        <p:spPr>
          <a:xfrm>
            <a:off y="190475" x="30500"/>
            <a:ext cy="624899" cx="61797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3000" lang="en"/>
              <a:t>Plugging in Parameters</a:t>
            </a:r>
          </a:p>
        </p:txBody>
      </p:sp>
      <p:sp>
        <p:nvSpPr>
          <p:cNvPr id="135" name="Shape 135"/>
          <p:cNvSpPr txBox="1"/>
          <p:nvPr>
            <p:ph idx="1" type="body"/>
          </p:nvPr>
        </p:nvSpPr>
        <p:spPr>
          <a:xfrm>
            <a:off y="872300" x="502900"/>
            <a:ext cy="3905400" cx="37185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All parameters were set to 1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a starts at 20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b and c start at 5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They all end in steady state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a and c end at the same small value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b ends at a large value</a:t>
            </a:r>
          </a:p>
        </p:txBody>
      </p:sp>
      <p:pic>
        <p:nvPicPr>
          <p:cNvPr id="136" name="Shape 1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433375" x="4499155"/>
            <a:ext cy="2534850" cx="438043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Shape 13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304800" x="4621050"/>
            <a:ext cy="1985550" cx="446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1" name="Shape 1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2" name="Shape 142"/>
          <p:cNvSpPr txBox="1"/>
          <p:nvPr>
            <p:ph type="title"/>
          </p:nvPr>
        </p:nvSpPr>
        <p:spPr>
          <a:xfrm>
            <a:off y="198350" x="0"/>
            <a:ext cy="598499" cx="91440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3000" lang="en"/>
              <a:t>Parameter Modification</a:t>
            </a:r>
          </a:p>
        </p:txBody>
      </p:sp>
      <p:sp>
        <p:nvSpPr>
          <p:cNvPr id="143" name="Shape 143"/>
          <p:cNvSpPr txBox="1"/>
          <p:nvPr>
            <p:ph idx="1" type="body"/>
          </p:nvPr>
        </p:nvSpPr>
        <p:spPr>
          <a:xfrm>
            <a:off y="701050" x="38100"/>
            <a:ext cy="4495800" cx="43131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Parameter r</a:t>
            </a:r>
            <a:r>
              <a:rPr baseline="-25000" sz="2400" lang="en"/>
              <a:t>2</a:t>
            </a:r>
            <a:r>
              <a:rPr sz="2400" lang="en"/>
              <a:t> was set to 2 and the rest were kept at 1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db/dt now has a -2b value</a:t>
            </a:r>
          </a:p>
          <a:p>
            <a:pPr rtl="0" lvl="1" indent="-3556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2000" lang="en"/>
              <a:t>This creates a negative slope for b once b gets large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dc/dt now has +2b value</a:t>
            </a:r>
          </a:p>
          <a:p>
            <a:pPr rtl="0" lvl="1" indent="-3556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2000" lang="en"/>
              <a:t>This creates a greater positive slope for c once b gets large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c ends at a much higher value than before</a:t>
            </a:r>
          </a:p>
        </p:txBody>
      </p:sp>
      <p:pic>
        <p:nvPicPr>
          <p:cNvPr id="144" name="Shape 1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358675" x="4320350"/>
            <a:ext cy="2640050" cx="4777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Shape 14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198358" x="4480625"/>
            <a:ext cy="2047115" cx="4564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9" name="Shape 1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0" name="Shape 150"/>
          <p:cNvSpPr txBox="1"/>
          <p:nvPr>
            <p:ph type="title"/>
          </p:nvPr>
        </p:nvSpPr>
        <p:spPr>
          <a:xfrm>
            <a:off y="3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3000" lang="en"/>
              <a:t>Steady-State</a:t>
            </a:r>
          </a:p>
        </p:txBody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y="1147200" x="647700"/>
            <a:ext cy="3744899" cx="75818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Steady-state, or equilibrium, occurs when all of the slopes equal zero, which appears as a flat line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Initial conditions and parameters are the only factors that affect the steady-state values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Steady-state always occurs after about 5 units of time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This is a stable system, because it always goes to a steady-state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5" name="Shape 1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6" name="Shape 156"/>
          <p:cNvSpPr txBox="1"/>
          <p:nvPr>
            <p:ph type="title"/>
          </p:nvPr>
        </p:nvSpPr>
        <p:spPr>
          <a:xfrm>
            <a:off y="358375" x="0"/>
            <a:ext cy="857400" cx="91440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 rtl="0">
              <a:spcBef>
                <a:spcPts val="0"/>
              </a:spcBef>
              <a:buNone/>
            </a:pPr>
            <a:r>
              <a:rPr lang="en"/>
              <a:t>The mathematical model </a:t>
            </a:r>
          </a:p>
          <a:p>
            <a:pPr algn="ctr">
              <a:spcBef>
                <a:spcPts val="0"/>
              </a:spcBef>
              <a:buNone/>
            </a:pPr>
            <a:r>
              <a:rPr lang="en"/>
              <a:t>represents an in vitro system...</a:t>
            </a:r>
          </a:p>
        </p:txBody>
      </p:sp>
      <p:sp>
        <p:nvSpPr>
          <p:cNvPr id="157" name="Shape 157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This is only portrays the reaching of equilibrium as if in vitro.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No gene regulation of enzymes or cellular activity.</a:t>
            </a:r>
          </a:p>
        </p:txBody>
      </p:sp>
      <p:pic>
        <p:nvPicPr>
          <p:cNvPr id="158" name="Shape 15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710325" x="4970775"/>
            <a:ext cy="2267499" cx="39184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2" name="Shape 1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3" name="Shape 163"/>
          <p:cNvSpPr txBox="1"/>
          <p:nvPr>
            <p:ph type="title"/>
          </p:nvPr>
        </p:nvSpPr>
        <p:spPr>
          <a:xfrm>
            <a:off y="3583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lang="en"/>
              <a:t>...with infinite enzymes</a:t>
            </a:r>
          </a:p>
        </p:txBody>
      </p:sp>
      <p:sp>
        <p:nvSpPr>
          <p:cNvPr id="164" name="Shape 164"/>
          <p:cNvSpPr txBox="1"/>
          <p:nvPr>
            <p:ph idx="1" type="body"/>
          </p:nvPr>
        </p:nvSpPr>
        <p:spPr>
          <a:xfrm>
            <a:off y="10477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This is only portrays the reaching of equilibrium as if in vitro.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No gene regulation of enzymes or cellular activity.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No limitation via enzymes, suggests infinite enzymes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Asymptoting slope would </a:t>
            </a:r>
          </a:p>
          <a:p>
            <a:pPr rtl="0" lvl="0" indent="457200" marL="457200">
              <a:spcBef>
                <a:spcPts val="0"/>
              </a:spcBef>
              <a:buNone/>
            </a:pPr>
            <a:r>
              <a:rPr sz="2400" lang="en"/>
              <a:t>not be seen if enzyme </a:t>
            </a:r>
          </a:p>
          <a:p>
            <a:pPr rtl="0" lvl="0" indent="457200" marL="457200">
              <a:spcBef>
                <a:spcPts val="0"/>
              </a:spcBef>
              <a:buNone/>
            </a:pPr>
            <a:r>
              <a:rPr sz="2400" lang="en"/>
              <a:t>was limiting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Only variables are the</a:t>
            </a:r>
          </a:p>
          <a:p>
            <a:pPr rtl="0" lvl="0" indent="457200" marL="457200">
              <a:spcBef>
                <a:spcPts val="0"/>
              </a:spcBef>
              <a:buNone/>
            </a:pPr>
            <a:r>
              <a:rPr sz="2400" lang="en"/>
              <a:t>metabolites.</a:t>
            </a:r>
          </a:p>
        </p:txBody>
      </p:sp>
      <p:pic>
        <p:nvPicPr>
          <p:cNvPr id="165" name="Shape 16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853125" x="4961175"/>
            <a:ext cy="2267499" cx="39184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9" name="Shape 16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0" name="Shape 170"/>
          <p:cNvSpPr txBox="1"/>
          <p:nvPr>
            <p:ph type="title"/>
          </p:nvPr>
        </p:nvSpPr>
        <p:spPr>
          <a:xfrm>
            <a:off y="3583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 rtl="0">
              <a:spcBef>
                <a:spcPts val="0"/>
              </a:spcBef>
              <a:buNone/>
            </a:pPr>
            <a:r>
              <a:rPr lang="en"/>
              <a:t>If there were limiting </a:t>
            </a:r>
          </a:p>
          <a:p>
            <a:pPr algn="ctr">
              <a:spcBef>
                <a:spcPts val="0"/>
              </a:spcBef>
              <a:buNone/>
            </a:pPr>
            <a:r>
              <a:rPr lang="en"/>
              <a:t>enzymes this and...</a:t>
            </a:r>
          </a:p>
        </p:txBody>
      </p:sp>
      <p:sp>
        <p:nvSpPr>
          <p:cNvPr id="171" name="Shape 171"/>
          <p:cNvSpPr/>
          <p:nvPr/>
        </p:nvSpPr>
        <p:spPr>
          <a:xfrm>
            <a:off y="2187900" x="273487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172" name="Shape 172"/>
          <p:cNvSpPr/>
          <p:nvPr/>
        </p:nvSpPr>
        <p:spPr>
          <a:xfrm>
            <a:off y="2973650" x="475852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173" name="Shape 173"/>
          <p:cNvSpPr/>
          <p:nvPr/>
        </p:nvSpPr>
        <p:spPr>
          <a:xfrm>
            <a:off y="2099862" x="396317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174" name="Shape 174"/>
          <p:cNvSpPr/>
          <p:nvPr/>
        </p:nvSpPr>
        <p:spPr>
          <a:xfrm>
            <a:off y="2885612" x="5967600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175" name="Shape 175"/>
          <p:cNvSpPr/>
          <p:nvPr/>
        </p:nvSpPr>
        <p:spPr>
          <a:xfrm>
            <a:off y="2692025" x="80492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176" name="Shape 176"/>
          <p:cNvSpPr/>
          <p:nvPr/>
        </p:nvSpPr>
        <p:spPr>
          <a:xfrm>
            <a:off y="1261075" x="632152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0" name="Shape 18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1" name="Shape 18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...and this would have the same rate. </a:t>
            </a:r>
          </a:p>
        </p:txBody>
      </p:sp>
      <p:sp>
        <p:nvSpPr>
          <p:cNvPr id="182" name="Shape 182"/>
          <p:cNvSpPr/>
          <p:nvPr/>
        </p:nvSpPr>
        <p:spPr>
          <a:xfrm>
            <a:off y="2187900" x="273487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183" name="Shape 183"/>
          <p:cNvSpPr/>
          <p:nvPr/>
        </p:nvSpPr>
        <p:spPr>
          <a:xfrm>
            <a:off y="2973650" x="475852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184" name="Shape 184"/>
          <p:cNvSpPr/>
          <p:nvPr/>
        </p:nvSpPr>
        <p:spPr>
          <a:xfrm>
            <a:off y="2069425" x="395357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185" name="Shape 185"/>
          <p:cNvSpPr/>
          <p:nvPr/>
        </p:nvSpPr>
        <p:spPr>
          <a:xfrm>
            <a:off y="2885612" x="5967600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186" name="Shape 186"/>
          <p:cNvSpPr/>
          <p:nvPr/>
        </p:nvSpPr>
        <p:spPr>
          <a:xfrm>
            <a:off y="2634450" x="175492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187" name="Shape 187"/>
          <p:cNvSpPr/>
          <p:nvPr/>
        </p:nvSpPr>
        <p:spPr>
          <a:xfrm>
            <a:off y="1261075" x="632152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188" name="Shape 188"/>
          <p:cNvSpPr/>
          <p:nvPr/>
        </p:nvSpPr>
        <p:spPr>
          <a:xfrm>
            <a:off y="1261075" x="455587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189" name="Shape 189"/>
          <p:cNvSpPr/>
          <p:nvPr/>
        </p:nvSpPr>
        <p:spPr>
          <a:xfrm>
            <a:off y="3854225" x="187022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190" name="Shape 190"/>
          <p:cNvSpPr/>
          <p:nvPr/>
        </p:nvSpPr>
        <p:spPr>
          <a:xfrm>
            <a:off y="1719400" x="457200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191" name="Shape 191"/>
          <p:cNvSpPr/>
          <p:nvPr/>
        </p:nvSpPr>
        <p:spPr>
          <a:xfrm>
            <a:off y="3791025" x="253400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192" name="Shape 192"/>
          <p:cNvSpPr/>
          <p:nvPr/>
        </p:nvSpPr>
        <p:spPr>
          <a:xfrm>
            <a:off y="3549425" x="313777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193" name="Shape 193"/>
          <p:cNvSpPr/>
          <p:nvPr/>
        </p:nvSpPr>
        <p:spPr>
          <a:xfrm>
            <a:off y="2187900" x="776487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194" name="Shape 194"/>
          <p:cNvSpPr/>
          <p:nvPr/>
        </p:nvSpPr>
        <p:spPr>
          <a:xfrm>
            <a:off y="1063375" x="293632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195" name="Shape 195"/>
          <p:cNvSpPr/>
          <p:nvPr/>
        </p:nvSpPr>
        <p:spPr>
          <a:xfrm>
            <a:off y="1330500" x="141452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196" name="Shape 196"/>
          <p:cNvSpPr/>
          <p:nvPr/>
        </p:nvSpPr>
        <p:spPr>
          <a:xfrm>
            <a:off y="3854225" x="645637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0" name="Shape 20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1" name="Shape 201"/>
          <p:cNvSpPr txBox="1"/>
          <p:nvPr>
            <p:ph type="title"/>
          </p:nvPr>
        </p:nvSpPr>
        <p:spPr>
          <a:xfrm>
            <a:off y="3583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lang="en"/>
              <a:t>With unlimited enzyme, the process will only be limited by the substrate.</a:t>
            </a:r>
          </a:p>
        </p:txBody>
      </p:sp>
      <p:sp>
        <p:nvSpPr>
          <p:cNvPr id="202" name="Shape 202"/>
          <p:cNvSpPr/>
          <p:nvPr/>
        </p:nvSpPr>
        <p:spPr>
          <a:xfrm>
            <a:off y="2187900" x="273487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03" name="Shape 203"/>
          <p:cNvSpPr/>
          <p:nvPr/>
        </p:nvSpPr>
        <p:spPr>
          <a:xfrm>
            <a:off y="2973650" x="475852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04" name="Shape 204"/>
          <p:cNvSpPr/>
          <p:nvPr/>
        </p:nvSpPr>
        <p:spPr>
          <a:xfrm>
            <a:off y="2099862" x="396317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205" name="Shape 205"/>
          <p:cNvSpPr/>
          <p:nvPr/>
        </p:nvSpPr>
        <p:spPr>
          <a:xfrm>
            <a:off y="2885612" x="5967600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206" name="Shape 206"/>
          <p:cNvSpPr/>
          <p:nvPr/>
        </p:nvSpPr>
        <p:spPr>
          <a:xfrm>
            <a:off y="2692025" x="80492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207" name="Shape 207"/>
          <p:cNvSpPr/>
          <p:nvPr/>
        </p:nvSpPr>
        <p:spPr>
          <a:xfrm>
            <a:off y="1261075" x="632152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208" name="Shape 208"/>
          <p:cNvSpPr/>
          <p:nvPr/>
        </p:nvSpPr>
        <p:spPr>
          <a:xfrm>
            <a:off y="3278425" x="217767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09" name="Shape 209"/>
          <p:cNvSpPr/>
          <p:nvPr/>
        </p:nvSpPr>
        <p:spPr>
          <a:xfrm>
            <a:off y="3836150" x="753062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10" name="Shape 210"/>
          <p:cNvSpPr/>
          <p:nvPr/>
        </p:nvSpPr>
        <p:spPr>
          <a:xfrm>
            <a:off y="3959750" x="3837900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11" name="Shape 211"/>
          <p:cNvSpPr/>
          <p:nvPr/>
        </p:nvSpPr>
        <p:spPr>
          <a:xfrm>
            <a:off y="2492700" x="731727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12" name="Shape 212"/>
          <p:cNvSpPr/>
          <p:nvPr/>
        </p:nvSpPr>
        <p:spPr>
          <a:xfrm>
            <a:off y="4255700" x="52207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13" name="Shape 213"/>
          <p:cNvSpPr/>
          <p:nvPr/>
        </p:nvSpPr>
        <p:spPr>
          <a:xfrm>
            <a:off y="1349112" x="509827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14" name="Shape 214"/>
          <p:cNvSpPr/>
          <p:nvPr/>
        </p:nvSpPr>
        <p:spPr>
          <a:xfrm>
            <a:off y="2797500" x="-41102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15" name="Shape 215"/>
          <p:cNvSpPr/>
          <p:nvPr/>
        </p:nvSpPr>
        <p:spPr>
          <a:xfrm>
            <a:off y="1215775" x="273487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16" name="Shape 216"/>
          <p:cNvSpPr/>
          <p:nvPr/>
        </p:nvSpPr>
        <p:spPr>
          <a:xfrm>
            <a:off y="1304425" x="70947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Outline</a:t>
            </a:r>
          </a:p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819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en"/>
              <a:t>Why is the modeling nitrogen metabolism important?</a:t>
            </a:r>
          </a:p>
          <a:p>
            <a:pPr rtl="0" lvl="1" indent="-3429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1800" lang="en"/>
              <a:t>The importance  and summary of the nitrogen cycle</a:t>
            </a:r>
          </a:p>
          <a:p>
            <a:pPr rtl="0" lvl="1" indent="-3429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1800" lang="en"/>
              <a:t>The importance of mathematical models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en"/>
              <a:t>How is the model constructed?</a:t>
            </a:r>
          </a:p>
          <a:p>
            <a:pPr rtl="0" lvl="1" indent="-3429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1800" lang="en"/>
              <a:t>Variables and what they represent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en"/>
              <a:t>What does the model show?</a:t>
            </a:r>
          </a:p>
          <a:p>
            <a:pPr rtl="0" lvl="1" indent="-3429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1800" lang="en"/>
              <a:t>The model shows the reactions between the enzymes and the substrates.</a:t>
            </a:r>
          </a:p>
          <a:p>
            <a:pPr rtl="0" lvl="1" indent="-3429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1800" lang="en"/>
              <a:t>Only a relative measure of the substrates/products.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en"/>
              <a:t>How can the model be improved? How does it relate to the paper?</a:t>
            </a:r>
          </a:p>
          <a:p>
            <a:pPr rtl="0" lvl="1" indent="-3429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1800" lang="en"/>
              <a:t>The model does not describe the enzyme concentrations, gene regulation interactions or input/output of this system in a cell.</a:t>
            </a:r>
          </a:p>
          <a:p>
            <a:pPr rtl="0" lvl="1" indent="-3429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1800" lang="en"/>
              <a:t>Model describes the chemical interaction in vitro.</a:t>
            </a:r>
          </a:p>
          <a:p>
            <a:pPr lvl="1" indent="-3429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1800" lang="en"/>
              <a:t>ter Schure paper data is based on all of the underlying cell interactions and the last line is a poor comparison.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0" name="Shape 2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1" name="Shape 221"/>
          <p:cNvSpPr txBox="1"/>
          <p:nvPr>
            <p:ph type="title"/>
          </p:nvPr>
        </p:nvSpPr>
        <p:spPr>
          <a:xfrm>
            <a:off y="3583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lang="en"/>
              <a:t>With unlimited enzyme, the process will only be limited by the substrate.</a:t>
            </a:r>
          </a:p>
        </p:txBody>
      </p:sp>
      <p:sp>
        <p:nvSpPr>
          <p:cNvPr id="222" name="Shape 222"/>
          <p:cNvSpPr/>
          <p:nvPr/>
        </p:nvSpPr>
        <p:spPr>
          <a:xfrm>
            <a:off y="2187900" x="273487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23" name="Shape 223"/>
          <p:cNvSpPr/>
          <p:nvPr/>
        </p:nvSpPr>
        <p:spPr>
          <a:xfrm>
            <a:off y="2973650" x="475852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24" name="Shape 224"/>
          <p:cNvSpPr/>
          <p:nvPr/>
        </p:nvSpPr>
        <p:spPr>
          <a:xfrm>
            <a:off y="2099862" x="396317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225" name="Shape 225"/>
          <p:cNvSpPr/>
          <p:nvPr/>
        </p:nvSpPr>
        <p:spPr>
          <a:xfrm>
            <a:off y="2885612" x="5967600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226" name="Shape 226"/>
          <p:cNvSpPr/>
          <p:nvPr/>
        </p:nvSpPr>
        <p:spPr>
          <a:xfrm>
            <a:off y="2692025" x="80492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227" name="Shape 227"/>
          <p:cNvSpPr/>
          <p:nvPr/>
        </p:nvSpPr>
        <p:spPr>
          <a:xfrm>
            <a:off y="1261075" x="632152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228" name="Shape 228"/>
          <p:cNvSpPr/>
          <p:nvPr/>
        </p:nvSpPr>
        <p:spPr>
          <a:xfrm>
            <a:off y="3278425" x="217767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29" name="Shape 229"/>
          <p:cNvSpPr/>
          <p:nvPr/>
        </p:nvSpPr>
        <p:spPr>
          <a:xfrm>
            <a:off y="3836150" x="753062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30" name="Shape 230"/>
          <p:cNvSpPr/>
          <p:nvPr/>
        </p:nvSpPr>
        <p:spPr>
          <a:xfrm>
            <a:off y="3959750" x="3837900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31" name="Shape 231"/>
          <p:cNvSpPr/>
          <p:nvPr/>
        </p:nvSpPr>
        <p:spPr>
          <a:xfrm>
            <a:off y="2492700" x="731727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32" name="Shape 232"/>
          <p:cNvSpPr/>
          <p:nvPr/>
        </p:nvSpPr>
        <p:spPr>
          <a:xfrm>
            <a:off y="4255700" x="52207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33" name="Shape 233"/>
          <p:cNvSpPr/>
          <p:nvPr/>
        </p:nvSpPr>
        <p:spPr>
          <a:xfrm>
            <a:off y="1349112" x="509827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34" name="Shape 234"/>
          <p:cNvSpPr/>
          <p:nvPr/>
        </p:nvSpPr>
        <p:spPr>
          <a:xfrm>
            <a:off y="2797500" x="-41102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35" name="Shape 235"/>
          <p:cNvSpPr/>
          <p:nvPr/>
        </p:nvSpPr>
        <p:spPr>
          <a:xfrm>
            <a:off y="1215775" x="273487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36" name="Shape 236"/>
          <p:cNvSpPr/>
          <p:nvPr/>
        </p:nvSpPr>
        <p:spPr>
          <a:xfrm>
            <a:off y="1304425" x="70947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37" name="Shape 237"/>
          <p:cNvSpPr/>
          <p:nvPr/>
        </p:nvSpPr>
        <p:spPr>
          <a:xfrm>
            <a:off y="3190387" x="3386262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238" name="Shape 238"/>
          <p:cNvSpPr/>
          <p:nvPr/>
        </p:nvSpPr>
        <p:spPr>
          <a:xfrm>
            <a:off y="4167662" x="1736450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239" name="Shape 239"/>
          <p:cNvSpPr/>
          <p:nvPr/>
        </p:nvSpPr>
        <p:spPr>
          <a:xfrm>
            <a:off y="1127737" x="396317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240" name="Shape 240"/>
          <p:cNvSpPr/>
          <p:nvPr/>
        </p:nvSpPr>
        <p:spPr>
          <a:xfrm>
            <a:off y="1216387" x="1933200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241" name="Shape 241"/>
          <p:cNvSpPr/>
          <p:nvPr/>
        </p:nvSpPr>
        <p:spPr>
          <a:xfrm>
            <a:off y="2404662" x="854892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242" name="Shape 242"/>
          <p:cNvSpPr/>
          <p:nvPr/>
        </p:nvSpPr>
        <p:spPr>
          <a:xfrm>
            <a:off y="3836150" x="5055600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6" name="Shape 2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7" name="Shape 247"/>
          <p:cNvSpPr txBox="1"/>
          <p:nvPr>
            <p:ph type="title"/>
          </p:nvPr>
        </p:nvSpPr>
        <p:spPr>
          <a:xfrm>
            <a:off y="3583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The ter Schure paper’s study a system with many more variables.</a:t>
            </a:r>
          </a:p>
        </p:txBody>
      </p:sp>
      <p:sp>
        <p:nvSpPr>
          <p:cNvPr id="248" name="Shape 248"/>
          <p:cNvSpPr txBox="1"/>
          <p:nvPr>
            <p:ph idx="1" type="body"/>
          </p:nvPr>
        </p:nvSpPr>
        <p:spPr>
          <a:xfrm>
            <a:off y="9715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The ter Schure paper shows the interaction within cells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Enzymes are regulated by genes and are limited.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Regulation of cellular import and export.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The cell is using the metabolites to fulfill specific processes.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If a model of the information from the paper was to be made, it would require expanding the equation to hold these concepts.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2" name="Shape 2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3" name="Shape 25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ter Schure Graphs</a:t>
            </a:r>
          </a:p>
        </p:txBody>
      </p:sp>
      <p:sp>
        <p:nvSpPr>
          <p:cNvPr id="254" name="Shape 254"/>
          <p:cNvSpPr txBox="1"/>
          <p:nvPr>
            <p:ph idx="1" type="body"/>
          </p:nvPr>
        </p:nvSpPr>
        <p:spPr>
          <a:xfrm>
            <a:off y="1200150" x="457200"/>
            <a:ext cy="3725699" cx="86868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These are influenced by more than the concentrations of the other metabolites and enzymes.</a:t>
            </a:r>
          </a:p>
        </p:txBody>
      </p:sp>
      <p:pic>
        <p:nvPicPr>
          <p:cNvPr id="255" name="Shape 25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803975" x="2108725"/>
            <a:ext cy="1878525" cx="4926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9" name="Shape 2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0" name="Shape 260"/>
          <p:cNvSpPr txBox="1"/>
          <p:nvPr>
            <p:ph type="title"/>
          </p:nvPr>
        </p:nvSpPr>
        <p:spPr>
          <a:xfrm>
            <a:off y="3583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Yeast have a different ammonia sensor than bacteria</a:t>
            </a:r>
          </a:p>
        </p:txBody>
      </p:sp>
      <p:sp>
        <p:nvSpPr>
          <p:cNvPr id="261" name="Shape 261"/>
          <p:cNvSpPr txBox="1"/>
          <p:nvPr>
            <p:ph idx="1" type="body"/>
          </p:nvPr>
        </p:nvSpPr>
        <p:spPr>
          <a:xfrm>
            <a:off y="8953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“If the ammonia concentration is the regulator, this may imply that S. cerevisiae has an ammonia sensor which could be a two-component sensing system for nitrogen, as has been found in gram-negative bacteria.”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The statement suggests that it is similar to bacteria which it isn’t.</a:t>
            </a:r>
          </a:p>
          <a:p>
            <a:pPr rtl="0" lvl="1" indent="-3429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1800" lang="en"/>
              <a:t>There are many “sensors” which react to ammonia as well as other nitrogen sources.(depends on strain)</a:t>
            </a:r>
          </a:p>
          <a:p>
            <a:pPr rtl="0" lvl="2" indent="-317500" marL="1371600">
              <a:spcBef>
                <a:spcPts val="0"/>
              </a:spcBef>
              <a:buClr>
                <a:schemeClr val="dk1"/>
              </a:buClr>
              <a:buSzPct val="100000"/>
              <a:buFont typeface="Wingdings"/>
              <a:buChar char="§"/>
            </a:pPr>
            <a:r>
              <a:rPr sz="1400" lang="en"/>
              <a:t>Gap1p, MPR1, MPR2, Gln3, Ure2, TOR proteins etc.</a:t>
            </a:r>
          </a:p>
          <a:p>
            <a:pPr rtl="0" lvl="2" indent="-317500" marL="1371600">
              <a:spcBef>
                <a:spcPts val="0"/>
              </a:spcBef>
              <a:buClr>
                <a:schemeClr val="dk1"/>
              </a:buClr>
              <a:buSzPct val="100000"/>
              <a:buFont typeface="Wingdings"/>
              <a:buChar char="§"/>
            </a:pPr>
            <a:r>
              <a:rPr sz="1400" lang="en"/>
              <a:t>Genetic variation creates different source preferences among yeast</a:t>
            </a:r>
          </a:p>
          <a:p>
            <a:pPr algn="r" rtl="0" lvl="0">
              <a:spcBef>
                <a:spcPts val="0"/>
              </a:spcBef>
              <a:buNone/>
            </a:pPr>
            <a:r>
              <a:rPr sz="2400" lang="en"/>
              <a:t>Magasanik et al. (Review)</a:t>
            </a: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5" name="Shape 2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6" name="Shape 26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References</a:t>
            </a:r>
          </a:p>
        </p:txBody>
      </p:sp>
      <p:sp>
        <p:nvSpPr>
          <p:cNvPr id="267" name="Shape 267"/>
          <p:cNvSpPr txBox="1"/>
          <p:nvPr>
            <p:ph idx="1" type="body"/>
          </p:nvPr>
        </p:nvSpPr>
        <p:spPr>
          <a:xfrm>
            <a:off y="1047750" x="457200"/>
            <a:ext cy="3725699" cx="8229600"/>
          </a:xfrm>
          <a:prstGeom prst="rect">
            <a:avLst/>
          </a:prstGeom>
          <a:solidFill>
            <a:srgbClr val="FFFFFF"/>
          </a:solidFill>
        </p:spPr>
        <p:txBody>
          <a:bodyPr bIns="91425" rIns="91425" lIns="91425" tIns="91425" anchor="t" anchorCtr="0">
            <a:noAutofit/>
          </a:bodyPr>
          <a:lstStyle/>
          <a:p>
            <a:pPr rtl="0" lvl="0" indent="-3175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400" lang="en"/>
              <a:t>Per O. Ljungdahl and Bertrand Daignan-Fornier. YeastBook - Gene Expression &amp; Metabolism:Regulation of Amino Acid, Nucleotide, and Phosphate Metabolism inSaccharomyces cerevisiae. Genetics March 2012 190:885-929; doi:10.1534/genetics.111.133306</a:t>
            </a:r>
          </a:p>
          <a:p>
            <a:pPr rtl="0" lvl="0" indent="-3175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400" lang="en"/>
              <a:t>Boris Magasanik, Reversible phosphorylation of an enhancer binding protein regulates the transcription of bacterial nitrogen utilization genes, Trends in Biochemical Sciences, Volume 13, Issue 12, December 1988, Pages 475-479, ISSN 0968-0004, http://dx.doi.org/10.1016/0968-0004(88)90234-4.</a:t>
            </a:r>
            <a:br>
              <a:rPr sz="1400" lang="en"/>
            </a:br>
            <a:r>
              <a:rPr sz="1400" lang="en"/>
              <a:t>(</a:t>
            </a:r>
            <a:r>
              <a:rPr sz="1400" lang="en">
                <a:solidFill>
                  <a:schemeClr val="hlink"/>
                </a:solidFill>
                <a:hlinkClick r:id="rId3"/>
              </a:rPr>
              <a:t>http://www.sciencedirect.com/science/article/pii/0968000488902344</a:t>
            </a:r>
            <a:r>
              <a:rPr sz="1400" lang="en"/>
              <a:t>)</a:t>
            </a:r>
          </a:p>
          <a:p>
            <a:pPr rtl="0" lvl="0" indent="-3175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400" lang="en"/>
              <a:t>E. G. ter Schure, H H Silljé, A J Verkleij, J Boonstra, and C T Verrips. The concentration of ammonia regulates nitrogen metabolism in Saccharomyces cerevisiae. J. Bacteriol. November 1995 177:22 6672-5.</a:t>
            </a:r>
          </a:p>
          <a:p>
            <a:pPr rtl="0" lvl="0" indent="-3175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400" lang="en"/>
              <a:t>Boris Magasanik, Chris A Kaiser, Nitrogen regulation in Saccharomyces cerevisiae, Gene, Volume 290, Issues 1–2, 15 May 2002, Pages 1-18, ISSN 0378-1119, http://dx.doi.org/10.1016/S0378-1119(02)00558-9.</a:t>
            </a:r>
            <a:br>
              <a:rPr sz="1400" lang="en"/>
            </a:br>
            <a:r>
              <a:rPr sz="1400" lang="en"/>
              <a:t>(</a:t>
            </a:r>
            <a:r>
              <a:rPr sz="1400" lang="en">
                <a:solidFill>
                  <a:schemeClr val="hlink"/>
                </a:solidFill>
                <a:hlinkClick r:id="rId4"/>
              </a:rPr>
              <a:t>http://www.sciencedirect.com/science/article/pii/S0378111902005589</a:t>
            </a:r>
            <a:r>
              <a:rPr sz="1400" lang="en"/>
              <a:t>)</a:t>
            </a:r>
          </a:p>
          <a:p>
            <a:pPr rtl="0" lvl="0" indent="-3175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400" lang="en"/>
              <a:t>M. J. MERRICK, R.A. EDWARDS. Nitrogen Control in Bacteria. Microbiological Reviews.  December 1995. Pages 604-622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1" name="Shape 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2" name="Shape 4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3000" lang="en"/>
              <a:t>The nitrogen cycle is a key limiting factor for growth and an important building block</a:t>
            </a:r>
          </a:p>
        </p:txBody>
      </p:sp>
      <p:sp>
        <p:nvSpPr>
          <p:cNvPr id="43" name="Shape 43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Nitrogen is a necessary element in cells making up parts of proteins and nucleotides 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The cycle and input are key to how much cells grow and function</a:t>
            </a:r>
            <a:r>
              <a:rPr sz="2400" lang="en"/>
              <a:t>(Ljungdahl et al.)</a:t>
            </a:r>
          </a:p>
          <a:p>
            <a:pPr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Knowledge of this allows us to understand how cells grow and react to specific environments.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50" name="Shape 5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0" x="339575"/>
            <a:ext cy="5143500" cx="8429348"/>
          </a:xfrm>
          <a:prstGeom prst="rect">
            <a:avLst/>
          </a:prstGeom>
          <a:noFill/>
          <a:ln w="1905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pic>
      <p:sp>
        <p:nvSpPr>
          <p:cNvPr id="51" name="Shape 51"/>
          <p:cNvSpPr/>
          <p:nvPr/>
        </p:nvSpPr>
        <p:spPr>
          <a:xfrm>
            <a:off y="3775275" x="457200"/>
            <a:ext cy="1008599" cx="42867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2" name="Shape 52"/>
          <p:cNvSpPr/>
          <p:nvPr/>
        </p:nvSpPr>
        <p:spPr>
          <a:xfrm>
            <a:off y="149800" x="1435950"/>
            <a:ext cy="779100" cx="6272099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sp>
        <p:nvSpPr>
          <p:cNvPr id="53" name="Shape 53"/>
          <p:cNvSpPr txBox="1"/>
          <p:nvPr>
            <p:ph idx="2" type="title"/>
          </p:nvPr>
        </p:nvSpPr>
        <p:spPr>
          <a:xfrm>
            <a:off y="266553" x="43945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 rtl="0">
              <a:spcBef>
                <a:spcPts val="0"/>
              </a:spcBef>
              <a:buNone/>
            </a:pPr>
            <a:r>
              <a:rPr lang="en"/>
              <a:t>Summary of a portion </a:t>
            </a:r>
          </a:p>
          <a:p>
            <a:pPr algn="ctr" rtl="0" lvl="0">
              <a:spcBef>
                <a:spcPts val="0"/>
              </a:spcBef>
              <a:buNone/>
            </a:pPr>
            <a:r>
              <a:rPr lang="en"/>
              <a:t>of the Nitrogen Cycle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7" name="Shape 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sz="3000" lang="en"/>
              <a:t>Mathematical Models create a precise understanding of interactions</a:t>
            </a:r>
          </a:p>
        </p:txBody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Through mathematical models, systems can be analyzed with precision.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Full understanding of the system.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Creates the ability to predict outcomes based on inputs.</a:t>
            </a:r>
          </a:p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This can be eventually applied to gain a full understanding of how cells work and interact on a molecular level.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3" name="Shape 6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4" name="Shape 6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 rtl="0">
              <a:spcBef>
                <a:spcPts val="0"/>
              </a:spcBef>
              <a:buNone/>
            </a:pPr>
            <a:r>
              <a:rPr sz="3000" lang="en"/>
              <a:t>The mathematical model is the first step </a:t>
            </a:r>
          </a:p>
          <a:p>
            <a:pPr algn="ctr">
              <a:spcBef>
                <a:spcPts val="0"/>
              </a:spcBef>
              <a:buNone/>
            </a:pPr>
            <a:r>
              <a:rPr sz="3000" lang="en"/>
              <a:t>to define the system</a:t>
            </a:r>
          </a:p>
        </p:txBody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This is the basic way to simulate interactions.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This is a valuable first step in replicating a system, but it is not complete.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9" name="Shape 6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0" name="Shape 7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72" name="Shape 7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0" x="339575"/>
            <a:ext cy="5143500" cx="8429348"/>
          </a:xfrm>
          <a:prstGeom prst="rect">
            <a:avLst/>
          </a:prstGeom>
          <a:noFill/>
          <a:ln w="1905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pic>
      <p:sp>
        <p:nvSpPr>
          <p:cNvPr id="73" name="Shape 73"/>
          <p:cNvSpPr/>
          <p:nvPr/>
        </p:nvSpPr>
        <p:spPr>
          <a:xfrm>
            <a:off y="3775275" x="457200"/>
            <a:ext cy="1008599" cx="42867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4" name="Shape 74"/>
          <p:cNvSpPr/>
          <p:nvPr/>
        </p:nvSpPr>
        <p:spPr>
          <a:xfrm>
            <a:off y="149800" x="1435950"/>
            <a:ext cy="779100" cx="6272099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sp>
        <p:nvSpPr>
          <p:cNvPr id="75" name="Shape 75"/>
          <p:cNvSpPr txBox="1"/>
          <p:nvPr>
            <p:ph idx="2" type="title"/>
          </p:nvPr>
        </p:nvSpPr>
        <p:spPr>
          <a:xfrm>
            <a:off y="34453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lang="en"/>
              <a:t>Summary of Nitrogen Cycle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9" name="Shape 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0" name="Shape 8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82" name="Shape 8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0" x="339575"/>
            <a:ext cy="5143500" cx="8429348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Shape 83"/>
          <p:cNvSpPr/>
          <p:nvPr/>
        </p:nvSpPr>
        <p:spPr>
          <a:xfrm>
            <a:off y="1018725" x="379525"/>
            <a:ext cy="2846400" cx="1218599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4" name="Shape 84"/>
          <p:cNvSpPr/>
          <p:nvPr/>
        </p:nvSpPr>
        <p:spPr>
          <a:xfrm>
            <a:off y="709125" x="6941225"/>
            <a:ext cy="3156000" cx="18276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5" name="Shape 85"/>
          <p:cNvSpPr/>
          <p:nvPr/>
        </p:nvSpPr>
        <p:spPr>
          <a:xfrm>
            <a:off y="868050" x="3637975"/>
            <a:ext cy="332099" cx="3552899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6" name="Shape 86"/>
          <p:cNvSpPr/>
          <p:nvPr/>
        </p:nvSpPr>
        <p:spPr>
          <a:xfrm>
            <a:off y="3533025" x="5952475"/>
            <a:ext cy="332099" cx="27342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7" name="Shape 87"/>
          <p:cNvSpPr/>
          <p:nvPr/>
        </p:nvSpPr>
        <p:spPr>
          <a:xfrm>
            <a:off y="1108600" x="6184750"/>
            <a:ext cy="1221000" cx="5868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8" name="Shape 88"/>
          <p:cNvSpPr/>
          <p:nvPr/>
        </p:nvSpPr>
        <p:spPr>
          <a:xfrm>
            <a:off y="1108600" x="4084825"/>
            <a:ext cy="1221000" cx="2895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9" name="Shape 89"/>
          <p:cNvSpPr/>
          <p:nvPr/>
        </p:nvSpPr>
        <p:spPr>
          <a:xfrm>
            <a:off y="1108600" x="4084825"/>
            <a:ext cy="1221000" cx="2895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0" name="Shape 90"/>
          <p:cNvSpPr/>
          <p:nvPr/>
        </p:nvSpPr>
        <p:spPr>
          <a:xfrm>
            <a:off y="1677875" x="4258350"/>
            <a:ext cy="589200" cx="2895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/>
          <p:nvPr/>
        </p:nvSpPr>
        <p:spPr>
          <a:xfrm>
            <a:off y="0" x="1520850"/>
            <a:ext cy="857400" cx="61023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sz="2400" lang="en"/>
              <a:t>Modeled Reaction</a:t>
            </a:r>
          </a:p>
        </p:txBody>
      </p:sp>
      <p:sp>
        <p:nvSpPr>
          <p:cNvPr id="92" name="Shape 92"/>
          <p:cNvSpPr/>
          <p:nvPr/>
        </p:nvSpPr>
        <p:spPr>
          <a:xfrm>
            <a:off y="3775275" x="457200"/>
            <a:ext cy="1008599" cx="42867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93" name="Shape 93"/>
          <p:cNvCxnSpPr/>
          <p:nvPr/>
        </p:nvCxnSpPr>
        <p:spPr>
          <a:xfrm>
            <a:off y="689125" x="2007475"/>
            <a:ext cy="519299" cx="9489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none"/>
          </a:ln>
        </p:spPr>
      </p:cxnSp>
      <p:cxnSp>
        <p:nvCxnSpPr>
          <p:cNvPr id="94" name="Shape 94"/>
          <p:cNvCxnSpPr/>
          <p:nvPr/>
        </p:nvCxnSpPr>
        <p:spPr>
          <a:xfrm rot="10800000" flipH="1">
            <a:off y="609149" x="5692800"/>
            <a:ext cy="539400" cx="888899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none"/>
          </a:ln>
        </p:spPr>
      </p:cxnSp>
      <p:cxnSp>
        <p:nvCxnSpPr>
          <p:cNvPr id="95" name="Shape 95"/>
          <p:cNvCxnSpPr/>
          <p:nvPr/>
        </p:nvCxnSpPr>
        <p:spPr>
          <a:xfrm>
            <a:off y="2726550" x="5612900"/>
            <a:ext cy="809099" cx="1487999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none"/>
          </a:ln>
        </p:spPr>
      </p:cxnSp>
      <p:cxnSp>
        <p:nvCxnSpPr>
          <p:cNvPr id="96" name="Shape 96"/>
          <p:cNvCxnSpPr/>
          <p:nvPr/>
        </p:nvCxnSpPr>
        <p:spPr>
          <a:xfrm flipH="1">
            <a:off y="2776500" x="1447850"/>
            <a:ext cy="1068600" cx="1438499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none"/>
          </a:ln>
        </p:spPr>
      </p:cxnSp>
      <p:cxnSp>
        <p:nvCxnSpPr>
          <p:cNvPr id="97" name="Shape 97"/>
          <p:cNvCxnSpPr/>
          <p:nvPr/>
        </p:nvCxnSpPr>
        <p:spPr>
          <a:xfrm flipH="1">
            <a:off y="3725300" x="2916249"/>
            <a:ext cy="798899" cx="12285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none"/>
          </a:ln>
        </p:spPr>
      </p:cxnSp>
      <p:sp>
        <p:nvSpPr>
          <p:cNvPr id="98" name="Shape 98"/>
          <p:cNvSpPr/>
          <p:nvPr/>
        </p:nvSpPr>
        <p:spPr>
          <a:xfrm>
            <a:off y="0" x="0"/>
            <a:ext cy="5143499" cx="1218599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9" name="Shape 99"/>
          <p:cNvSpPr txBox="1"/>
          <p:nvPr/>
        </p:nvSpPr>
        <p:spPr>
          <a:xfrm>
            <a:off y="1960000" x="1947550"/>
            <a:ext cy="369599" cx="569399"/>
          </a:xfrm>
          <a:prstGeom prst="rect">
            <a:avLst/>
          </a:prstGeom>
          <a:solidFill>
            <a:srgbClr val="FFFF00"/>
          </a:solidFill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t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b="1" sz="1800" lang="en"/>
              <a:t>A</a:t>
            </a:r>
          </a:p>
        </p:txBody>
      </p:sp>
      <p:sp>
        <p:nvSpPr>
          <p:cNvPr id="100" name="Shape 100"/>
          <p:cNvSpPr txBox="1"/>
          <p:nvPr/>
        </p:nvSpPr>
        <p:spPr>
          <a:xfrm>
            <a:off y="1960000" x="4147525"/>
            <a:ext cy="369599" cx="449400"/>
          </a:xfrm>
          <a:prstGeom prst="rect">
            <a:avLst/>
          </a:prstGeom>
          <a:solidFill>
            <a:srgbClr val="FFFF00"/>
          </a:solidFill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800" lang="en"/>
              <a:t>B</a:t>
            </a:r>
          </a:p>
        </p:txBody>
      </p:sp>
      <p:sp>
        <p:nvSpPr>
          <p:cNvPr id="101" name="Shape 101"/>
          <p:cNvSpPr txBox="1"/>
          <p:nvPr/>
        </p:nvSpPr>
        <p:spPr>
          <a:xfrm>
            <a:off y="1960000" x="6113550"/>
            <a:ext cy="369599" cx="569399"/>
          </a:xfrm>
          <a:prstGeom prst="rect">
            <a:avLst/>
          </a:prstGeom>
          <a:solidFill>
            <a:srgbClr val="FFFF00"/>
          </a:solidFill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800" lang="en"/>
              <a:t>C</a:t>
            </a:r>
          </a:p>
        </p:txBody>
      </p:sp>
      <p:sp>
        <p:nvSpPr>
          <p:cNvPr id="102" name="Shape 102"/>
          <p:cNvSpPr txBox="1"/>
          <p:nvPr/>
        </p:nvSpPr>
        <p:spPr>
          <a:xfrm>
            <a:off y="3875100" x="1168525"/>
            <a:ext cy="449400" cx="4494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1800" lang="en"/>
              <a:t>r</a:t>
            </a:r>
            <a:r>
              <a:rPr baseline="-25000" sz="1800" lang="en"/>
              <a:t>-1</a:t>
            </a:r>
          </a:p>
        </p:txBody>
      </p:sp>
      <p:sp>
        <p:nvSpPr>
          <p:cNvPr id="103" name="Shape 103"/>
          <p:cNvSpPr txBox="1"/>
          <p:nvPr/>
        </p:nvSpPr>
        <p:spPr>
          <a:xfrm>
            <a:off y="360025" x="1598125"/>
            <a:ext cy="549300" cx="4494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800" lang="en"/>
              <a:t>r</a:t>
            </a:r>
            <a:r>
              <a:rPr baseline="-25000" sz="1800" lang="en"/>
              <a:t>1</a:t>
            </a:r>
          </a:p>
        </p:txBody>
      </p:sp>
      <p:sp>
        <p:nvSpPr>
          <p:cNvPr id="104" name="Shape 104"/>
          <p:cNvSpPr txBox="1"/>
          <p:nvPr/>
        </p:nvSpPr>
        <p:spPr>
          <a:xfrm>
            <a:off y="4476450" x="2466850"/>
            <a:ext cy="449400" cx="4494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800" lang="en"/>
              <a:t>r</a:t>
            </a:r>
            <a:r>
              <a:rPr baseline="-25000" sz="1800" lang="en"/>
              <a:t>3</a:t>
            </a:r>
          </a:p>
        </p:txBody>
      </p:sp>
      <p:sp>
        <p:nvSpPr>
          <p:cNvPr id="105" name="Shape 105"/>
          <p:cNvSpPr txBox="1"/>
          <p:nvPr/>
        </p:nvSpPr>
        <p:spPr>
          <a:xfrm>
            <a:off y="3474375" x="7173750"/>
            <a:ext cy="449400" cx="4494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800" lang="en"/>
              <a:t>r</a:t>
            </a:r>
            <a:r>
              <a:rPr baseline="-25000" sz="1800" lang="en"/>
              <a:t>-2</a:t>
            </a:r>
          </a:p>
        </p:txBody>
      </p:sp>
      <p:sp>
        <p:nvSpPr>
          <p:cNvPr id="106" name="Shape 106"/>
          <p:cNvSpPr txBox="1"/>
          <p:nvPr/>
        </p:nvSpPr>
        <p:spPr>
          <a:xfrm>
            <a:off y="338450" x="6651500"/>
            <a:ext cy="449400" cx="4494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800" lang="en"/>
              <a:t>r</a:t>
            </a:r>
            <a:r>
              <a:rPr baseline="-25000" sz="1800" lang="en"/>
              <a:t>2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0" name="Shape 1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1" name="Shape 111"/>
          <p:cNvSpPr txBox="1"/>
          <p:nvPr>
            <p:ph type="title"/>
          </p:nvPr>
        </p:nvSpPr>
        <p:spPr>
          <a:xfrm>
            <a:off y="0" x="-342900"/>
            <a:ext cy="636600" cx="7962899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sz="3000" lang="en"/>
              <a:t>Definition of Variables and Constants</a:t>
            </a:r>
          </a:p>
        </p:txBody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y="1063375" x="175275"/>
            <a:ext cy="1941299" cx="43358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State variables: Metabolite concentrations</a:t>
            </a:r>
          </a:p>
          <a:p>
            <a:pPr rtl="0" lvl="1" indent="-3556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2000" lang="en"/>
              <a:t>A = alpha-ketogluterate</a:t>
            </a:r>
          </a:p>
          <a:p>
            <a:pPr rtl="0" lvl="1" indent="-3556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2000" lang="en"/>
              <a:t>B = glutamate</a:t>
            </a:r>
          </a:p>
          <a:p>
            <a:pPr lvl="1" indent="-3556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2000" lang="en"/>
              <a:t>C = glutamine</a:t>
            </a:r>
          </a:p>
        </p:txBody>
      </p:sp>
      <p:pic>
        <p:nvPicPr>
          <p:cNvPr id="113" name="Shape 1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3733300" x="1234437"/>
            <a:ext cy="1357524" cx="6675124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Shape 114"/>
          <p:cNvSpPr txBox="1"/>
          <p:nvPr/>
        </p:nvSpPr>
        <p:spPr>
          <a:xfrm>
            <a:off y="1325875" x="5234950"/>
            <a:ext cy="1771499" cx="345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5" name="Shape 115"/>
          <p:cNvSpPr txBox="1"/>
          <p:nvPr/>
        </p:nvSpPr>
        <p:spPr>
          <a:xfrm>
            <a:off y="1131350" x="4290050"/>
            <a:ext cy="2823300" cx="45644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sz="2400" lang="en"/>
              <a:t>Parameters: Enzymatic rate constant</a:t>
            </a:r>
          </a:p>
          <a:p>
            <a:pPr rtl="0" lvl="1" indent="-381000" marL="91440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sz="2400" lang="en"/>
              <a:t>r</a:t>
            </a:r>
            <a:r>
              <a:rPr baseline="-25000" sz="2400" lang="en"/>
              <a:t>1</a:t>
            </a:r>
            <a:r>
              <a:rPr sz="2400" lang="en"/>
              <a:t> = GDH1 activity</a:t>
            </a:r>
          </a:p>
          <a:p>
            <a:pPr rtl="0" lvl="1" indent="-381000" marL="91440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sz="2400" lang="en">
                <a:solidFill>
                  <a:schemeClr val="dk1"/>
                </a:solidFill>
              </a:rPr>
              <a:t>r</a:t>
            </a:r>
            <a:r>
              <a:rPr baseline="-25000" sz="2400" lang="en">
                <a:solidFill>
                  <a:schemeClr val="dk1"/>
                </a:solidFill>
              </a:rPr>
              <a:t>-1</a:t>
            </a:r>
            <a:r>
              <a:rPr sz="2400" lang="en">
                <a:solidFill>
                  <a:schemeClr val="dk1"/>
                </a:solidFill>
              </a:rPr>
              <a:t> = GDH2 activity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○"/>
            </a:pPr>
            <a:r>
              <a:rPr sz="2400" lang="en">
                <a:solidFill>
                  <a:schemeClr val="dk1"/>
                </a:solidFill>
              </a:rPr>
              <a:t>r</a:t>
            </a:r>
            <a:r>
              <a:rPr baseline="-25000" sz="2400" lang="en">
                <a:solidFill>
                  <a:schemeClr val="dk1"/>
                </a:solidFill>
              </a:rPr>
              <a:t>2</a:t>
            </a:r>
            <a:r>
              <a:rPr sz="2400" lang="en">
                <a:solidFill>
                  <a:schemeClr val="dk1"/>
                </a:solidFill>
              </a:rPr>
              <a:t> = GLN1 activity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○"/>
            </a:pPr>
            <a:r>
              <a:rPr sz="2400" lang="en">
                <a:solidFill>
                  <a:schemeClr val="dk1"/>
                </a:solidFill>
              </a:rPr>
              <a:t>r</a:t>
            </a:r>
            <a:r>
              <a:rPr baseline="-25000" sz="2400" lang="en">
                <a:solidFill>
                  <a:schemeClr val="dk1"/>
                </a:solidFill>
              </a:rPr>
              <a:t>-2</a:t>
            </a:r>
            <a:r>
              <a:rPr sz="2400" lang="en">
                <a:solidFill>
                  <a:schemeClr val="dk1"/>
                </a:solidFill>
              </a:rPr>
              <a:t> = GLT1 activity</a:t>
            </a:r>
          </a:p>
          <a:p>
            <a:pPr lvl="1" indent="-381000" marL="9144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○"/>
            </a:pPr>
            <a:r>
              <a:rPr sz="2400" lang="en">
                <a:solidFill>
                  <a:schemeClr val="dk1"/>
                </a:solidFill>
              </a:rPr>
              <a:t>r</a:t>
            </a:r>
            <a:r>
              <a:rPr baseline="-25000" sz="2400" lang="en">
                <a:solidFill>
                  <a:schemeClr val="dk1"/>
                </a:solidFill>
              </a:rPr>
              <a:t>3</a:t>
            </a:r>
            <a:r>
              <a:rPr sz="2400" lang="en">
                <a:solidFill>
                  <a:schemeClr val="dk1"/>
                </a:solidFill>
              </a:rPr>
              <a:t> = GOGAT activity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