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sldIdLst>
    <p:sldId id="256" r:id="rId2"/>
    <p:sldId id="257" r:id="rId3"/>
    <p:sldId id="290" r:id="rId4"/>
    <p:sldId id="259" r:id="rId5"/>
    <p:sldId id="279" r:id="rId6"/>
    <p:sldId id="291" r:id="rId7"/>
    <p:sldId id="281" r:id="rId8"/>
    <p:sldId id="292" r:id="rId9"/>
    <p:sldId id="261" r:id="rId10"/>
    <p:sldId id="297" r:id="rId11"/>
    <p:sldId id="293" r:id="rId12"/>
    <p:sldId id="262" r:id="rId13"/>
    <p:sldId id="285" r:id="rId14"/>
    <p:sldId id="286" r:id="rId15"/>
    <p:sldId id="264" r:id="rId16"/>
    <p:sldId id="266" r:id="rId17"/>
    <p:sldId id="267" r:id="rId18"/>
    <p:sldId id="288" r:id="rId19"/>
    <p:sldId id="289" r:id="rId20"/>
    <p:sldId id="268" r:id="rId21"/>
    <p:sldId id="270" r:id="rId22"/>
    <p:sldId id="294" r:id="rId23"/>
    <p:sldId id="274" r:id="rId24"/>
    <p:sldId id="296" r:id="rId25"/>
    <p:sldId id="276" r:id="rId26"/>
    <p:sldId id="277" r:id="rId27"/>
    <p:sldId id="278" r:id="rId28"/>
    <p:sldId id="29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F1CB"/>
    <a:srgbClr val="56E8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73835" autoAdjust="0"/>
  </p:normalViewPr>
  <p:slideViewPr>
    <p:cSldViewPr>
      <p:cViewPr varScale="1">
        <p:scale>
          <a:sx n="53" d="100"/>
          <a:sy n="53" d="100"/>
        </p:scale>
        <p:origin x="-1878" y="-90"/>
      </p:cViewPr>
      <p:guideLst>
        <p:guide orient="horz" pos="2160"/>
        <p:guide pos="2880"/>
      </p:guideLst>
    </p:cSldViewPr>
  </p:slideViewPr>
  <p:outlineViewPr>
    <p:cViewPr>
      <p:scale>
        <a:sx n="33" d="100"/>
        <a:sy n="33" d="100"/>
      </p:scale>
      <p:origin x="0" y="87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F7B24-D387-4563-857F-EC2E7935DB57}" type="datetimeFigureOut">
              <a:rPr lang="en-CA" smtClean="0"/>
              <a:pPr/>
              <a:t>14/03/2011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FE6AA-AB7F-4166-8DD9-5C00FC3FF344}" type="slidenum">
              <a:rPr lang="en-CA" smtClean="0"/>
              <a:pPr/>
              <a:t>‹#›</a:t>
            </a:fld>
            <a:endParaRPr lang="en-CA"/>
          </a:p>
        </p:txBody>
      </p:sp>
    </p:spTree>
    <p:extLst>
      <p:ext uri="{BB962C8B-B14F-4D97-AF65-F5344CB8AC3E}">
        <p14:creationId xmlns:p14="http://schemas.microsoft.com/office/powerpoint/2010/main" xmlns="" val="256007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Genetic_variation" TargetMode="External"/><Relationship Id="rId3" Type="http://schemas.openxmlformats.org/officeDocument/2006/relationships/hyperlink" Target="http://en.wikipedia.org/wiki/Family_planning" TargetMode="External"/><Relationship Id="rId7" Type="http://schemas.openxmlformats.org/officeDocument/2006/relationships/hyperlink" Target="http://en.wikipedia.org/wiki/Disease" TargetMode="External"/><Relationship Id="rId12" Type="http://schemas.openxmlformats.org/officeDocument/2006/relationships/hyperlink" Target="http://en.wikipedia.org/wiki/Chloroplas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en.wikipedia.org/wiki/Biological_tissue" TargetMode="External"/><Relationship Id="rId11" Type="http://schemas.openxmlformats.org/officeDocument/2006/relationships/hyperlink" Target="http://en.wikipedia.org/wiki/Enzyme" TargetMode="External"/><Relationship Id="rId5" Type="http://schemas.openxmlformats.org/officeDocument/2006/relationships/hyperlink" Target="http://en.wikipedia.org/wiki/Cell_(biology)" TargetMode="External"/><Relationship Id="rId10" Type="http://schemas.openxmlformats.org/officeDocument/2006/relationships/hyperlink" Target="http://en.wikipedia.org/wiki/Bacteria" TargetMode="External"/><Relationship Id="rId4" Type="http://schemas.openxmlformats.org/officeDocument/2006/relationships/hyperlink" Target="http://en.wikipedia.org/wiki/Gene" TargetMode="External"/><Relationship Id="rId9" Type="http://schemas.openxmlformats.org/officeDocument/2006/relationships/hyperlink" Target="http://en.wikipedia.org/wiki/Dru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Hey everyone! We’d like to thank you all for coming</a:t>
            </a:r>
            <a:r>
              <a:rPr lang="en-US" baseline="0" dirty="0" smtClean="0"/>
              <a:t> down to our workshop. I’m sure you’re all wondering what this is all about- well, we’re here to help you guys look at things you’ve learned in class about biotech and a very new science known as synthetic biology and how it’s being applied into the real world. </a:t>
            </a:r>
          </a:p>
          <a:p>
            <a:endParaRPr lang="en-US" baseline="0" dirty="0" smtClean="0"/>
          </a:p>
          <a:p>
            <a:r>
              <a:rPr lang="en-US" baseline="0" dirty="0" smtClean="0"/>
              <a:t>We’ve all read the textbook, so we want you guys to explore new views and new ways of looking at one situation. Before we start, let us introduce ourselves: </a:t>
            </a:r>
            <a:r>
              <a:rPr lang="en-US" i="1" baseline="0" dirty="0" smtClean="0"/>
              <a:t>Introduce</a:t>
            </a:r>
            <a:r>
              <a:rPr lang="en-US" i="0" baseline="0" dirty="0" smtClean="0"/>
              <a:t>…We will all be here throughout this workshop. </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we’ve all heard about GMOs, stigmas associated with them, scares in the media, your parents talking about them, but what does it actually mean? What regulations are associated with allowing a GMO out into the market for consumption by Canadians? </a:t>
            </a:r>
            <a:endParaRPr lang="en-US"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organisms can be plants, animals or cells,</a:t>
            </a:r>
            <a:r>
              <a:rPr lang="en-US" baseline="0" dirty="0" smtClean="0"/>
              <a:t> normally we manipulate these organisms for some sort of benefit; such as in food processing increasing crop yields or in industries, trying to isolate a certain enzyme for a chemical/biological process somewhere else</a:t>
            </a:r>
            <a:endParaRPr lang="en-US"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Read off statistics, add comments</a:t>
            </a:r>
            <a:r>
              <a:rPr lang="en-US" i="1" baseline="0" dirty="0" smtClean="0"/>
              <a:t> if you wish</a:t>
            </a:r>
            <a:endParaRPr lang="en-US" i="1"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each new technology has its positives and negatives. What are some common positive aspects of</a:t>
            </a:r>
            <a:r>
              <a:rPr lang="en-US" baseline="0" dirty="0" smtClean="0"/>
              <a:t> GMOs? Well: </a:t>
            </a:r>
          </a:p>
          <a:p>
            <a:pPr marL="228600" indent="-228600">
              <a:buAutoNum type="alphaLcPeriod"/>
            </a:pPr>
            <a:r>
              <a:rPr lang="en-US" baseline="0" dirty="0" smtClean="0"/>
              <a:t>They can enhance the taste &amp; quality of your food that you are modifying, make something sweeter if it naturally tastes bitter?</a:t>
            </a:r>
          </a:p>
          <a:p>
            <a:pPr marL="228600" indent="-228600">
              <a:buAutoNum type="alphaLcPeriod"/>
            </a:pPr>
            <a:r>
              <a:rPr lang="en-US" baseline="0" dirty="0" smtClean="0"/>
              <a:t>As mentioned in the earlier slide, certain grains of rice have been enhanced to include more nutrients, this is ideal for populations where a certain food is a staple, for example in </a:t>
            </a:r>
            <a:r>
              <a:rPr lang="en-US" baseline="0" dirty="0" err="1" smtClean="0"/>
              <a:t>asia</a:t>
            </a:r>
            <a:r>
              <a:rPr lang="en-US" baseline="0" dirty="0" smtClean="0"/>
              <a:t>, high-starchy </a:t>
            </a:r>
            <a:r>
              <a:rPr lang="en-US" baseline="0" dirty="0" err="1" smtClean="0"/>
              <a:t>rices</a:t>
            </a:r>
            <a:r>
              <a:rPr lang="en-US" baseline="0" dirty="0" smtClean="0"/>
              <a:t> are a staple food in that area. Also, increasing yields of crops to make them energetically and environmentally more efficient, resourceful and productive. Also giving a stress tolerance, for example being able to withstand temperatures/climates where these crops normally would not have been to have grown </a:t>
            </a:r>
          </a:p>
          <a:p>
            <a:pPr marL="228600" indent="-228600">
              <a:buAutoNum type="alphaLcPeriod"/>
            </a:pPr>
            <a:r>
              <a:rPr lang="en-US" baseline="0" dirty="0" smtClean="0"/>
              <a:t>Many farmers have to use harsh chemical pesticides and herbicides so that their crops can be resistance to disease and pests. By intrinsically including an insect-resistant crop, the use of these harsh chemicals will not be needed, it would be better for the environment as a whole</a:t>
            </a:r>
          </a:p>
          <a:p>
            <a:pPr marL="228600" indent="-228600">
              <a:buAutoNum type="alphaLcPeriod"/>
            </a:pPr>
            <a:r>
              <a:rPr lang="en-US" baseline="0" dirty="0" smtClean="0"/>
              <a:t>There is currently a food shortage in the world, with our increasing population we do not have that much land on which to grow crops on. Since GMOs can provide higher yield crops, we can produce more output per unit land</a:t>
            </a:r>
          </a:p>
          <a:p>
            <a:pPr marL="228600" indent="-228600">
              <a:buAutoNum type="alphaLcPeriod"/>
            </a:pPr>
            <a:r>
              <a:rPr lang="en-US" baseline="0" dirty="0" smtClean="0"/>
              <a:t>Through the use of GMOs, we can create new products that have never been seen before that could be beneficial to us, as well as cultivating new growing techniques </a:t>
            </a:r>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for the negatives. </a:t>
            </a:r>
          </a:p>
          <a:p>
            <a:pPr marL="228600" indent="-228600">
              <a:buAutoNum type="alphaLcPeriod"/>
            </a:pPr>
            <a:r>
              <a:rPr lang="en-US" baseline="0" dirty="0" smtClean="0"/>
              <a:t>As we know, there could be certain </a:t>
            </a:r>
            <a:r>
              <a:rPr lang="en-US" baseline="0" dirty="0" err="1" smtClean="0"/>
              <a:t>allergans</a:t>
            </a:r>
            <a:r>
              <a:rPr lang="en-US" baseline="0" dirty="0" smtClean="0"/>
              <a:t> that could be introduced into the GMO without realizing it. As well, common practice in cloning and expression is to include an antibiotic resistance marker onto the vector being used so that it can be selected for later on. If these bacterium are accidentally released into the environment it could be very dangerous as we would be releasing an antibiotic resistant strain of bacteria. That is why, in order for a GMO to be out into the market, it must be removed</a:t>
            </a:r>
          </a:p>
          <a:p>
            <a:pPr marL="228600" indent="-228600">
              <a:buAutoNum type="alphaLcPeriod"/>
            </a:pPr>
            <a:r>
              <a:rPr lang="en-US" baseline="0" dirty="0" smtClean="0"/>
              <a:t>As GMO are being more widely used, there is a possibility of having an unintended transfer of </a:t>
            </a:r>
            <a:r>
              <a:rPr lang="en-US" baseline="0" dirty="0" err="1" smtClean="0"/>
              <a:t>transgenes</a:t>
            </a:r>
            <a:r>
              <a:rPr lang="en-US" baseline="0" dirty="0" smtClean="0"/>
              <a:t> through cross-pollination that might cause unknown effects on the organism </a:t>
            </a:r>
          </a:p>
          <a:p>
            <a:pPr marL="228600" indent="-228600">
              <a:buAutoNum type="alphaLcPeriod"/>
            </a:pPr>
            <a:r>
              <a:rPr lang="en-US" baseline="0" dirty="0" smtClean="0"/>
              <a:t>One of the main negative reasons behind GMOs is that these genes are not naturally found in the organism, so some individuals view it as taking away the organisms true value, the way it is naturally found in nature</a:t>
            </a:r>
          </a:p>
          <a:p>
            <a:pPr marL="228600" indent="-228600">
              <a:buAutoNum type="alphaLcPeriod"/>
            </a:pPr>
            <a:r>
              <a:rPr lang="en-US" baseline="0" dirty="0" smtClean="0"/>
              <a:t>One other negative is that tampering with natural organisms found in the environment by mixing genes from other species is very unnatural to do and some individuals feel that it should not be done</a:t>
            </a:r>
            <a:endParaRPr lang="en-US"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just some regulations that are used to safely assess</a:t>
            </a:r>
            <a:r>
              <a:rPr lang="en-US" baseline="0" dirty="0" smtClean="0"/>
              <a:t> foods developed using genetic modification: </a:t>
            </a:r>
          </a:p>
          <a:p>
            <a:r>
              <a:rPr lang="en-US" i="1" baseline="0" dirty="0" smtClean="0"/>
              <a:t>Read list</a:t>
            </a:r>
            <a:endParaRPr lang="en-US" i="1"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17</a:t>
            </a:fld>
            <a:endParaRPr lang="en-CA"/>
          </a:p>
        </p:txBody>
      </p:sp>
    </p:spTree>
    <p:extLst>
      <p:ext uri="{BB962C8B-B14F-4D97-AF65-F5344CB8AC3E}">
        <p14:creationId xmlns:p14="http://schemas.microsoft.com/office/powerpoint/2010/main" xmlns="" val="198558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a:t>
            </a:r>
            <a:r>
              <a:rPr lang="en-US" b="1" baseline="0" dirty="0" smtClean="0"/>
              <a:t> remember talking about </a:t>
            </a:r>
            <a:r>
              <a:rPr lang="en-US" b="1" baseline="0" dirty="0" err="1" smtClean="0"/>
              <a:t>synbio</a:t>
            </a:r>
            <a:r>
              <a:rPr lang="en-US" b="1" baseline="0" dirty="0" smtClean="0"/>
              <a:t> being like the </a:t>
            </a:r>
            <a:r>
              <a:rPr lang="en-US" b="1" baseline="0" dirty="0" err="1" smtClean="0"/>
              <a:t>lego</a:t>
            </a:r>
            <a:r>
              <a:rPr lang="en-US" b="1" baseline="0" dirty="0" smtClean="0"/>
              <a:t> analogy? Okay we’re going to keep that in mind for these two industries. Synthetic biology has shown to have potential in providing therapeutics that can have individualized components…meaning what? It means that we can add pieces together at our will to create a sort of ‘customized’ metabolic pathway that biologically synthesizes a drug of our choice or in fancy words a </a:t>
            </a:r>
            <a:r>
              <a:rPr lang="en-US" b="1" u="sng" baseline="0" dirty="0" smtClean="0"/>
              <a:t>drug delivery system</a:t>
            </a:r>
            <a:endParaRPr lang="en-US" b="0" u="none" baseline="0" dirty="0" smtClean="0"/>
          </a:p>
          <a:p>
            <a:r>
              <a:rPr lang="en-US" b="1" dirty="0" smtClean="0"/>
              <a:t>-These</a:t>
            </a:r>
            <a:r>
              <a:rPr lang="en-US" b="1" baseline="0" dirty="0" smtClean="0"/>
              <a:t> genetic systems are extremely complex with many components, but having the ability to pick and chose standardized </a:t>
            </a:r>
            <a:r>
              <a:rPr lang="en-US" b="1" baseline="0" dirty="0" err="1" smtClean="0"/>
              <a:t>BioBricks</a:t>
            </a:r>
            <a:r>
              <a:rPr lang="en-US" b="1" baseline="0" dirty="0" smtClean="0"/>
              <a:t> to add into a certain part of the pathway can create a more specific system that can be </a:t>
            </a:r>
            <a:r>
              <a:rPr lang="en-US" b="1" baseline="0" dirty="0" err="1" smtClean="0"/>
              <a:t>tweeked</a:t>
            </a:r>
            <a:r>
              <a:rPr lang="en-US" b="1" baseline="0" dirty="0" smtClean="0"/>
              <a:t> more </a:t>
            </a:r>
            <a:r>
              <a:rPr lang="en-US" b="1" baseline="0" dirty="0" err="1" smtClean="0"/>
              <a:t>more</a:t>
            </a:r>
            <a:r>
              <a:rPr lang="en-US" b="1" baseline="0" dirty="0" smtClean="0"/>
              <a:t> easily, for example killing a viruses serving as blood substitutes or removing molecular debris in organs like the brain </a:t>
            </a:r>
            <a:endParaRPr lang="en-US" b="1"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this possibility</a:t>
            </a:r>
            <a:r>
              <a:rPr lang="en-US" baseline="0" dirty="0" smtClean="0"/>
              <a:t> of ‘tweaking’ we can create recombinant pharmaceuticals in a completely different way </a:t>
            </a:r>
          </a:p>
          <a:p>
            <a:r>
              <a:rPr lang="en-US" dirty="0" smtClean="0"/>
              <a:t>-Now we can add small individual reactions into new pathways, or take out certain parts of a pathway</a:t>
            </a:r>
          </a:p>
          <a:p>
            <a:r>
              <a:rPr lang="en-US" dirty="0" smtClean="0"/>
              <a:t>-These can then be expressed at certain</a:t>
            </a:r>
            <a:r>
              <a:rPr lang="en-US" baseline="0" dirty="0" smtClean="0"/>
              <a:t> levels of the individual components and we can optimize the production and limit any toxic by-products that are made in the process!</a:t>
            </a:r>
            <a:endParaRPr lang="en-US" dirty="0" smtClean="0"/>
          </a:p>
          <a:p>
            <a:endParaRPr lang="en-CA"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-Fermentation is an </a:t>
            </a:r>
            <a:r>
              <a:rPr lang="en-US" sz="1200" dirty="0" err="1" smtClean="0"/>
              <a:t>anerobic</a:t>
            </a:r>
            <a:r>
              <a:rPr lang="en-US" sz="1200" dirty="0" smtClean="0"/>
              <a:t> (doesn’t require oxygen) to produce energy in the cell</a:t>
            </a:r>
          </a:p>
          <a:p>
            <a:r>
              <a:rPr lang="en-US" sz="1200" dirty="0" smtClean="0"/>
              <a:t>-</a:t>
            </a:r>
            <a:r>
              <a:rPr lang="en-US" sz="1200" dirty="0" smtClean="0"/>
              <a:t>If there is a surge in the </a:t>
            </a:r>
            <a:r>
              <a:rPr lang="en-US" sz="1200" dirty="0" err="1" smtClean="0"/>
              <a:t>biofuel</a:t>
            </a:r>
            <a:r>
              <a:rPr lang="en-US" sz="1200" dirty="0" smtClean="0"/>
              <a:t> industry this could cause </a:t>
            </a:r>
            <a:r>
              <a:rPr lang="en-US" sz="1200" b="1" dirty="0" smtClean="0"/>
              <a:t>food shortages </a:t>
            </a:r>
            <a:r>
              <a:rPr lang="en-US" sz="1200" b="1" dirty="0" smtClean="0"/>
              <a:t>worldwide, </a:t>
            </a:r>
            <a:r>
              <a:rPr lang="en-US" sz="1200" dirty="0" smtClean="0"/>
              <a:t>is used for humans/animals</a:t>
            </a:r>
            <a:endParaRPr lang="en-US" sz="1200" b="0" dirty="0" smtClean="0"/>
          </a:p>
          <a:p>
            <a:r>
              <a:rPr lang="en-US" dirty="0" smtClean="0"/>
              <a:t>-</a:t>
            </a:r>
            <a:r>
              <a:rPr lang="en-US" sz="1200" b="1" dirty="0" smtClean="0"/>
              <a:t>US</a:t>
            </a:r>
            <a:r>
              <a:rPr lang="en-US" sz="1200" b="1" baseline="0" dirty="0" smtClean="0"/>
              <a:t> does not have the production capabilities to meet its goals currently </a:t>
            </a:r>
            <a:r>
              <a:rPr lang="en-US" sz="1200" dirty="0" smtClean="0"/>
              <a:t>, must be significant breakthroughs in technology related to </a:t>
            </a:r>
            <a:r>
              <a:rPr lang="en-US" sz="1200" dirty="0" err="1" smtClean="0"/>
              <a:t>biofuels</a:t>
            </a:r>
            <a:endParaRPr lang="en-US" sz="1200" dirty="0" smtClean="0"/>
          </a:p>
          <a:p>
            <a:r>
              <a:rPr lang="en-US" dirty="0" smtClean="0"/>
              <a:t>-</a:t>
            </a:r>
            <a:r>
              <a:rPr lang="en-US" b="1" dirty="0" err="1" smtClean="0"/>
              <a:t>Biofuel</a:t>
            </a:r>
            <a:r>
              <a:rPr lang="en-US" b="1" dirty="0" smtClean="0"/>
              <a:t> production offsets its total energy content</a:t>
            </a:r>
            <a:r>
              <a:rPr lang="en-US" b="0" dirty="0" smtClean="0"/>
              <a:t>; </a:t>
            </a:r>
            <a:r>
              <a:rPr lang="en-US" sz="1200" dirty="0" smtClean="0"/>
              <a:t>There is about 54% total energy represented in 1 gallon of ethanol, which is further offset by the 24% required to grow corn</a:t>
            </a:r>
            <a:endParaRPr lang="en-US"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a:t>
            </a:r>
            <a:r>
              <a:rPr lang="en-US" baseline="0" dirty="0" smtClean="0"/>
              <a:t> so first, let’s look at what we have planned for this workshop in terms of topics: </a:t>
            </a:r>
          </a:p>
          <a:p>
            <a:pPr marL="285750" indent="-285750">
              <a:buAutoNum type="romanLcParenR"/>
            </a:pPr>
            <a:r>
              <a:rPr lang="en-US" baseline="0" dirty="0" smtClean="0"/>
              <a:t>What is synthetic biology? </a:t>
            </a:r>
          </a:p>
          <a:p>
            <a:pPr marL="285750" indent="-285750">
              <a:buAutoNum type="romanLcParenR"/>
            </a:pPr>
            <a:r>
              <a:rPr lang="en-US" baseline="0" dirty="0" smtClean="0"/>
              <a:t>Who is </a:t>
            </a:r>
            <a:r>
              <a:rPr lang="en-US" baseline="0" dirty="0" err="1" smtClean="0"/>
              <a:t>iGEM</a:t>
            </a:r>
            <a:r>
              <a:rPr lang="en-US" baseline="0" dirty="0" smtClean="0"/>
              <a:t>? What do we do? </a:t>
            </a:r>
          </a:p>
          <a:p>
            <a:pPr marL="285750" indent="-285750">
              <a:buAutoNum type="romanLcParenR"/>
            </a:pPr>
            <a:r>
              <a:rPr lang="en-US" baseline="0" dirty="0" smtClean="0"/>
              <a:t>We’ve all heard about GMOs, so now we’re going to discuss this in depth with current Health Canada regulations and do a hands on activity </a:t>
            </a:r>
          </a:p>
          <a:p>
            <a:pPr marL="285750" indent="-285750">
              <a:buAutoNum type="romanLcParenR"/>
            </a:pPr>
            <a:r>
              <a:rPr lang="en-US" baseline="0" dirty="0" smtClean="0"/>
              <a:t>Next we’ll look at </a:t>
            </a:r>
            <a:r>
              <a:rPr lang="en-US" baseline="0" dirty="0" err="1" smtClean="0"/>
              <a:t>biofuels</a:t>
            </a:r>
            <a:r>
              <a:rPr lang="en-US" baseline="0" dirty="0" smtClean="0"/>
              <a:t> as an alternative fuel source </a:t>
            </a:r>
          </a:p>
          <a:p>
            <a:pPr marL="285750" indent="-285750">
              <a:buAutoNum type="romanLcParenR"/>
            </a:pPr>
            <a:r>
              <a:rPr lang="en-US" baseline="0" dirty="0" smtClean="0"/>
              <a:t>Pharmaceuticals and how </a:t>
            </a:r>
            <a:r>
              <a:rPr lang="en-US" baseline="0" dirty="0" err="1" smtClean="0"/>
              <a:t>synbio</a:t>
            </a:r>
            <a:r>
              <a:rPr lang="en-US" baseline="0" dirty="0" smtClean="0"/>
              <a:t> is helping to change normal drug processes </a:t>
            </a:r>
          </a:p>
          <a:p>
            <a:pPr marL="285750" indent="-285750">
              <a:buAutoNum type="romanLcParenR"/>
            </a:pPr>
            <a:r>
              <a:rPr lang="en-US" baseline="0" dirty="0" smtClean="0"/>
              <a:t>And we know you’re all interested in knowing what future career paths/academic </a:t>
            </a:r>
            <a:r>
              <a:rPr lang="en-US" baseline="0" dirty="0" err="1" smtClean="0"/>
              <a:t>endeavours</a:t>
            </a:r>
            <a:r>
              <a:rPr lang="en-US" baseline="0" dirty="0" smtClean="0"/>
              <a:t> are available for individuals pursuing biotechnology </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a:t>
            </a:r>
            <a:r>
              <a:rPr lang="en-US" baseline="0" dirty="0" smtClean="0"/>
              <a:t> now we’re going to talk about second generation </a:t>
            </a:r>
            <a:r>
              <a:rPr lang="en-US" baseline="0" dirty="0" err="1" smtClean="0"/>
              <a:t>biofuels</a:t>
            </a:r>
            <a:r>
              <a:rPr lang="en-US" baseline="0" dirty="0" smtClean="0"/>
              <a:t>, why are these starting to gain attention around the world? </a:t>
            </a:r>
          </a:p>
          <a:p>
            <a:r>
              <a:rPr lang="en-US" baseline="0" dirty="0" smtClean="0"/>
              <a:t>-These use non-food crops! </a:t>
            </a:r>
          </a:p>
          <a:p>
            <a:r>
              <a:rPr lang="en-US" baseline="0" dirty="0" smtClean="0"/>
              <a:t>-So then what do they use as their energy source? Well, the most common </a:t>
            </a:r>
            <a:r>
              <a:rPr lang="en-US" baseline="0" dirty="0" err="1" smtClean="0"/>
              <a:t>feedstocks</a:t>
            </a:r>
            <a:r>
              <a:rPr lang="en-US" baseline="0" dirty="0" smtClean="0"/>
              <a:t> are waste biomass, stalks of wheat, corn, wood and </a:t>
            </a:r>
            <a:r>
              <a:rPr lang="en-US" baseline="0" dirty="0" err="1" smtClean="0"/>
              <a:t>lignocellulose</a:t>
            </a:r>
            <a:r>
              <a:rPr lang="en-US" baseline="0" dirty="0" smtClean="0"/>
              <a:t> </a:t>
            </a:r>
          </a:p>
          <a:p>
            <a:r>
              <a:rPr lang="en-US" baseline="0" dirty="0" smtClean="0"/>
              <a:t>-</a:t>
            </a:r>
            <a:r>
              <a:rPr lang="en-US" b="1" baseline="0" dirty="0" smtClean="0"/>
              <a:t>Providing a cheap and vast feedstock supply, </a:t>
            </a:r>
            <a:r>
              <a:rPr lang="en-US" sz="1200" dirty="0" smtClean="0"/>
              <a:t>, the energy and environmental </a:t>
            </a:r>
            <a:r>
              <a:rPr lang="en-US" sz="1200" dirty="0" smtClean="0"/>
              <a:t>benefits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Enter</a:t>
            </a:r>
            <a:r>
              <a:rPr lang="en-US" b="1" baseline="0" dirty="0" smtClean="0"/>
              <a:t> synthetic biology! Synthetic biology has the opportunity to come into and play and create genetically modified organisms </a:t>
            </a:r>
            <a:r>
              <a:rPr lang="en-US" sz="1200" dirty="0" smtClean="0"/>
              <a:t>with metabolic pathways that have been tweaked to perform these tasks</a:t>
            </a:r>
          </a:p>
          <a:p>
            <a:r>
              <a:rPr lang="en-US" sz="1200" b="1" dirty="0" smtClean="0"/>
              <a:t>-Look for promising metabolic reactions and start from scratch inserting corresponding genes </a:t>
            </a:r>
            <a:r>
              <a:rPr lang="en-US" sz="1200" dirty="0" smtClean="0"/>
              <a:t>into </a:t>
            </a:r>
            <a:r>
              <a:rPr lang="en-US" sz="1200" i="1" dirty="0" err="1" smtClean="0"/>
              <a:t>E.coli</a:t>
            </a:r>
            <a:r>
              <a:rPr lang="en-US" sz="1200" dirty="0" smtClean="0"/>
              <a:t> or yeast by combining metabolic pathways until they yield ideal results, like </a:t>
            </a:r>
            <a:r>
              <a:rPr lang="en-US" sz="1200" dirty="0" err="1" smtClean="0"/>
              <a:t>lego</a:t>
            </a:r>
            <a:r>
              <a:rPr lang="en-US" sz="1200" dirty="0" smtClean="0"/>
              <a:t> remember! </a:t>
            </a:r>
            <a:endParaRPr lang="en-US" b="1"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that we’ve talked about what’s out there in the industry and Canada, what can you do as students going into university as a degree? </a:t>
            </a:r>
          </a:p>
          <a:p>
            <a:r>
              <a:rPr lang="en-US" i="1" baseline="0" dirty="0" smtClean="0"/>
              <a:t>List</a:t>
            </a:r>
            <a:endParaRPr lang="en-US" i="1" dirty="0" smtClean="0"/>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26</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dirty="0" smtClean="0"/>
              <a:t>Genetic </a:t>
            </a:r>
            <a:r>
              <a:rPr lang="en-US" b="1" dirty="0" err="1" smtClean="0"/>
              <a:t>Counselling</a:t>
            </a:r>
            <a:r>
              <a:rPr lang="en-US" b="1" dirty="0" smtClean="0"/>
              <a:t>: </a:t>
            </a:r>
            <a:r>
              <a:rPr lang="en-US" dirty="0" smtClean="0"/>
              <a:t>is the process by which patients or relatives, at risk of an inherited disorder, are advised of the consequences and nature of the disorder, the probability of developing or transmitting it, and the options open to them in management and </a:t>
            </a:r>
            <a:r>
              <a:rPr lang="en-US" dirty="0" smtClean="0">
                <a:hlinkClick r:id="rId3"/>
              </a:rPr>
              <a:t>family planning</a:t>
            </a:r>
            <a:r>
              <a:rPr lang="en-US" dirty="0" smtClean="0"/>
              <a:t> in order to prevent, avoid</a:t>
            </a:r>
          </a:p>
          <a:p>
            <a:r>
              <a:rPr lang="en-US" dirty="0" smtClean="0"/>
              <a:t>-</a:t>
            </a:r>
            <a:r>
              <a:rPr lang="en-US" b="1" dirty="0" smtClean="0"/>
              <a:t>Genetic Nursing: </a:t>
            </a:r>
            <a:r>
              <a:rPr lang="en-US" dirty="0" smtClean="0"/>
              <a:t>A genetic nurse is a registered nurse with special education and training in genetics who cares for individuals, families, and communities at risk for or affected by genetic diseases, or diseases or conditions with a genetic component.</a:t>
            </a:r>
          </a:p>
          <a:p>
            <a:r>
              <a:rPr lang="en-US" dirty="0" smtClean="0"/>
              <a:t>-</a:t>
            </a:r>
            <a:r>
              <a:rPr lang="en-US" b="1" dirty="0" smtClean="0"/>
              <a:t>Gene</a:t>
            </a:r>
            <a:r>
              <a:rPr lang="en-US" b="1" baseline="0" dirty="0" smtClean="0"/>
              <a:t> testing/Gene therapy: </a:t>
            </a:r>
            <a:r>
              <a:rPr lang="en-US" dirty="0" smtClean="0"/>
              <a:t>is the insertion, alteration, or removal of </a:t>
            </a:r>
            <a:r>
              <a:rPr lang="en-US" dirty="0" smtClean="0">
                <a:hlinkClick r:id="rId4" tooltip="Gene"/>
              </a:rPr>
              <a:t>genes</a:t>
            </a:r>
            <a:r>
              <a:rPr lang="en-US" dirty="0" smtClean="0"/>
              <a:t> within an individual's </a:t>
            </a:r>
            <a:r>
              <a:rPr lang="en-US" dirty="0" smtClean="0">
                <a:hlinkClick r:id="rId5" tooltip="Cell (biology)"/>
              </a:rPr>
              <a:t>cells</a:t>
            </a:r>
            <a:r>
              <a:rPr lang="en-US" dirty="0" smtClean="0"/>
              <a:t> and </a:t>
            </a:r>
            <a:r>
              <a:rPr lang="en-US" dirty="0" smtClean="0">
                <a:hlinkClick r:id="rId6" tooltip="Biological tissue"/>
              </a:rPr>
              <a:t>biological tissues</a:t>
            </a:r>
            <a:r>
              <a:rPr lang="en-US" dirty="0" smtClean="0"/>
              <a:t> to treat </a:t>
            </a:r>
            <a:r>
              <a:rPr lang="en-US" dirty="0" smtClean="0">
                <a:hlinkClick r:id="rId7"/>
              </a:rPr>
              <a:t>disease</a:t>
            </a:r>
            <a:r>
              <a:rPr lang="en-US" dirty="0" smtClean="0"/>
              <a:t>. It is a technique for correcting defective genes that are responsible for disease development</a:t>
            </a:r>
          </a:p>
          <a:p>
            <a:r>
              <a:rPr lang="en-US" dirty="0" smtClean="0"/>
              <a:t>-</a:t>
            </a:r>
            <a:r>
              <a:rPr lang="en-US" b="1" dirty="0" err="1" smtClean="0"/>
              <a:t>Pharmacogenetics</a:t>
            </a:r>
            <a:r>
              <a:rPr lang="en-US" b="1" dirty="0" smtClean="0"/>
              <a:t>: </a:t>
            </a:r>
            <a:r>
              <a:rPr lang="en-US" dirty="0" smtClean="0"/>
              <a:t>the study or clinical testing of </a:t>
            </a:r>
            <a:r>
              <a:rPr lang="en-US" dirty="0" smtClean="0">
                <a:hlinkClick r:id="rId8"/>
              </a:rPr>
              <a:t>genetic variation</a:t>
            </a:r>
            <a:r>
              <a:rPr lang="en-US" dirty="0" smtClean="0"/>
              <a:t> that gives rise to differing response to </a:t>
            </a:r>
            <a:r>
              <a:rPr lang="en-US" dirty="0" smtClean="0">
                <a:hlinkClick r:id="rId9" tooltip="Drug"/>
              </a:rPr>
              <a:t>drugs</a:t>
            </a:r>
            <a:r>
              <a:rPr lang="en-US" dirty="0" smtClean="0"/>
              <a:t>,</a:t>
            </a:r>
          </a:p>
          <a:p>
            <a:r>
              <a:rPr lang="en-US" dirty="0" smtClean="0"/>
              <a:t>-</a:t>
            </a:r>
            <a:r>
              <a:rPr lang="en-US" b="1" dirty="0" smtClean="0"/>
              <a:t>Bioinformatics:</a:t>
            </a:r>
            <a:r>
              <a:rPr lang="en-US" b="0" baseline="0" dirty="0" smtClean="0"/>
              <a:t> </a:t>
            </a:r>
            <a:r>
              <a:rPr lang="en-US" dirty="0" smtClean="0"/>
              <a:t>entails the creation and advancement of databases, algorithms, computational and statistical techniques and theory to solve formal and practical problems arising from the management and analysis of biological data</a:t>
            </a:r>
          </a:p>
          <a:p>
            <a:r>
              <a:rPr lang="en-US" dirty="0" smtClean="0"/>
              <a:t>-</a:t>
            </a:r>
            <a:r>
              <a:rPr lang="en-US" b="1" dirty="0" err="1" smtClean="0"/>
              <a:t>Bioprocessing</a:t>
            </a:r>
            <a:r>
              <a:rPr lang="en-US" b="1" dirty="0" smtClean="0"/>
              <a:t>:</a:t>
            </a:r>
            <a:r>
              <a:rPr lang="en-US" b="0" dirty="0" smtClean="0"/>
              <a:t> </a:t>
            </a:r>
            <a:r>
              <a:rPr lang="en-US" dirty="0" smtClean="0"/>
              <a:t>any process that uses complete living </a:t>
            </a:r>
            <a:r>
              <a:rPr lang="en-US" dirty="0" smtClean="0">
                <a:hlinkClick r:id="rId5" tooltip="Cell (biology)"/>
              </a:rPr>
              <a:t>cells</a:t>
            </a:r>
            <a:r>
              <a:rPr lang="en-US" dirty="0" smtClean="0"/>
              <a:t> or their components (e.g., </a:t>
            </a:r>
            <a:r>
              <a:rPr lang="en-US" dirty="0" smtClean="0">
                <a:hlinkClick r:id="rId10"/>
              </a:rPr>
              <a:t>bacteria</a:t>
            </a:r>
            <a:r>
              <a:rPr lang="en-US" dirty="0" smtClean="0"/>
              <a:t>, </a:t>
            </a:r>
            <a:r>
              <a:rPr lang="en-US" dirty="0" smtClean="0">
                <a:hlinkClick r:id="rId11" tooltip="Enzyme"/>
              </a:rPr>
              <a:t>enzymes</a:t>
            </a:r>
            <a:r>
              <a:rPr lang="en-US" dirty="0" smtClean="0"/>
              <a:t>, </a:t>
            </a:r>
            <a:r>
              <a:rPr lang="en-US" dirty="0" smtClean="0">
                <a:hlinkClick r:id="rId12" tooltip="Chloroplast"/>
              </a:rPr>
              <a:t>chloroplasts</a:t>
            </a:r>
            <a:r>
              <a:rPr lang="en-US" dirty="0" smtClean="0"/>
              <a:t>) to obtain desired products</a:t>
            </a:r>
          </a:p>
          <a:p>
            <a:r>
              <a:rPr lang="en-US" dirty="0" smtClean="0"/>
              <a:t>…</a:t>
            </a:r>
            <a:r>
              <a:rPr lang="en-US" b="1" i="1" u="sng" dirty="0" smtClean="0">
                <a:solidFill>
                  <a:srgbClr val="FF0000"/>
                </a:solidFill>
              </a:rPr>
              <a:t>there</a:t>
            </a:r>
            <a:r>
              <a:rPr lang="en-US" b="1" i="1" u="sng" baseline="0" dirty="0" smtClean="0">
                <a:solidFill>
                  <a:srgbClr val="FF0000"/>
                </a:solidFill>
              </a:rPr>
              <a:t> are a few more left, go over systems engineering, marketing, sales, patent law and bioethics on your own, just quickly go into </a:t>
            </a:r>
            <a:r>
              <a:rPr lang="en-US" b="1" i="1" u="sng" baseline="0" dirty="0" err="1" smtClean="0">
                <a:solidFill>
                  <a:srgbClr val="FF0000"/>
                </a:solidFill>
              </a:rPr>
              <a:t>google</a:t>
            </a:r>
            <a:r>
              <a:rPr lang="en-US" b="1" i="1" u="sng" baseline="0" dirty="0" smtClean="0">
                <a:solidFill>
                  <a:srgbClr val="FF0000"/>
                </a:solidFill>
              </a:rPr>
              <a:t> and search it so you know for the presentation </a:t>
            </a:r>
            <a:endParaRPr lang="en-US" b="1" i="1" u="sng"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27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-Synthetic biology is actually just an extension of biotechnology. We still use genetic engineering concepts,</a:t>
            </a:r>
            <a:r>
              <a:rPr lang="en-US" baseline="0" dirty="0" smtClean="0"/>
              <a:t> so stuff like; promoters, RBS a GOI, manipulating bacteria such as </a:t>
            </a:r>
            <a:r>
              <a:rPr lang="en-US" i="1" baseline="0" dirty="0" err="1" smtClean="0"/>
              <a:t>E.coli</a:t>
            </a:r>
            <a:r>
              <a:rPr lang="en-US" i="0" baseline="0" dirty="0" smtClean="0"/>
              <a:t> to obtain certain proteins and metabolites. It’s all the same! </a:t>
            </a:r>
          </a:p>
          <a:p>
            <a:r>
              <a:rPr lang="en-US" i="0" baseline="0" dirty="0" smtClean="0"/>
              <a:t>-What’s different? Is we’re adding a new aspect…and that is the engineering principle of standardization. </a:t>
            </a:r>
          </a:p>
          <a:p>
            <a:r>
              <a:rPr lang="en-US" i="0" baseline="0" dirty="0" smtClean="0"/>
              <a:t>-What does that mean? Essentially, you have standard parts, let’s say, for a promoter or for a GOI, if I call that part </a:t>
            </a:r>
            <a:r>
              <a:rPr lang="en-US" i="0" baseline="0" dirty="0" err="1" smtClean="0"/>
              <a:t>p_honeydew</a:t>
            </a:r>
            <a:r>
              <a:rPr lang="en-US" i="0" baseline="0" dirty="0" smtClean="0"/>
              <a:t> (promoter honey dew), then if I look it up on the parts registry then its whole sequence will be listed for everyone to see and use- for free</a:t>
            </a:r>
          </a:p>
          <a:p>
            <a:r>
              <a:rPr lang="en-US" i="0" baseline="0" dirty="0" smtClean="0"/>
              <a:t>-Why is this great? Because it takes time to figure out specific promoters and sequences because there are many factors that need to be taken into consideration when cloning and expressing things like proteins. Instead of scientists spending lots of time figuring that out, they already have that ‘standard part’ at their disposal! So now they can spend more time on things like </a:t>
            </a:r>
            <a:r>
              <a:rPr lang="en-US" b="1" i="1" baseline="0" dirty="0" smtClean="0"/>
              <a:t>innovation</a:t>
            </a:r>
            <a:r>
              <a:rPr lang="en-US" b="0" i="0" baseline="0" dirty="0" smtClean="0"/>
              <a:t> and </a:t>
            </a:r>
            <a:r>
              <a:rPr lang="en-US" b="1" i="1" baseline="0" dirty="0" smtClean="0"/>
              <a:t>creating new technologies</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these standard parts are what are known as ‘</a:t>
            </a:r>
            <a:r>
              <a:rPr lang="en-US" dirty="0" err="1" smtClean="0"/>
              <a:t>BioBricks</a:t>
            </a:r>
            <a:r>
              <a:rPr lang="en-US" dirty="0" smtClean="0"/>
              <a:t>’, it’s like</a:t>
            </a:r>
            <a:r>
              <a:rPr lang="en-US" baseline="0" dirty="0" smtClean="0"/>
              <a:t> </a:t>
            </a:r>
            <a:r>
              <a:rPr lang="en-US" baseline="0" dirty="0" err="1" smtClean="0"/>
              <a:t>lego</a:t>
            </a:r>
            <a:r>
              <a:rPr lang="en-US" baseline="0" dirty="0" smtClean="0"/>
              <a:t>, but using genetic parts instead</a:t>
            </a:r>
          </a:p>
          <a:p>
            <a:r>
              <a:rPr lang="en-US" baseline="0" dirty="0" smtClean="0"/>
              <a:t>-Think of synthetic biology as being a </a:t>
            </a:r>
            <a:r>
              <a:rPr lang="en-US" baseline="0" dirty="0" err="1" smtClean="0"/>
              <a:t>lego</a:t>
            </a:r>
            <a:r>
              <a:rPr lang="en-US" baseline="0" dirty="0" smtClean="0"/>
              <a:t> analogy, you stick pieces of </a:t>
            </a:r>
            <a:r>
              <a:rPr lang="en-US" baseline="0" dirty="0" err="1" smtClean="0"/>
              <a:t>lego</a:t>
            </a:r>
            <a:r>
              <a:rPr lang="en-US" baseline="0" dirty="0" smtClean="0"/>
              <a:t> together to make one thing, that can be a car, or those parts can be broken down and re-built into making a boat? Or those parts can be put together to make a bicycle?</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you guys have a general idea on what exactly </a:t>
            </a:r>
            <a:r>
              <a:rPr lang="en-US" baseline="0" dirty="0" err="1" smtClean="0"/>
              <a:t>synbio</a:t>
            </a:r>
            <a:r>
              <a:rPr lang="en-US" baseline="0" dirty="0" smtClean="0"/>
              <a:t> is, let’s just briefly talk about UW </a:t>
            </a:r>
            <a:r>
              <a:rPr lang="en-US" baseline="0" dirty="0" err="1" smtClean="0"/>
              <a:t>iGEM</a:t>
            </a:r>
            <a:endParaRPr lang="en-US" baseline="0" dirty="0" smtClean="0"/>
          </a:p>
          <a:p>
            <a:r>
              <a:rPr lang="en-US" baseline="0" dirty="0" smtClean="0"/>
              <a:t>-We are the: </a:t>
            </a:r>
            <a:r>
              <a:rPr lang="en-US" b="1" baseline="0" dirty="0" smtClean="0"/>
              <a:t>International Genetically Engineered Machines</a:t>
            </a:r>
            <a:r>
              <a:rPr lang="en-US" b="0" baseline="0" dirty="0" smtClean="0"/>
              <a:t> team at UW, does the engineering part of the name make more sense now? </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iGEM</a:t>
            </a:r>
            <a:r>
              <a:rPr lang="en-US" baseline="0" dirty="0" smtClean="0"/>
              <a:t> spans through many faculties in the whole undergraduate span of our university, ranging from the sciences (in biology, biotechnology, biomedical sciences) to mathematics (mathematical physics) to engineering (systems design engineering and software engineering)</a:t>
            </a:r>
          </a:p>
          <a:p>
            <a:r>
              <a:rPr lang="en-US" baseline="0" dirty="0" smtClean="0"/>
              <a:t>-This competition relies on designing a project that relies very heavily on the emerging field of </a:t>
            </a:r>
            <a:r>
              <a:rPr lang="en-US" baseline="0" dirty="0" err="1" smtClean="0"/>
              <a:t>synbio</a:t>
            </a:r>
            <a:r>
              <a:rPr lang="en-US" baseline="0" dirty="0" smtClean="0"/>
              <a:t>, so it’s very parts-based </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thought it would be really neat to look</a:t>
            </a:r>
            <a:r>
              <a:rPr lang="en-US" baseline="0" dirty="0" smtClean="0"/>
              <a:t> at previous projects from different years just so you can get an idea of what has been done at the </a:t>
            </a:r>
            <a:r>
              <a:rPr lang="en-US" baseline="0" dirty="0" err="1" smtClean="0"/>
              <a:t>iGEM</a:t>
            </a:r>
            <a:r>
              <a:rPr lang="en-US" baseline="0" dirty="0" smtClean="0"/>
              <a:t> Jamboree, held by MIT (Massachusetts Institute of Technology) every year </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all know that the</a:t>
            </a:r>
            <a:r>
              <a:rPr lang="en-US" baseline="0" dirty="0" smtClean="0"/>
              <a:t> only current way to receive blood is through a human donation </a:t>
            </a:r>
          </a:p>
          <a:p>
            <a:r>
              <a:rPr lang="en-US" baseline="0" dirty="0" smtClean="0"/>
              <a:t>-Well, UC Berkeley developed something known as </a:t>
            </a:r>
            <a:r>
              <a:rPr lang="en-US" baseline="0" dirty="0" err="1" smtClean="0"/>
              <a:t>Bactoblood</a:t>
            </a:r>
            <a:r>
              <a:rPr lang="en-US" baseline="0" dirty="0" smtClean="0"/>
              <a:t> </a:t>
            </a:r>
          </a:p>
          <a:p>
            <a:r>
              <a:rPr lang="en-US" baseline="0" dirty="0" smtClean="0"/>
              <a:t>-Essentially they engineered </a:t>
            </a:r>
            <a:r>
              <a:rPr lang="en-US" i="1" baseline="0" dirty="0" err="1" smtClean="0"/>
              <a:t>E.coli</a:t>
            </a:r>
            <a:r>
              <a:rPr lang="en-US" i="0" baseline="0" dirty="0" smtClean="0"/>
              <a:t> so that it would be able to express hemoglobin (oxygen carrier molecule found in humans) that would be able to act as a universal blood source </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last year UW created what is known as the </a:t>
            </a:r>
            <a:r>
              <a:rPr lang="en-US" dirty="0" err="1" smtClean="0"/>
              <a:t>Staphiscope</a:t>
            </a:r>
            <a:r>
              <a:rPr lang="en-US" baseline="0" dirty="0" smtClean="0"/>
              <a:t> </a:t>
            </a:r>
          </a:p>
          <a:p>
            <a:r>
              <a:rPr lang="en-US" baseline="0" dirty="0" smtClean="0"/>
              <a:t>-This was working towards creating a new diagnostic method of detecting </a:t>
            </a:r>
            <a:r>
              <a:rPr lang="en-US" baseline="0" dirty="0" err="1" smtClean="0"/>
              <a:t>staphlococcus</a:t>
            </a:r>
            <a:r>
              <a:rPr lang="en-US" baseline="0" dirty="0" smtClean="0"/>
              <a:t> </a:t>
            </a:r>
            <a:r>
              <a:rPr lang="en-US" baseline="0" dirty="0" err="1" smtClean="0"/>
              <a:t>aureus</a:t>
            </a:r>
            <a:r>
              <a:rPr lang="en-US" baseline="0" dirty="0" smtClean="0"/>
              <a:t> (causes numerous infections/diseases) that are found inside the body and looking at the concentration of staph found in the blood to determine the location and severity of the infection </a:t>
            </a:r>
          </a:p>
          <a:p>
            <a:r>
              <a:rPr lang="en-US" dirty="0" smtClean="0"/>
              <a:t>-This was done by using a genetically engineered</a:t>
            </a:r>
            <a:r>
              <a:rPr lang="en-US" baseline="0" dirty="0" smtClean="0"/>
              <a:t> </a:t>
            </a:r>
            <a:r>
              <a:rPr lang="en-US" i="1" baseline="0" dirty="0" err="1" smtClean="0"/>
              <a:t>E.coli</a:t>
            </a:r>
            <a:r>
              <a:rPr lang="en-US" i="0" baseline="0" dirty="0" smtClean="0"/>
              <a:t> that would detect these concentrations</a:t>
            </a:r>
            <a:endParaRPr lang="en-US" dirty="0"/>
          </a:p>
        </p:txBody>
      </p:sp>
      <p:sp>
        <p:nvSpPr>
          <p:cNvPr id="4" name="Slide Number Placeholder 3"/>
          <p:cNvSpPr>
            <a:spLocks noGrp="1"/>
          </p:cNvSpPr>
          <p:nvPr>
            <p:ph type="sldNum" sz="quarter" idx="10"/>
          </p:nvPr>
        </p:nvSpPr>
        <p:spPr/>
        <p:txBody>
          <a:bodyPr/>
          <a:lstStyle/>
          <a:p>
            <a:fld id="{6A8FE6AA-AB7F-4166-8DD9-5C00FC3FF344}"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38A4535-81F4-49A1-906D-B88253906492}" type="datetimeFigureOut">
              <a:rPr lang="en-US" smtClean="0"/>
              <a:pPr/>
              <a:t>3/14/2011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CAA9A9A-6A2B-4401-84FC-212E0A0097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A4535-81F4-49A1-906D-B88253906492}"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9A9A-6A2B-4401-84FC-212E0A00973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A4535-81F4-49A1-906D-B88253906492}"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9A9A-6A2B-4401-84FC-212E0A00973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38A4535-81F4-49A1-906D-B88253906492}" type="datetimeFigureOut">
              <a:rPr lang="en-US" smtClean="0"/>
              <a:pPr/>
              <a:t>3/14/2011</a:t>
            </a:fld>
            <a:endParaRPr lang="en-US"/>
          </a:p>
        </p:txBody>
      </p:sp>
      <p:sp>
        <p:nvSpPr>
          <p:cNvPr id="9" name="Slide Number Placeholder 8"/>
          <p:cNvSpPr>
            <a:spLocks noGrp="1"/>
          </p:cNvSpPr>
          <p:nvPr>
            <p:ph type="sldNum" sz="quarter" idx="15"/>
          </p:nvPr>
        </p:nvSpPr>
        <p:spPr/>
        <p:txBody>
          <a:bodyPr rtlCol="0"/>
          <a:lstStyle/>
          <a:p>
            <a:fld id="{FCAA9A9A-6A2B-4401-84FC-212E0A00973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38A4535-81F4-49A1-906D-B88253906492}" type="datetimeFigureOut">
              <a:rPr lang="en-US" smtClean="0"/>
              <a:pPr/>
              <a:t>3/14/2011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CAA9A9A-6A2B-4401-84FC-212E0A0097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8A4535-81F4-49A1-906D-B88253906492}"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9A9A-6A2B-4401-84FC-212E0A00973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38A4535-81F4-49A1-906D-B88253906492}" type="datetimeFigureOut">
              <a:rPr lang="en-US" smtClean="0"/>
              <a:pPr/>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A9A9A-6A2B-4401-84FC-212E0A00973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38A4535-81F4-49A1-906D-B88253906492}" type="datetimeFigureOut">
              <a:rPr lang="en-US" smtClean="0"/>
              <a:pPr/>
              <a:t>3/14/2011</a:t>
            </a:fld>
            <a:endParaRPr lang="en-US"/>
          </a:p>
        </p:txBody>
      </p:sp>
      <p:sp>
        <p:nvSpPr>
          <p:cNvPr id="7" name="Slide Number Placeholder 6"/>
          <p:cNvSpPr>
            <a:spLocks noGrp="1"/>
          </p:cNvSpPr>
          <p:nvPr>
            <p:ph type="sldNum" sz="quarter" idx="11"/>
          </p:nvPr>
        </p:nvSpPr>
        <p:spPr/>
        <p:txBody>
          <a:bodyPr rtlCol="0"/>
          <a:lstStyle/>
          <a:p>
            <a:fld id="{FCAA9A9A-6A2B-4401-84FC-212E0A00973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A4535-81F4-49A1-906D-B88253906492}" type="datetimeFigureOut">
              <a:rPr lang="en-US" smtClean="0"/>
              <a:pPr/>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A9A9A-6A2B-4401-84FC-212E0A00973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38A4535-81F4-49A1-906D-B88253906492}" type="datetimeFigureOut">
              <a:rPr lang="en-US" smtClean="0"/>
              <a:pPr/>
              <a:t>3/14/2011</a:t>
            </a:fld>
            <a:endParaRPr lang="en-US"/>
          </a:p>
        </p:txBody>
      </p:sp>
      <p:sp>
        <p:nvSpPr>
          <p:cNvPr id="22" name="Slide Number Placeholder 21"/>
          <p:cNvSpPr>
            <a:spLocks noGrp="1"/>
          </p:cNvSpPr>
          <p:nvPr>
            <p:ph type="sldNum" sz="quarter" idx="15"/>
          </p:nvPr>
        </p:nvSpPr>
        <p:spPr/>
        <p:txBody>
          <a:bodyPr rtlCol="0"/>
          <a:lstStyle/>
          <a:p>
            <a:fld id="{FCAA9A9A-6A2B-4401-84FC-212E0A00973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38A4535-81F4-49A1-906D-B88253906492}" type="datetimeFigureOut">
              <a:rPr lang="en-US" smtClean="0"/>
              <a:pPr/>
              <a:t>3/14/2011</a:t>
            </a:fld>
            <a:endParaRPr lang="en-US"/>
          </a:p>
        </p:txBody>
      </p:sp>
      <p:sp>
        <p:nvSpPr>
          <p:cNvPr id="18" name="Slide Number Placeholder 17"/>
          <p:cNvSpPr>
            <a:spLocks noGrp="1"/>
          </p:cNvSpPr>
          <p:nvPr>
            <p:ph type="sldNum" sz="quarter" idx="11"/>
          </p:nvPr>
        </p:nvSpPr>
        <p:spPr/>
        <p:txBody>
          <a:bodyPr rtlCol="0"/>
          <a:lstStyle/>
          <a:p>
            <a:fld id="{FCAA9A9A-6A2B-4401-84FC-212E0A00973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38A4535-81F4-49A1-906D-B88253906492}" type="datetimeFigureOut">
              <a:rPr lang="en-US" smtClean="0"/>
              <a:pPr/>
              <a:t>3/14/2011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CAA9A9A-6A2B-4401-84FC-212E0A0097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wmf"/><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1.jpeg"/><Relationship Id="rId5"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2400"/>
            <a:ext cx="7772400" cy="1470025"/>
          </a:xfrm>
        </p:spPr>
        <p:txBody>
          <a:bodyPr>
            <a:noAutofit/>
          </a:bodyPr>
          <a:lstStyle/>
          <a:p>
            <a:r>
              <a:rPr lang="en-US" sz="8000" dirty="0" err="1" smtClean="0"/>
              <a:t>SynBio</a:t>
            </a:r>
            <a:r>
              <a:rPr lang="en-US" sz="8000" dirty="0" smtClean="0"/>
              <a:t>, Biotech and You?</a:t>
            </a:r>
            <a:endParaRPr lang="en-US" sz="8000" dirty="0"/>
          </a:p>
        </p:txBody>
      </p:sp>
      <p:sp>
        <p:nvSpPr>
          <p:cNvPr id="3" name="Subtitle 2"/>
          <p:cNvSpPr>
            <a:spLocks noGrp="1"/>
          </p:cNvSpPr>
          <p:nvPr>
            <p:ph type="subTitle" idx="1"/>
          </p:nvPr>
        </p:nvSpPr>
        <p:spPr>
          <a:xfrm>
            <a:off x="0" y="533400"/>
            <a:ext cx="9144000" cy="685800"/>
          </a:xfrm>
        </p:spPr>
        <p:txBody>
          <a:bodyPr/>
          <a:lstStyle/>
          <a:p>
            <a:r>
              <a:rPr lang="en-US" dirty="0" smtClean="0"/>
              <a:t>     UW                                   Presents: </a:t>
            </a:r>
            <a:endParaRPr lang="en-US" dirty="0"/>
          </a:p>
        </p:txBody>
      </p:sp>
      <p:pic>
        <p:nvPicPr>
          <p:cNvPr id="1026" name="Picture 2" descr="http://whatsortsofpeople.files.wordpress.com/2008/11/igem_basic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0"/>
            <a:ext cx="1905000" cy="14554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1430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3" name="Content Placeholder 2"/>
          <p:cNvSpPr>
            <a:spLocks noGrp="1"/>
          </p:cNvSpPr>
          <p:nvPr>
            <p:ph sz="quarter" idx="1"/>
          </p:nvPr>
        </p:nvSpPr>
        <p:spPr>
          <a:xfrm>
            <a:off x="228600" y="1143000"/>
            <a:ext cx="8534400" cy="4873752"/>
          </a:xfrm>
        </p:spPr>
        <p:txBody>
          <a:bodyPr/>
          <a:lstStyle/>
          <a:p>
            <a:pPr marL="742950" indent="-742950">
              <a:buFont typeface="+mj-lt"/>
              <a:buAutoNum type="arabicPeriod" startAt="3"/>
            </a:pPr>
            <a:r>
              <a:rPr lang="en-US" sz="3600" dirty="0" smtClean="0"/>
              <a:t>University of Waterloo 2010, </a:t>
            </a:r>
            <a:r>
              <a:rPr lang="en-US" sz="3600" b="1" dirty="0" err="1" smtClean="0"/>
              <a:t>Staphiscope</a:t>
            </a:r>
            <a:endParaRPr lang="en-US" sz="3600" b="1" dirty="0" smtClean="0"/>
          </a:p>
          <a:p>
            <a:pPr lvl="2"/>
            <a:r>
              <a:rPr lang="en-US" sz="3400" dirty="0" smtClean="0"/>
              <a:t>Detection of the concentration of pathogenic </a:t>
            </a:r>
            <a:r>
              <a:rPr lang="en-US" sz="3400" i="1" dirty="0" err="1" smtClean="0"/>
              <a:t>S.Aureus</a:t>
            </a:r>
            <a:r>
              <a:rPr lang="en-US" sz="3400" dirty="0" smtClean="0"/>
              <a:t> in the body through the use of genetically engineered </a:t>
            </a:r>
            <a:r>
              <a:rPr lang="en-US" sz="3400" i="1" dirty="0" err="1" smtClean="0"/>
              <a:t>E.coli</a:t>
            </a:r>
            <a:r>
              <a:rPr lang="en-US" sz="3400" dirty="0" smtClean="0"/>
              <a:t> for early diagnostic testing</a:t>
            </a:r>
          </a:p>
          <a:p>
            <a:endParaRPr lang="en-US" dirty="0"/>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6373" y="381000"/>
            <a:ext cx="5900927"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CA" b="1" dirty="0" smtClean="0"/>
              <a:t>GMOs</a:t>
            </a:r>
            <a:endParaRPr lang="en-CA" b="1" dirty="0"/>
          </a:p>
        </p:txBody>
      </p:sp>
      <p:sp>
        <p:nvSpPr>
          <p:cNvPr id="3" name="Subtitle 2"/>
          <p:cNvSpPr>
            <a:spLocks noGrp="1"/>
          </p:cNvSpPr>
          <p:nvPr>
            <p:ph type="subTitle" idx="1"/>
          </p:nvPr>
        </p:nvSpPr>
        <p:spPr/>
        <p:txBody>
          <a:bodyPr/>
          <a:lstStyle/>
          <a:p>
            <a:r>
              <a:rPr lang="en-CA" dirty="0" smtClean="0"/>
              <a:t>What is it, Facts, and Regulations</a:t>
            </a:r>
            <a:endParaRPr lang="en-CA" dirty="0"/>
          </a:p>
        </p:txBody>
      </p:sp>
    </p:spTree>
    <p:extLst>
      <p:ext uri="{BB962C8B-B14F-4D97-AF65-F5344CB8AC3E}">
        <p14:creationId xmlns:p14="http://schemas.microsoft.com/office/powerpoint/2010/main" xmlns="" val="2529778817"/>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AppData\Local\Microsoft\Windows\Temporary Internet Files\Content.IE5\RGV3R6RO\MM900043731[1].gif"/>
          <p:cNvPicPr>
            <a:picLocks noChangeAspect="1" noChangeArrowheads="1" noCrop="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86600" y="3810000"/>
            <a:ext cx="2165441"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3048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2" name="Title 1"/>
          <p:cNvSpPr>
            <a:spLocks noGrp="1"/>
          </p:cNvSpPr>
          <p:nvPr>
            <p:ph type="title"/>
          </p:nvPr>
        </p:nvSpPr>
        <p:spPr/>
        <p:txBody>
          <a:bodyPr/>
          <a:lstStyle/>
          <a:p>
            <a:r>
              <a:rPr lang="en-US" b="1" dirty="0" smtClean="0"/>
              <a:t>What is a GMO?</a:t>
            </a:r>
            <a:endParaRPr lang="en-US" b="1" dirty="0"/>
          </a:p>
        </p:txBody>
      </p:sp>
      <p:sp>
        <p:nvSpPr>
          <p:cNvPr id="3" name="Content Placeholder 2"/>
          <p:cNvSpPr>
            <a:spLocks noGrp="1"/>
          </p:cNvSpPr>
          <p:nvPr>
            <p:ph sz="quarter" idx="1"/>
          </p:nvPr>
        </p:nvSpPr>
        <p:spPr/>
        <p:txBody>
          <a:bodyPr>
            <a:normAutofit fontScale="55000" lnSpcReduction="20000"/>
          </a:bodyPr>
          <a:lstStyle/>
          <a:p>
            <a:pPr>
              <a:lnSpc>
                <a:spcPct val="220000"/>
              </a:lnSpc>
              <a:buNone/>
            </a:pPr>
            <a:r>
              <a:rPr lang="en-US" sz="7700" b="1" dirty="0" smtClean="0">
                <a:solidFill>
                  <a:srgbClr val="FF0000"/>
                </a:solidFill>
              </a:rPr>
              <a:t>G</a:t>
            </a:r>
            <a:r>
              <a:rPr lang="en-US" sz="7700" dirty="0" smtClean="0"/>
              <a:t>enetically</a:t>
            </a:r>
          </a:p>
          <a:p>
            <a:pPr>
              <a:lnSpc>
                <a:spcPct val="220000"/>
              </a:lnSpc>
              <a:buNone/>
            </a:pPr>
            <a:r>
              <a:rPr lang="en-US" sz="7700" b="1" dirty="0" smtClean="0">
                <a:solidFill>
                  <a:srgbClr val="FF0000"/>
                </a:solidFill>
              </a:rPr>
              <a:t>M</a:t>
            </a:r>
            <a:r>
              <a:rPr lang="en-US" sz="7700" dirty="0" smtClean="0"/>
              <a:t>odified</a:t>
            </a:r>
          </a:p>
          <a:p>
            <a:pPr>
              <a:lnSpc>
                <a:spcPct val="220000"/>
              </a:lnSpc>
              <a:buNone/>
            </a:pPr>
            <a:r>
              <a:rPr lang="en-US" sz="7700" b="1" dirty="0" smtClean="0">
                <a:solidFill>
                  <a:srgbClr val="FF0000"/>
                </a:solidFill>
              </a:rPr>
              <a:t>O</a:t>
            </a:r>
            <a:r>
              <a:rPr lang="en-US" sz="7700" dirty="0" smtClean="0"/>
              <a:t>rganism</a:t>
            </a:r>
          </a:p>
          <a:p>
            <a:endParaRPr lang="en-US" dirty="0"/>
          </a:p>
        </p:txBody>
      </p:sp>
      <p:sp>
        <p:nvSpPr>
          <p:cNvPr id="4" name="Content Placeholder 3"/>
          <p:cNvSpPr>
            <a:spLocks noGrp="1"/>
          </p:cNvSpPr>
          <p:nvPr>
            <p:ph sz="quarter" idx="2"/>
          </p:nvPr>
        </p:nvSpPr>
        <p:spPr/>
        <p:txBody>
          <a:bodyPr>
            <a:noAutofit/>
          </a:bodyPr>
          <a:lstStyle/>
          <a:p>
            <a:pPr marL="0" indent="0">
              <a:buNone/>
            </a:pPr>
            <a:r>
              <a:rPr lang="en-US" sz="3600" dirty="0"/>
              <a:t>GM is a special set of technologies that alter the genetic makeup of organisms such as animals, plants, or </a:t>
            </a:r>
            <a:r>
              <a:rPr lang="en-US" sz="3600" dirty="0" smtClean="0"/>
              <a:t>bacteria</a:t>
            </a:r>
            <a:endParaRPr lang="en-CA" sz="3600" dirty="0"/>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Interesting Facts About GMOs</a:t>
            </a:r>
            <a:endParaRPr lang="en-CA" b="1" dirty="0"/>
          </a:p>
        </p:txBody>
      </p:sp>
      <p:sp>
        <p:nvSpPr>
          <p:cNvPr id="4"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fontScale="77500" lnSpcReduction="20000"/>
          </a:bodyPr>
          <a:lstStyle/>
          <a:p>
            <a:pPr marL="274320" lvl="0" indent="-274320">
              <a:lnSpc>
                <a:spcPts val="5100"/>
              </a:lnSpc>
              <a:spcBef>
                <a:spcPts val="600"/>
              </a:spcBef>
              <a:buClr>
                <a:srgbClr val="FE8637"/>
              </a:buClr>
              <a:buSzPct val="70000"/>
              <a:buFont typeface="Wingdings"/>
              <a:buChar char=""/>
            </a:pPr>
            <a:r>
              <a:rPr lang="en-US" sz="4200" dirty="0" smtClean="0">
                <a:solidFill>
                  <a:prstClr val="black"/>
                </a:solidFill>
              </a:rPr>
              <a:t>Majority of these crops:</a:t>
            </a:r>
          </a:p>
          <a:p>
            <a:pPr marL="640080" lvl="1" indent="-274320">
              <a:lnSpc>
                <a:spcPct val="110000"/>
              </a:lnSpc>
              <a:spcBef>
                <a:spcPct val="20000"/>
              </a:spcBef>
              <a:buClr>
                <a:srgbClr val="FE8637"/>
              </a:buClr>
              <a:buSzPct val="80000"/>
              <a:buFont typeface="Wingdings 2"/>
              <a:buChar char=""/>
            </a:pPr>
            <a:r>
              <a:rPr lang="en-US" sz="3800" dirty="0" smtClean="0">
                <a:solidFill>
                  <a:prstClr val="black"/>
                </a:solidFill>
              </a:rPr>
              <a:t>herbicide- and insect-resistant soybeans, corn, cotton, canola, and alfalfa</a:t>
            </a:r>
          </a:p>
          <a:p>
            <a:pPr marL="640080" lvl="1" indent="-274320">
              <a:lnSpc>
                <a:spcPct val="110000"/>
              </a:lnSpc>
              <a:spcBef>
                <a:spcPct val="20000"/>
              </a:spcBef>
              <a:buClr>
                <a:srgbClr val="FE8637"/>
              </a:buClr>
              <a:buSzPct val="80000"/>
              <a:buFont typeface="Wingdings 2"/>
              <a:buChar char=""/>
            </a:pPr>
            <a:r>
              <a:rPr lang="en-US" sz="3800" dirty="0" smtClean="0">
                <a:solidFill>
                  <a:prstClr val="black"/>
                </a:solidFill>
              </a:rPr>
              <a:t>Sweet potato resistant to a virus that could decimate most of the African harvest</a:t>
            </a:r>
          </a:p>
          <a:p>
            <a:pPr marL="640080" lvl="1" indent="-274320">
              <a:lnSpc>
                <a:spcPct val="110000"/>
              </a:lnSpc>
              <a:spcBef>
                <a:spcPct val="20000"/>
              </a:spcBef>
              <a:buClr>
                <a:srgbClr val="FE8637"/>
              </a:buClr>
              <a:buSzPct val="80000"/>
              <a:buFont typeface="Wingdings 2"/>
              <a:buChar char=""/>
            </a:pPr>
            <a:r>
              <a:rPr lang="en-US" sz="3800" dirty="0" smtClean="0">
                <a:solidFill>
                  <a:prstClr val="black"/>
                </a:solidFill>
              </a:rPr>
              <a:t>Rice with increased iron and vitamins that may alleviate chronic malnutrition in Asian countries</a:t>
            </a:r>
          </a:p>
          <a:p>
            <a:pPr marL="640080" lvl="1" indent="-274320">
              <a:lnSpc>
                <a:spcPct val="110000"/>
              </a:lnSpc>
              <a:spcBef>
                <a:spcPct val="20000"/>
              </a:spcBef>
              <a:buClr>
                <a:srgbClr val="FE8637"/>
              </a:buClr>
              <a:buSzPct val="80000"/>
              <a:buFont typeface="Wingdings 2"/>
              <a:buChar char=""/>
            </a:pPr>
            <a:r>
              <a:rPr lang="en-US" sz="3800" dirty="0" smtClean="0">
                <a:solidFill>
                  <a:prstClr val="black"/>
                </a:solidFill>
              </a:rPr>
              <a:t>Variety of plants able to survive weather extremes</a:t>
            </a:r>
          </a:p>
          <a:p>
            <a:pPr marL="274320" lvl="0" indent="-274320">
              <a:spcBef>
                <a:spcPts val="600"/>
              </a:spcBef>
              <a:buClr>
                <a:srgbClr val="FE8637"/>
              </a:buClr>
              <a:buSzPct val="70000"/>
              <a:buFont typeface="Wingdings"/>
              <a:buChar char=""/>
            </a:pPr>
            <a:endParaRPr lang="en-CA" sz="2400" dirty="0" smtClean="0">
              <a:solidFill>
                <a:prstClr val="black"/>
              </a:solidFill>
            </a:endParaRPr>
          </a:p>
          <a:p>
            <a:pPr marL="274320" lvl="0" indent="-274320">
              <a:spcBef>
                <a:spcPts val="600"/>
              </a:spcBef>
              <a:buClr>
                <a:srgbClr val="FE8637"/>
              </a:buClr>
              <a:buSzPct val="70000"/>
              <a:buFont typeface="Wingdings"/>
              <a:buChar char=""/>
            </a:pPr>
            <a:endParaRPr lang="en-CA" sz="2200" dirty="0">
              <a:solidFill>
                <a:prstClr val="black"/>
              </a:solidFill>
            </a:endParaRPr>
          </a:p>
        </p:txBody>
      </p:sp>
    </p:spTree>
    <p:extLst>
      <p:ext uri="{BB962C8B-B14F-4D97-AF65-F5344CB8AC3E}">
        <p14:creationId xmlns:p14="http://schemas.microsoft.com/office/powerpoint/2010/main" xmlns="" val="3523631577"/>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AppData\Local\Microsoft\Windows\Temporary Internet Files\Content.IE5\RGV3R6RO\MC90044131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LineDrawing/>
                    </a14:imgEffect>
                  </a14:imgLayer>
                </a14:imgProps>
              </a:ext>
              <a:ext uri="{28A0092B-C50C-407E-A947-70E740481C1C}">
                <a14:useLocalDpi xmlns:a14="http://schemas.microsoft.com/office/drawing/2010/main" xmlns="" val="0"/>
              </a:ext>
            </a:extLst>
          </a:blip>
          <a:srcRect/>
          <a:stretch>
            <a:fillRect/>
          </a:stretch>
        </p:blipFill>
        <p:spPr bwMode="auto">
          <a:xfrm>
            <a:off x="5486400" y="0"/>
            <a:ext cx="3429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1" name="Picture 3" descr="C:\Users\user\AppData\Local\Microsoft\Windows\Temporary Internet Files\Content.IE5\UHN7BS0N\MC900251285[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105400" y="4309613"/>
            <a:ext cx="3585057" cy="23959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CA" b="1" dirty="0" smtClean="0"/>
              <a:t>Positives:</a:t>
            </a:r>
            <a:endParaRPr lang="en-CA" b="1" dirty="0"/>
          </a:p>
        </p:txBody>
      </p:sp>
      <p:sp>
        <p:nvSpPr>
          <p:cNvPr id="6"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lnSpc>
                <a:spcPts val="5100"/>
              </a:lnSpc>
              <a:spcBef>
                <a:spcPts val="600"/>
              </a:spcBef>
              <a:buClr>
                <a:srgbClr val="FE8637"/>
              </a:buClr>
              <a:buSzPct val="70000"/>
              <a:buFont typeface="Wingdings"/>
              <a:buChar char=""/>
            </a:pPr>
            <a:r>
              <a:rPr lang="en-US" sz="2900" dirty="0" smtClean="0">
                <a:solidFill>
                  <a:prstClr val="black"/>
                </a:solidFill>
              </a:rPr>
              <a:t>Enhanced taste and quality </a:t>
            </a:r>
          </a:p>
          <a:p>
            <a:pPr marL="274320" lvl="0" indent="-274320">
              <a:lnSpc>
                <a:spcPts val="5100"/>
              </a:lnSpc>
              <a:spcBef>
                <a:spcPts val="600"/>
              </a:spcBef>
              <a:buClr>
                <a:srgbClr val="FE8637"/>
              </a:buClr>
              <a:buSzPct val="70000"/>
              <a:buFont typeface="Wingdings"/>
              <a:buChar char=""/>
            </a:pPr>
            <a:r>
              <a:rPr lang="en-US" sz="2900" dirty="0" smtClean="0">
                <a:solidFill>
                  <a:prstClr val="black"/>
                </a:solidFill>
              </a:rPr>
              <a:t>Increased nutrients, yields, and stress tolerance</a:t>
            </a:r>
          </a:p>
          <a:p>
            <a:pPr marL="274320" lvl="0" indent="-274320">
              <a:lnSpc>
                <a:spcPts val="5100"/>
              </a:lnSpc>
              <a:spcBef>
                <a:spcPts val="600"/>
              </a:spcBef>
              <a:buClr>
                <a:srgbClr val="FE8637"/>
              </a:buClr>
              <a:buSzPct val="70000"/>
              <a:buFont typeface="Wingdings"/>
              <a:buChar char=""/>
            </a:pPr>
            <a:r>
              <a:rPr lang="en-US" sz="2900" dirty="0" smtClean="0">
                <a:solidFill>
                  <a:prstClr val="black"/>
                </a:solidFill>
              </a:rPr>
              <a:t>Improved resistance to disease, pests, and herbicides </a:t>
            </a:r>
          </a:p>
          <a:p>
            <a:pPr marL="274320" lvl="0" indent="-274320">
              <a:lnSpc>
                <a:spcPts val="5100"/>
              </a:lnSpc>
              <a:spcBef>
                <a:spcPts val="600"/>
              </a:spcBef>
              <a:buClr>
                <a:srgbClr val="FE8637"/>
              </a:buClr>
              <a:buSzPct val="70000"/>
              <a:buFont typeface="Wingdings"/>
              <a:buChar char=""/>
            </a:pPr>
            <a:r>
              <a:rPr lang="en-US" sz="2900" dirty="0" smtClean="0">
                <a:solidFill>
                  <a:prstClr val="black"/>
                </a:solidFill>
              </a:rPr>
              <a:t>Increased food security for growing populations </a:t>
            </a:r>
          </a:p>
          <a:p>
            <a:pPr marL="274320" lvl="0" indent="-274320">
              <a:lnSpc>
                <a:spcPts val="5100"/>
              </a:lnSpc>
              <a:spcBef>
                <a:spcPts val="600"/>
              </a:spcBef>
              <a:buClr>
                <a:srgbClr val="FE8637"/>
              </a:buClr>
              <a:buSzPct val="70000"/>
              <a:buFont typeface="Wingdings"/>
              <a:buChar char=""/>
            </a:pPr>
            <a:r>
              <a:rPr lang="en-US" sz="2900" dirty="0" smtClean="0">
                <a:solidFill>
                  <a:prstClr val="black"/>
                </a:solidFill>
              </a:rPr>
              <a:t>New </a:t>
            </a:r>
            <a:r>
              <a:rPr lang="en-US" sz="2900" dirty="0" smtClean="0">
                <a:solidFill>
                  <a:prstClr val="black"/>
                </a:solidFill>
              </a:rPr>
              <a:t>products and growing techniques </a:t>
            </a:r>
          </a:p>
          <a:p>
            <a:pPr marL="274320" lvl="0" indent="-274320">
              <a:spcBef>
                <a:spcPts val="600"/>
              </a:spcBef>
              <a:buClr>
                <a:srgbClr val="FE8637"/>
              </a:buClr>
              <a:buSzPct val="70000"/>
              <a:buFont typeface="Wingdings"/>
              <a:buChar char=""/>
            </a:pPr>
            <a:endParaRPr lang="en-CA" sz="2200" dirty="0">
              <a:solidFill>
                <a:prstClr val="black"/>
              </a:solidFill>
            </a:endParaRPr>
          </a:p>
        </p:txBody>
      </p:sp>
    </p:spTree>
    <p:extLst>
      <p:ext uri="{BB962C8B-B14F-4D97-AF65-F5344CB8AC3E}">
        <p14:creationId xmlns:p14="http://schemas.microsoft.com/office/powerpoint/2010/main" xmlns="" val="4070990502"/>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user\AppData\Local\Microsoft\Windows\Temporary Internet Files\Content.IE5\UHN7BS0N\MC90007875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10727" y="3823494"/>
            <a:ext cx="2852273" cy="2729706"/>
          </a:xfrm>
          <a:prstGeom prst="rect">
            <a:avLst/>
          </a:prstGeom>
          <a:noFill/>
          <a:extLst>
            <a:ext uri="{909E8E84-426E-40DD-AFC4-6F175D3DCCD1}">
              <a14:hiddenFill xmlns:a14="http://schemas.microsoft.com/office/drawing/2010/main" xmlns="">
                <a:solidFill>
                  <a:srgbClr val="FFFFFF"/>
                </a:solidFill>
              </a14:hiddenFill>
            </a:ext>
          </a:extLst>
        </p:spPr>
      </p:pic>
      <p:pic>
        <p:nvPicPr>
          <p:cNvPr id="18434" name="Picture 2" descr="C:\Users\user\AppData\Local\Microsoft\Windows\Temporary Internet Files\Content.IE5\H2MZ37GQ\MC900432537[1].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LineDrawing/>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5943600" y="685800"/>
            <a:ext cx="2806492" cy="280649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title"/>
          </p:nvPr>
        </p:nvSpPr>
        <p:spPr/>
        <p:txBody>
          <a:bodyPr/>
          <a:lstStyle/>
          <a:p>
            <a:r>
              <a:rPr lang="en-CA" b="1" dirty="0" smtClean="0"/>
              <a:t>Negatives:</a:t>
            </a:r>
            <a:endParaRPr lang="en-CA" b="1" dirty="0"/>
          </a:p>
        </p:txBody>
      </p:sp>
      <p:sp>
        <p:nvSpPr>
          <p:cNvPr id="6"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lnSpc>
                <a:spcPts val="4000"/>
              </a:lnSpc>
              <a:spcBef>
                <a:spcPts val="600"/>
              </a:spcBef>
              <a:buClr>
                <a:srgbClr val="FE8637"/>
              </a:buClr>
              <a:buSzPct val="70000"/>
              <a:buFont typeface="Wingdings"/>
              <a:buChar char=""/>
            </a:pPr>
            <a:r>
              <a:rPr lang="en-US" sz="3100" dirty="0" smtClean="0">
                <a:solidFill>
                  <a:prstClr val="black"/>
                </a:solidFill>
              </a:rPr>
              <a:t>Potential </a:t>
            </a:r>
            <a:r>
              <a:rPr lang="en-US" sz="3100" b="1" dirty="0" smtClean="0">
                <a:solidFill>
                  <a:prstClr val="black"/>
                </a:solidFill>
              </a:rPr>
              <a:t>human</a:t>
            </a:r>
            <a:r>
              <a:rPr lang="en-US" sz="3100" dirty="0" smtClean="0">
                <a:solidFill>
                  <a:prstClr val="black"/>
                </a:solidFill>
              </a:rPr>
              <a:t> health impacts: </a:t>
            </a:r>
          </a:p>
          <a:p>
            <a:pPr marL="274320" lvl="0" indent="-274320">
              <a:lnSpc>
                <a:spcPts val="4000"/>
              </a:lnSpc>
              <a:spcBef>
                <a:spcPts val="600"/>
              </a:spcBef>
              <a:buClr>
                <a:srgbClr val="FE8637"/>
              </a:buClr>
              <a:buSzPct val="70000"/>
              <a:buFont typeface="Wingdings"/>
              <a:buChar char=""/>
            </a:pPr>
            <a:r>
              <a:rPr lang="en-US" sz="3100" dirty="0" smtClean="0">
                <a:solidFill>
                  <a:prstClr val="black"/>
                </a:solidFill>
              </a:rPr>
              <a:t>Potential </a:t>
            </a:r>
            <a:r>
              <a:rPr lang="en-US" sz="3100" b="1" dirty="0" smtClean="0">
                <a:solidFill>
                  <a:prstClr val="black"/>
                </a:solidFill>
              </a:rPr>
              <a:t>environmental</a:t>
            </a:r>
            <a:r>
              <a:rPr lang="en-US" sz="3100" dirty="0" smtClean="0">
                <a:solidFill>
                  <a:prstClr val="black"/>
                </a:solidFill>
              </a:rPr>
              <a:t> impacts: </a:t>
            </a:r>
          </a:p>
          <a:p>
            <a:pPr marL="274320" lvl="0" indent="-274320">
              <a:lnSpc>
                <a:spcPts val="4000"/>
              </a:lnSpc>
              <a:spcBef>
                <a:spcPts val="600"/>
              </a:spcBef>
              <a:buClr>
                <a:srgbClr val="FE8637"/>
              </a:buClr>
              <a:buSzPct val="70000"/>
              <a:buFont typeface="Wingdings"/>
              <a:buChar char=""/>
            </a:pPr>
            <a:r>
              <a:rPr lang="en-US" sz="3100" dirty="0" smtClean="0">
                <a:solidFill>
                  <a:prstClr val="black"/>
                </a:solidFill>
              </a:rPr>
              <a:t>Violation </a:t>
            </a:r>
            <a:r>
              <a:rPr lang="en-US" sz="3100" dirty="0" smtClean="0">
                <a:solidFill>
                  <a:prstClr val="black"/>
                </a:solidFill>
              </a:rPr>
              <a:t>of natural organisms' intrinsic values </a:t>
            </a:r>
          </a:p>
          <a:p>
            <a:pPr marL="274320" lvl="0" indent="-274320">
              <a:lnSpc>
                <a:spcPts val="4000"/>
              </a:lnSpc>
              <a:spcBef>
                <a:spcPts val="600"/>
              </a:spcBef>
              <a:buClr>
                <a:srgbClr val="FE8637"/>
              </a:buClr>
              <a:buSzPct val="70000"/>
              <a:buFont typeface="Wingdings"/>
              <a:buChar char=""/>
            </a:pPr>
            <a:r>
              <a:rPr lang="en-US" sz="3100" dirty="0" smtClean="0">
                <a:solidFill>
                  <a:prstClr val="black"/>
                </a:solidFill>
              </a:rPr>
              <a:t>Tampering with nature by mixing genes among species </a:t>
            </a:r>
          </a:p>
          <a:p>
            <a:pPr marL="274320" lvl="0" indent="-274320">
              <a:spcBef>
                <a:spcPts val="600"/>
              </a:spcBef>
              <a:buClr>
                <a:srgbClr val="FE8637"/>
              </a:buClr>
              <a:buSzPct val="70000"/>
              <a:buFont typeface="Wingdings"/>
              <a:buChar char=""/>
            </a:pPr>
            <a:endParaRPr lang="en-CA" sz="2200" dirty="0">
              <a:solidFill>
                <a:prstClr val="black"/>
              </a:solidFill>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AppData\Local\Microsoft\Windows\Temporary Internet Files\Content.IE5\1XC8VU48\MC900299913[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831434" y="3703258"/>
            <a:ext cx="2855366" cy="29371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t>Regulations</a:t>
            </a:r>
            <a:endParaRPr lang="en-US" b="1" dirty="0"/>
          </a:p>
        </p:txBody>
      </p:sp>
      <p:sp>
        <p:nvSpPr>
          <p:cNvPr id="5"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fontScale="92500" lnSpcReduction="10000"/>
          </a:bodyPr>
          <a:lstStyle/>
          <a:p>
            <a:pPr marL="274320" lvl="0" indent="-274320">
              <a:spcBef>
                <a:spcPts val="600"/>
              </a:spcBef>
              <a:buClr>
                <a:srgbClr val="FE8637"/>
              </a:buClr>
              <a:buSzPct val="70000"/>
              <a:buFont typeface="Wingdings"/>
              <a:buChar char=""/>
            </a:pPr>
            <a:r>
              <a:rPr lang="en-US" sz="3100" dirty="0" smtClean="0">
                <a:solidFill>
                  <a:prstClr val="black"/>
                </a:solidFill>
              </a:rPr>
              <a:t>The safety assessment of foods developed using genetic modification includes: </a:t>
            </a:r>
          </a:p>
          <a:p>
            <a:pPr marL="640080" lvl="1" indent="-274320">
              <a:spcBef>
                <a:spcPct val="20000"/>
              </a:spcBef>
              <a:buClr>
                <a:srgbClr val="FE8637"/>
              </a:buClr>
              <a:buSzPct val="80000"/>
              <a:buFont typeface="Wingdings 2"/>
              <a:buChar char=""/>
            </a:pPr>
            <a:r>
              <a:rPr lang="en-US" sz="3000" dirty="0" smtClean="0">
                <a:solidFill>
                  <a:prstClr val="black"/>
                </a:solidFill>
              </a:rPr>
              <a:t>How the food crop was developed, including the molecular biological data which characterizes the genetic change</a:t>
            </a:r>
          </a:p>
          <a:p>
            <a:pPr marL="640080" lvl="1" indent="-274320">
              <a:spcBef>
                <a:spcPct val="20000"/>
              </a:spcBef>
              <a:buClr>
                <a:srgbClr val="FE8637"/>
              </a:buClr>
              <a:buSzPct val="80000"/>
              <a:buFont typeface="Wingdings 2"/>
              <a:buChar char=""/>
            </a:pPr>
            <a:r>
              <a:rPr lang="en-US" sz="3000" dirty="0" smtClean="0">
                <a:solidFill>
                  <a:prstClr val="black"/>
                </a:solidFill>
              </a:rPr>
              <a:t>Composition of the novel food compared to non-modified counterpart foods</a:t>
            </a:r>
          </a:p>
          <a:p>
            <a:pPr marL="640080" lvl="1" indent="-274320">
              <a:spcBef>
                <a:spcPct val="20000"/>
              </a:spcBef>
              <a:buClr>
                <a:srgbClr val="FE8637"/>
              </a:buClr>
              <a:buSzPct val="80000"/>
              <a:buFont typeface="Wingdings 2"/>
              <a:buChar char=""/>
            </a:pPr>
            <a:r>
              <a:rPr lang="en-US" sz="3000" dirty="0" smtClean="0">
                <a:solidFill>
                  <a:prstClr val="black"/>
                </a:solidFill>
              </a:rPr>
              <a:t>Nutritional information compared to non-modified counterparts</a:t>
            </a:r>
          </a:p>
          <a:p>
            <a:pPr marL="640080" lvl="1" indent="-274320">
              <a:spcBef>
                <a:spcPct val="20000"/>
              </a:spcBef>
              <a:buClr>
                <a:srgbClr val="FE8637"/>
              </a:buClr>
              <a:buSzPct val="80000"/>
              <a:buFont typeface="Wingdings 2"/>
              <a:buChar char=""/>
            </a:pPr>
            <a:r>
              <a:rPr lang="en-US" sz="3000" dirty="0" smtClean="0">
                <a:solidFill>
                  <a:prstClr val="black"/>
                </a:solidFill>
              </a:rPr>
              <a:t>Potential for introducing new toxins</a:t>
            </a:r>
          </a:p>
          <a:p>
            <a:pPr marL="640080" lvl="1" indent="-274320">
              <a:spcBef>
                <a:spcPct val="20000"/>
              </a:spcBef>
              <a:buClr>
                <a:srgbClr val="FE8637"/>
              </a:buClr>
              <a:buSzPct val="80000"/>
              <a:buFont typeface="Wingdings 2"/>
              <a:buChar char=""/>
            </a:pPr>
            <a:r>
              <a:rPr lang="en-US" sz="3000" dirty="0" smtClean="0">
                <a:solidFill>
                  <a:prstClr val="black"/>
                </a:solidFill>
              </a:rPr>
              <a:t>Potential for causing allergic reactions</a:t>
            </a:r>
            <a:endParaRPr lang="en-US" sz="3000" dirty="0">
              <a:solidFill>
                <a:prstClr val="black"/>
              </a:solidFill>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a:t>
            </a:r>
            <a:r>
              <a:rPr lang="en-US" b="1" dirty="0" err="1" smtClean="0"/>
              <a:t>Enviropig</a:t>
            </a:r>
            <a:r>
              <a:rPr lang="en-US" b="1" dirty="0" smtClean="0"/>
              <a:t>™</a:t>
            </a:r>
            <a:endParaRPr lang="en-US" b="1" dirty="0"/>
          </a:p>
        </p:txBody>
      </p:sp>
      <p:sp>
        <p:nvSpPr>
          <p:cNvPr id="5"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r>
              <a:rPr lang="en-US" sz="2400" dirty="0" smtClean="0">
                <a:solidFill>
                  <a:prstClr val="black"/>
                </a:solidFill>
              </a:rPr>
              <a:t>Genetically enhanced line of Yorkshire pigs with the capability of digesting plant phosphorus more efficiently than conventional Yorkshire pigs</a:t>
            </a:r>
          </a:p>
          <a:p>
            <a:pPr marL="274320" lvl="0" indent="-274320">
              <a:spcBef>
                <a:spcPts val="600"/>
              </a:spcBef>
              <a:buClr>
                <a:srgbClr val="FE8637"/>
              </a:buClr>
              <a:buSzPct val="70000"/>
              <a:buFont typeface="Wingdings"/>
              <a:buChar char=""/>
            </a:pPr>
            <a:r>
              <a:rPr lang="en-US" sz="2400" dirty="0" smtClean="0">
                <a:solidFill>
                  <a:prstClr val="black"/>
                </a:solidFill>
              </a:rPr>
              <a:t>Short 3 minute presentation in groups of 5-6</a:t>
            </a:r>
          </a:p>
        </p:txBody>
      </p:sp>
      <p:pic>
        <p:nvPicPr>
          <p:cNvPr id="4" name="Picture 4"/>
          <p:cNvPicPr>
            <a:picLocks noChangeAspect="1" noChangeArrowheads="1"/>
          </p:cNvPicPr>
          <p:nvPr/>
        </p:nvPicPr>
        <p:blipFill rotWithShape="1">
          <a:blip r:embed="rId3" cstate="print"/>
          <a:srcRect l="5781" t="10449"/>
          <a:stretch/>
        </p:blipFill>
        <p:spPr bwMode="auto">
          <a:xfrm>
            <a:off x="2133600" y="3502992"/>
            <a:ext cx="5105400" cy="320260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AppData\Local\Microsoft\Windows\Temporary Internet Files\Content.IE5\UHN7BS0N\MC900441902[1].wmf"/>
          <p:cNvPicPr>
            <a:picLocks noChangeAspect="1" noChangeArrowheads="1"/>
          </p:cNvPicPr>
          <p:nvPr/>
        </p:nvPicPr>
        <p:blipFill>
          <a:blip r:embed="rId2" cstate="print">
            <a:lum contrast="-40000"/>
            <a:extLst>
              <a:ext uri="{28A0092B-C50C-407E-A947-70E740481C1C}">
                <a14:useLocalDpi xmlns:a14="http://schemas.microsoft.com/office/drawing/2010/main" xmlns="" val="0"/>
              </a:ext>
            </a:extLst>
          </a:blip>
          <a:srcRect/>
          <a:stretch>
            <a:fillRect/>
          </a:stretch>
        </p:blipFill>
        <p:spPr bwMode="auto">
          <a:xfrm>
            <a:off x="228601" y="4270448"/>
            <a:ext cx="1905000" cy="2251002"/>
          </a:xfrm>
          <a:prstGeom prst="rect">
            <a:avLst/>
          </a:prstGeom>
          <a:noFill/>
          <a:extLst>
            <a:ext uri="{909E8E84-426E-40DD-AFC4-6F175D3DCCD1}">
              <a14:hiddenFill xmlns:a14="http://schemas.microsoft.com/office/drawing/2010/main" xmlns="">
                <a:solidFill>
                  <a:srgbClr val="FFFFFF"/>
                </a:solidFill>
              </a14:hiddenFill>
            </a:ext>
          </a:extLst>
        </p:spPr>
      </p:pic>
      <p:pic>
        <p:nvPicPr>
          <p:cNvPr id="22531" name="Picture 3" descr="C:\Users\user\AppData\Local\Microsoft\Windows\Temporary Internet Files\Content.IE5\H2MZ37GQ\MP90043734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4149" y="0"/>
            <a:ext cx="4627451" cy="37063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normAutofit/>
          </a:bodyPr>
          <a:lstStyle/>
          <a:p>
            <a:r>
              <a:rPr lang="en-US" b="1" dirty="0"/>
              <a:t>Convince us whether this technology is sustainable</a:t>
            </a:r>
            <a:r>
              <a:rPr lang="en-US" b="1" dirty="0" smtClean="0"/>
              <a:t>?</a:t>
            </a:r>
            <a:endParaRPr lang="en-CA" b="1" dirty="0"/>
          </a:p>
        </p:txBody>
      </p:sp>
      <p:sp>
        <p:nvSpPr>
          <p:cNvPr id="3" name="Content Placeholder 2"/>
          <p:cNvSpPr>
            <a:spLocks noGrp="1"/>
          </p:cNvSpPr>
          <p:nvPr>
            <p:ph type="subTitle" idx="1"/>
          </p:nvPr>
        </p:nvSpPr>
        <p:spPr/>
        <p:txBody>
          <a:bodyPr/>
          <a:lstStyle/>
          <a:p>
            <a:r>
              <a:rPr lang="en-US" dirty="0"/>
              <a:t>Short 4-5 minute presentation in groups of 5-6</a:t>
            </a:r>
          </a:p>
          <a:p>
            <a:endParaRPr lang="en-CA" dirty="0"/>
          </a:p>
        </p:txBody>
      </p:sp>
    </p:spTree>
    <p:extLst>
      <p:ext uri="{BB962C8B-B14F-4D97-AF65-F5344CB8AC3E}">
        <p14:creationId xmlns:p14="http://schemas.microsoft.com/office/powerpoint/2010/main" xmlns="" val="4156219866"/>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AppData\Local\Microsoft\Windows\Temporary Internet Files\Content.IE5\1XC8VU48\MP910221052[1].jpg"/>
          <p:cNvPicPr>
            <a:picLocks noChangeAspect="1" noChangeArrowheads="1"/>
          </p:cNvPicPr>
          <p:nvPr/>
        </p:nvPicPr>
        <p:blipFill rotWithShape="1">
          <a:blip r:embed="rId2"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r="50000"/>
          <a:stretch/>
        </p:blipFill>
        <p:spPr bwMode="auto">
          <a:xfrm>
            <a:off x="0" y="0"/>
            <a:ext cx="27432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4" name="Picture 2" descr="C:\Users\user\AppData\Local\Microsoft\Windows\Temporary Internet Files\Content.IE5\1XC8VU48\MP910221052[1].jpg"/>
          <p:cNvPicPr>
            <a:picLocks noChangeAspect="1" noChangeArrowheads="1"/>
          </p:cNvPicPr>
          <p:nvPr/>
        </p:nvPicPr>
        <p:blipFill rotWithShape="1">
          <a:blip r:embed="rId6"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47688"/>
          <a:stretch/>
        </p:blipFill>
        <p:spPr bwMode="auto">
          <a:xfrm>
            <a:off x="6605528" y="0"/>
            <a:ext cx="253847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normAutofit/>
          </a:bodyPr>
          <a:lstStyle/>
          <a:p>
            <a:r>
              <a:rPr lang="en-CA" sz="5400" b="1" dirty="0" smtClean="0"/>
              <a:t>Industries</a:t>
            </a:r>
            <a:endParaRPr lang="en-CA" sz="5400" b="1" dirty="0"/>
          </a:p>
        </p:txBody>
      </p:sp>
      <p:sp>
        <p:nvSpPr>
          <p:cNvPr id="3" name="Subtitle 2"/>
          <p:cNvSpPr>
            <a:spLocks noGrp="1"/>
          </p:cNvSpPr>
          <p:nvPr>
            <p:ph type="subTitle" idx="1"/>
          </p:nvPr>
        </p:nvSpPr>
        <p:spPr/>
        <p:txBody>
          <a:bodyPr/>
          <a:lstStyle/>
          <a:p>
            <a:r>
              <a:rPr lang="en-CA" dirty="0" smtClean="0"/>
              <a:t>Pharmaceuticals and Biofuels</a:t>
            </a:r>
            <a:endParaRPr lang="en-CA" dirty="0"/>
          </a:p>
        </p:txBody>
      </p:sp>
    </p:spTree>
    <p:extLst>
      <p:ext uri="{BB962C8B-B14F-4D97-AF65-F5344CB8AC3E}">
        <p14:creationId xmlns:p14="http://schemas.microsoft.com/office/powerpoint/2010/main" xmlns="" val="543666262"/>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00401" y="-1662018"/>
            <a:ext cx="5562600" cy="6281643"/>
          </a:xfrm>
          <a:prstGeom prst="rect">
            <a:avLst/>
          </a:prstGeom>
          <a:noFill/>
          <a:ln w="9525">
            <a:noFill/>
            <a:miter lim="800000"/>
            <a:headEnd/>
            <a:tailEnd/>
          </a:ln>
        </p:spPr>
      </p:pic>
      <p:sp>
        <p:nvSpPr>
          <p:cNvPr id="5" name="Content Placeholder 2"/>
          <p:cNvSpPr txBox="1">
            <a:spLocks/>
          </p:cNvSpPr>
          <p:nvPr/>
        </p:nvSpPr>
        <p:spPr>
          <a:xfrm>
            <a:off x="228600" y="1524000"/>
            <a:ext cx="8534400" cy="48768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2" name="Title 1"/>
          <p:cNvSpPr>
            <a:spLocks noGrp="1"/>
          </p:cNvSpPr>
          <p:nvPr>
            <p:ph type="title"/>
          </p:nvPr>
        </p:nvSpPr>
        <p:spPr/>
        <p:txBody>
          <a:bodyPr/>
          <a:lstStyle/>
          <a:p>
            <a:r>
              <a:rPr lang="en-US" b="1" dirty="0" smtClean="0"/>
              <a:t>Workshop Topics</a:t>
            </a:r>
            <a:endParaRPr lang="en-US" b="1" dirty="0"/>
          </a:p>
        </p:txBody>
      </p:sp>
      <p:sp>
        <p:nvSpPr>
          <p:cNvPr id="3" name="Content Placeholder 2"/>
          <p:cNvSpPr>
            <a:spLocks noGrp="1"/>
          </p:cNvSpPr>
          <p:nvPr>
            <p:ph sz="quarter" idx="1"/>
          </p:nvPr>
        </p:nvSpPr>
        <p:spPr>
          <a:xfrm>
            <a:off x="1219200" y="1600200"/>
            <a:ext cx="8229600" cy="5257800"/>
          </a:xfrm>
        </p:spPr>
        <p:txBody>
          <a:bodyPr>
            <a:normAutofit/>
          </a:bodyPr>
          <a:lstStyle/>
          <a:p>
            <a:pPr>
              <a:lnSpc>
                <a:spcPts val="4500"/>
              </a:lnSpc>
              <a:spcBef>
                <a:spcPts val="1200"/>
              </a:spcBef>
              <a:buFont typeface="Wingdings" pitchFamily="2" charset="2"/>
              <a:buChar char="Ø"/>
            </a:pPr>
            <a:r>
              <a:rPr lang="en-US" dirty="0" smtClean="0"/>
              <a:t>What is synthetic biology?</a:t>
            </a:r>
          </a:p>
          <a:p>
            <a:pPr>
              <a:lnSpc>
                <a:spcPts val="4500"/>
              </a:lnSpc>
              <a:spcBef>
                <a:spcPts val="1200"/>
              </a:spcBef>
              <a:buFont typeface="Wingdings" pitchFamily="2" charset="2"/>
              <a:buChar char="Ø"/>
            </a:pPr>
            <a:r>
              <a:rPr lang="en-US" dirty="0" err="1" smtClean="0"/>
              <a:t>iGEM</a:t>
            </a:r>
            <a:r>
              <a:rPr lang="en-US" dirty="0" smtClean="0"/>
              <a:t>: Who are we?</a:t>
            </a:r>
          </a:p>
          <a:p>
            <a:pPr>
              <a:lnSpc>
                <a:spcPts val="4500"/>
              </a:lnSpc>
              <a:spcBef>
                <a:spcPts val="1200"/>
              </a:spcBef>
              <a:buFont typeface="Wingdings" pitchFamily="2" charset="2"/>
              <a:buChar char="Ø"/>
            </a:pPr>
            <a:r>
              <a:rPr lang="en-US" dirty="0" smtClean="0"/>
              <a:t>GMOs and Health Canada regulations</a:t>
            </a:r>
          </a:p>
          <a:p>
            <a:pPr>
              <a:lnSpc>
                <a:spcPts val="4500"/>
              </a:lnSpc>
              <a:spcBef>
                <a:spcPts val="1200"/>
              </a:spcBef>
              <a:buFont typeface="Wingdings" pitchFamily="2" charset="2"/>
              <a:buChar char="Ø"/>
            </a:pPr>
            <a:r>
              <a:rPr lang="en-US" dirty="0" err="1" smtClean="0"/>
              <a:t>Biofuels</a:t>
            </a:r>
            <a:r>
              <a:rPr lang="en-US" dirty="0" smtClean="0"/>
              <a:t>: an alternative source or another passive trend? </a:t>
            </a:r>
          </a:p>
          <a:p>
            <a:pPr>
              <a:lnSpc>
                <a:spcPts val="4500"/>
              </a:lnSpc>
              <a:spcBef>
                <a:spcPts val="1200"/>
              </a:spcBef>
              <a:buFont typeface="Wingdings" pitchFamily="2" charset="2"/>
              <a:buChar char="Ø"/>
            </a:pPr>
            <a:r>
              <a:rPr lang="en-US" dirty="0" smtClean="0"/>
              <a:t>Pharmaceuticals: changing drug processes?</a:t>
            </a:r>
          </a:p>
          <a:p>
            <a:pPr>
              <a:lnSpc>
                <a:spcPts val="4500"/>
              </a:lnSpc>
              <a:spcBef>
                <a:spcPts val="1200"/>
              </a:spcBef>
              <a:buFont typeface="Wingdings" pitchFamily="2" charset="2"/>
              <a:buChar char="Ø"/>
            </a:pPr>
            <a:r>
              <a:rPr lang="en-US" dirty="0" smtClean="0"/>
              <a:t>Future careers/academic </a:t>
            </a:r>
            <a:r>
              <a:rPr lang="en-US" dirty="0" err="1" smtClean="0"/>
              <a:t>endeavours</a:t>
            </a:r>
            <a:endParaRPr lang="en-US" dirty="0"/>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Pharmaceuticals: Biosynthesis</a:t>
            </a:r>
            <a:endParaRPr lang="en-US" b="1" dirty="0"/>
          </a:p>
        </p:txBody>
      </p:sp>
      <p:pic>
        <p:nvPicPr>
          <p:cNvPr id="24578" name="Picture 2" descr="C:\Users\user\AppData\Local\Microsoft\Windows\Temporary Internet Files\Content.IE5\UHN7BS0N\MC900366610[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421478" y="2362200"/>
            <a:ext cx="3341522" cy="41838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fontScale="70000" lnSpcReduction="20000"/>
          </a:bodyPr>
          <a:lstStyle/>
          <a:p>
            <a:pPr marL="274320" lvl="0" indent="-274320">
              <a:lnSpc>
                <a:spcPts val="4700"/>
              </a:lnSpc>
              <a:spcBef>
                <a:spcPts val="600"/>
              </a:spcBef>
              <a:buClr>
                <a:srgbClr val="FE8637"/>
              </a:buClr>
              <a:buSzPct val="70000"/>
              <a:buFont typeface="Wingdings"/>
              <a:buChar char=""/>
            </a:pPr>
            <a:r>
              <a:rPr lang="en-CA" sz="3400" dirty="0" smtClean="0">
                <a:solidFill>
                  <a:prstClr val="black"/>
                </a:solidFill>
              </a:rPr>
              <a:t>Potential for providing therapeutics with the individualized components (synthetic biology)</a:t>
            </a:r>
          </a:p>
          <a:p>
            <a:pPr marL="274320" lvl="0" indent="-274320">
              <a:lnSpc>
                <a:spcPts val="4700"/>
              </a:lnSpc>
              <a:spcBef>
                <a:spcPts val="600"/>
              </a:spcBef>
              <a:buClr>
                <a:srgbClr val="FE8637"/>
              </a:buClr>
              <a:buSzPct val="70000"/>
              <a:buFont typeface="Wingdings"/>
              <a:buChar char=""/>
            </a:pPr>
            <a:r>
              <a:rPr lang="en-CA" sz="3400" dirty="0" smtClean="0">
                <a:solidFill>
                  <a:prstClr val="black"/>
                </a:solidFill>
              </a:rPr>
              <a:t>Efficient and precise targeting drug delivery systems</a:t>
            </a:r>
            <a:endParaRPr lang="en-US" sz="3400" dirty="0" smtClean="0">
              <a:solidFill>
                <a:prstClr val="black"/>
              </a:solidFill>
            </a:endParaRPr>
          </a:p>
          <a:p>
            <a:pPr marL="274320" lvl="0" indent="-274320">
              <a:lnSpc>
                <a:spcPts val="4700"/>
              </a:lnSpc>
              <a:spcBef>
                <a:spcPts val="600"/>
              </a:spcBef>
              <a:buClr>
                <a:srgbClr val="FE8637"/>
              </a:buClr>
              <a:buSzPct val="70000"/>
              <a:buFont typeface="Wingdings"/>
              <a:buChar char=""/>
            </a:pPr>
            <a:r>
              <a:rPr lang="en-CA" sz="3400" dirty="0" smtClean="0">
                <a:solidFill>
                  <a:prstClr val="black"/>
                </a:solidFill>
              </a:rPr>
              <a:t>Tightly regulated genetic systems designed for highly specific tasks </a:t>
            </a:r>
          </a:p>
          <a:p>
            <a:pPr marL="640080" lvl="1" indent="-274320">
              <a:lnSpc>
                <a:spcPts val="4700"/>
              </a:lnSpc>
              <a:spcBef>
                <a:spcPct val="20000"/>
              </a:spcBef>
              <a:buClr>
                <a:srgbClr val="FE8637"/>
              </a:buClr>
              <a:buSzPct val="80000"/>
              <a:buFont typeface="Wingdings 2"/>
              <a:buChar char=""/>
            </a:pPr>
            <a:r>
              <a:rPr lang="en-CA" sz="3400" dirty="0" err="1" smtClean="0">
                <a:solidFill>
                  <a:prstClr val="black"/>
                </a:solidFill>
              </a:rPr>
              <a:t>ie</a:t>
            </a:r>
            <a:r>
              <a:rPr lang="en-CA" sz="3400" dirty="0" smtClean="0">
                <a:solidFill>
                  <a:prstClr val="black"/>
                </a:solidFill>
              </a:rPr>
              <a:t>. killing viruses serving as blood substitutes or removing molecular debris in organs like the brain </a:t>
            </a:r>
            <a:endParaRPr lang="en-US" sz="3400" dirty="0" smtClean="0">
              <a:solidFill>
                <a:prstClr val="black"/>
              </a:solidFill>
            </a:endParaRPr>
          </a:p>
          <a:p>
            <a:pPr marL="274320" lvl="0" indent="-274320">
              <a:lnSpc>
                <a:spcPts val="4700"/>
              </a:lnSpc>
              <a:spcBef>
                <a:spcPts val="600"/>
              </a:spcBef>
              <a:buClr>
                <a:srgbClr val="FE8637"/>
              </a:buClr>
              <a:buSzPct val="70000"/>
              <a:buFont typeface="Wingdings"/>
              <a:buChar char=""/>
            </a:pPr>
            <a:endParaRPr lang="en-US" sz="3400" dirty="0">
              <a:solidFill>
                <a:prstClr val="black"/>
              </a:solidFill>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AppData\Local\Microsoft\Windows\Temporary Internet Files\Content.IE5\1XC8VU48\MC900290954[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241425" y="3352800"/>
            <a:ext cx="2806575" cy="32753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b="1" dirty="0" smtClean="0"/>
              <a:t>Biosynthesis</a:t>
            </a:r>
            <a:endParaRPr lang="en-US" b="1" dirty="0"/>
          </a:p>
        </p:txBody>
      </p:sp>
      <p:sp>
        <p:nvSpPr>
          <p:cNvPr id="6"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lnSpc>
                <a:spcPts val="4700"/>
              </a:lnSpc>
              <a:spcBef>
                <a:spcPts val="600"/>
              </a:spcBef>
              <a:buClr>
                <a:srgbClr val="FE8637"/>
              </a:buClr>
              <a:buSzPct val="70000"/>
              <a:buFont typeface="Wingdings"/>
              <a:buChar char=""/>
            </a:pPr>
            <a:r>
              <a:rPr lang="en-CA" sz="2600" dirty="0" smtClean="0">
                <a:solidFill>
                  <a:prstClr val="black"/>
                </a:solidFill>
              </a:rPr>
              <a:t>Potential to be used in recombinant production of pharmaceuticals</a:t>
            </a:r>
          </a:p>
          <a:p>
            <a:pPr marL="274320" lvl="0" indent="-274320">
              <a:lnSpc>
                <a:spcPts val="4700"/>
              </a:lnSpc>
              <a:spcBef>
                <a:spcPts val="600"/>
              </a:spcBef>
              <a:buClr>
                <a:srgbClr val="FE8637"/>
              </a:buClr>
              <a:buSzPct val="70000"/>
              <a:buFont typeface="Wingdings"/>
              <a:buChar char=""/>
            </a:pPr>
            <a:r>
              <a:rPr lang="en-CA" sz="2600" dirty="0" err="1" smtClean="0">
                <a:solidFill>
                  <a:prstClr val="black"/>
                </a:solidFill>
              </a:rPr>
              <a:t>Synbio</a:t>
            </a:r>
            <a:r>
              <a:rPr lang="en-CA" sz="2600" dirty="0" smtClean="0">
                <a:solidFill>
                  <a:prstClr val="black"/>
                </a:solidFill>
              </a:rPr>
              <a:t> can create </a:t>
            </a:r>
            <a:r>
              <a:rPr lang="en-CA" sz="2600" dirty="0" err="1" smtClean="0">
                <a:solidFill>
                  <a:prstClr val="black"/>
                </a:solidFill>
              </a:rPr>
              <a:t>automonous</a:t>
            </a:r>
            <a:r>
              <a:rPr lang="en-CA" sz="2600" dirty="0" smtClean="0">
                <a:solidFill>
                  <a:prstClr val="black"/>
                </a:solidFill>
              </a:rPr>
              <a:t> circuits for the production of these key metabolites, to allow small, individual reactions to be added into new pathways</a:t>
            </a:r>
          </a:p>
          <a:p>
            <a:pPr marL="274320" lvl="0" indent="-274320">
              <a:lnSpc>
                <a:spcPts val="4700"/>
              </a:lnSpc>
              <a:spcBef>
                <a:spcPts val="600"/>
              </a:spcBef>
              <a:buClr>
                <a:srgbClr val="FE8637"/>
              </a:buClr>
              <a:buSzPct val="70000"/>
              <a:buFont typeface="Wingdings"/>
              <a:buChar char=""/>
            </a:pPr>
            <a:r>
              <a:rPr lang="en-CA" sz="2600" dirty="0" smtClean="0">
                <a:solidFill>
                  <a:prstClr val="black"/>
                </a:solidFill>
              </a:rPr>
              <a:t>Expression of these pathways can be carefully adjusted through the individual components to optimize production and limit toxic by-products</a:t>
            </a:r>
            <a:endParaRPr lang="en-US" sz="2600" dirty="0">
              <a:solidFill>
                <a:prstClr val="black"/>
              </a:solidFill>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Biofuels</a:t>
            </a:r>
            <a:r>
              <a:rPr lang="en-US" b="1" dirty="0" smtClean="0"/>
              <a:t>: first generation</a:t>
            </a:r>
            <a:endParaRPr lang="en-CA" dirty="0"/>
          </a:p>
        </p:txBody>
      </p:sp>
      <p:sp>
        <p:nvSpPr>
          <p:cNvPr id="4" name="Content Placeholder 2"/>
          <p:cNvSpPr txBox="1">
            <a:spLocks/>
          </p:cNvSpPr>
          <p:nvPr/>
        </p:nvSpPr>
        <p:spPr>
          <a:xfrm>
            <a:off x="228600" y="1600200"/>
            <a:ext cx="8534400" cy="48768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3400" dirty="0">
              <a:solidFill>
                <a:prstClr val="black"/>
              </a:solidFill>
            </a:endParaRPr>
          </a:p>
        </p:txBody>
      </p:sp>
      <p:sp>
        <p:nvSpPr>
          <p:cNvPr id="5" name="Content Placeholder 2"/>
          <p:cNvSpPr>
            <a:spLocks noGrp="1"/>
          </p:cNvSpPr>
          <p:nvPr>
            <p:ph sz="quarter" idx="1"/>
          </p:nvPr>
        </p:nvSpPr>
        <p:spPr>
          <a:xfrm>
            <a:off x="457200" y="1371600"/>
            <a:ext cx="8229600" cy="5257800"/>
          </a:xfrm>
        </p:spPr>
        <p:txBody>
          <a:bodyPr>
            <a:noAutofit/>
          </a:bodyPr>
          <a:lstStyle/>
          <a:p>
            <a:pPr lvl="0"/>
            <a:r>
              <a:rPr lang="en-US" sz="3700" b="1" dirty="0" err="1" smtClean="0">
                <a:solidFill>
                  <a:prstClr val="black"/>
                </a:solidFill>
              </a:rPr>
              <a:t>Bioalcohols</a:t>
            </a:r>
            <a:r>
              <a:rPr lang="en-US" sz="3700" b="1" dirty="0" smtClean="0">
                <a:solidFill>
                  <a:prstClr val="black"/>
                </a:solidFill>
              </a:rPr>
              <a:t>: </a:t>
            </a:r>
            <a:r>
              <a:rPr lang="en-US" sz="3700" dirty="0" smtClean="0">
                <a:solidFill>
                  <a:prstClr val="black"/>
                </a:solidFill>
              </a:rPr>
              <a:t>Produced using fermentation with microorganisms and enzymes</a:t>
            </a:r>
          </a:p>
          <a:p>
            <a:r>
              <a:rPr lang="en-US" sz="3700" dirty="0" smtClean="0"/>
              <a:t>Food </a:t>
            </a:r>
            <a:r>
              <a:rPr lang="en-US" sz="3700" dirty="0"/>
              <a:t>shortages around the </a:t>
            </a:r>
            <a:r>
              <a:rPr lang="en-US" sz="3700" dirty="0" smtClean="0"/>
              <a:t>world </a:t>
            </a:r>
            <a:endParaRPr lang="en-US" sz="3700" dirty="0"/>
          </a:p>
          <a:p>
            <a:r>
              <a:rPr lang="en-US" sz="3700" dirty="0"/>
              <a:t>U.S. does not have the production capabilities to meet its goals </a:t>
            </a:r>
            <a:r>
              <a:rPr lang="en-US" sz="3700" dirty="0" smtClean="0"/>
              <a:t>currently</a:t>
            </a:r>
            <a:endParaRPr lang="en-US" sz="3700" dirty="0"/>
          </a:p>
          <a:p>
            <a:r>
              <a:rPr lang="en-US" sz="3700" dirty="0"/>
              <a:t>Biofuel production offsets its total energy content. </a:t>
            </a:r>
          </a:p>
          <a:p>
            <a:endParaRPr lang="en-CA" sz="3400" dirty="0"/>
          </a:p>
        </p:txBody>
      </p:sp>
    </p:spTree>
    <p:extLst>
      <p:ext uri="{BB962C8B-B14F-4D97-AF65-F5344CB8AC3E}">
        <p14:creationId xmlns:p14="http://schemas.microsoft.com/office/powerpoint/2010/main" xmlns="" val="702193673"/>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AppData\Local\Microsoft\Windows\Temporary Internet Files\Content.IE5\1XC8VU48\MP900382813[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5410200" y="4169229"/>
            <a:ext cx="3337560" cy="23839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err="1" smtClean="0"/>
              <a:t>Biofuels</a:t>
            </a:r>
            <a:endParaRPr lang="en-US" b="1" dirty="0"/>
          </a:p>
        </p:txBody>
      </p:sp>
      <p:sp>
        <p:nvSpPr>
          <p:cNvPr id="5" name="Content Placeholder 2"/>
          <p:cNvSpPr txBox="1">
            <a:spLocks/>
          </p:cNvSpPr>
          <p:nvPr/>
        </p:nvSpPr>
        <p:spPr>
          <a:xfrm>
            <a:off x="228600" y="1600200"/>
            <a:ext cx="8534400" cy="48768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r>
              <a:rPr lang="en-US" sz="3400" dirty="0" smtClean="0">
                <a:solidFill>
                  <a:prstClr val="black"/>
                </a:solidFill>
              </a:rPr>
              <a:t>Second generation </a:t>
            </a:r>
            <a:r>
              <a:rPr lang="en-US" sz="3400" dirty="0" err="1" smtClean="0">
                <a:solidFill>
                  <a:prstClr val="black"/>
                </a:solidFill>
              </a:rPr>
              <a:t>biofuels</a:t>
            </a:r>
            <a:r>
              <a:rPr lang="en-US" sz="3400" dirty="0" smtClean="0">
                <a:solidFill>
                  <a:prstClr val="black"/>
                </a:solidFill>
              </a:rPr>
              <a:t>:</a:t>
            </a:r>
          </a:p>
          <a:p>
            <a:pPr marL="640080" lvl="1" indent="-274320">
              <a:spcBef>
                <a:spcPct val="20000"/>
              </a:spcBef>
              <a:buClr>
                <a:srgbClr val="FE8637"/>
              </a:buClr>
              <a:buSzPct val="80000"/>
              <a:buFont typeface="Wingdings 2"/>
              <a:buChar char=""/>
            </a:pPr>
            <a:r>
              <a:rPr lang="en-US" sz="3400" dirty="0" smtClean="0">
                <a:solidFill>
                  <a:prstClr val="black"/>
                </a:solidFill>
              </a:rPr>
              <a:t>Use non-food crops! </a:t>
            </a:r>
          </a:p>
          <a:p>
            <a:pPr marL="640080" lvl="1" indent="-274320">
              <a:spcBef>
                <a:spcPct val="20000"/>
              </a:spcBef>
              <a:buClr>
                <a:srgbClr val="FE8637"/>
              </a:buClr>
              <a:buSzPct val="80000"/>
              <a:buFont typeface="Wingdings 2"/>
              <a:buChar char=""/>
            </a:pPr>
            <a:r>
              <a:rPr lang="en-US" sz="3400" dirty="0" smtClean="0">
                <a:solidFill>
                  <a:prstClr val="black"/>
                </a:solidFill>
              </a:rPr>
              <a:t>Common </a:t>
            </a:r>
            <a:r>
              <a:rPr lang="en-US" sz="3400" dirty="0" err="1" smtClean="0">
                <a:solidFill>
                  <a:prstClr val="black"/>
                </a:solidFill>
              </a:rPr>
              <a:t>feedstocks</a:t>
            </a:r>
            <a:r>
              <a:rPr lang="en-US" sz="3400" dirty="0" smtClean="0">
                <a:solidFill>
                  <a:prstClr val="black"/>
                </a:solidFill>
              </a:rPr>
              <a:t> include waste biomass, stalks of wheat, corn and wood, </a:t>
            </a:r>
            <a:r>
              <a:rPr lang="en-US" sz="3400" dirty="0" err="1" smtClean="0">
                <a:solidFill>
                  <a:prstClr val="black"/>
                </a:solidFill>
              </a:rPr>
              <a:t>lignocellulose</a:t>
            </a:r>
            <a:endParaRPr lang="en-US" sz="3400" dirty="0" smtClean="0">
              <a:solidFill>
                <a:prstClr val="black"/>
              </a:solidFill>
            </a:endParaRPr>
          </a:p>
          <a:p>
            <a:pPr marL="640080" lvl="1" indent="-274320">
              <a:spcBef>
                <a:spcPct val="20000"/>
              </a:spcBef>
              <a:buClr>
                <a:srgbClr val="FE8637"/>
              </a:buClr>
              <a:buSzPct val="80000"/>
              <a:buFont typeface="Wingdings 2"/>
              <a:buChar char=""/>
            </a:pPr>
            <a:r>
              <a:rPr lang="en-US" sz="3400" dirty="0" smtClean="0">
                <a:solidFill>
                  <a:prstClr val="black"/>
                </a:solidFill>
              </a:rPr>
              <a:t>Providing a cheap and vast feedstock supply</a:t>
            </a:r>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Biofuels</a:t>
            </a:r>
            <a:endParaRPr lang="en-CA" dirty="0"/>
          </a:p>
        </p:txBody>
      </p:sp>
      <p:pic>
        <p:nvPicPr>
          <p:cNvPr id="32770" name="Picture 2" descr="C:\Users\user\AppData\Local\Microsoft\Windows\Temporary Internet Files\Content.IE5\H2MZ37GQ\MC900198708[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169004" y="3657600"/>
            <a:ext cx="2670196" cy="3043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228600" y="1600200"/>
            <a:ext cx="8534400" cy="51054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6" name="Content Placeholder 2"/>
          <p:cNvSpPr>
            <a:spLocks noGrp="1"/>
          </p:cNvSpPr>
          <p:nvPr>
            <p:ph sz="quarter" idx="1"/>
          </p:nvPr>
        </p:nvSpPr>
        <p:spPr>
          <a:xfrm>
            <a:off x="228600" y="1600200"/>
            <a:ext cx="8686800" cy="5562600"/>
          </a:xfrm>
        </p:spPr>
        <p:txBody>
          <a:bodyPr>
            <a:normAutofit/>
          </a:bodyPr>
          <a:lstStyle/>
          <a:p>
            <a:r>
              <a:rPr lang="en-US" sz="3400" dirty="0"/>
              <a:t>Synthetic biology has the opportunity to come into </a:t>
            </a:r>
            <a:r>
              <a:rPr lang="en-US" sz="3400" dirty="0" smtClean="0"/>
              <a:t>play, create an efficient ‘superbug’</a:t>
            </a:r>
            <a:endParaRPr lang="en-US" sz="3400" dirty="0" smtClean="0"/>
          </a:p>
          <a:p>
            <a:r>
              <a:rPr lang="en-US" sz="3400" dirty="0" smtClean="0"/>
              <a:t>Look for promising metabolic pathways, inserting corresponding genes for yielding ideal results</a:t>
            </a:r>
          </a:p>
          <a:p>
            <a:r>
              <a:rPr lang="en-US" sz="3400" dirty="0" smtClean="0"/>
              <a:t>Like </a:t>
            </a:r>
            <a:r>
              <a:rPr lang="en-US" sz="3400" dirty="0" err="1" smtClean="0"/>
              <a:t>lego</a:t>
            </a:r>
            <a:r>
              <a:rPr lang="en-US" sz="3400" dirty="0" smtClean="0"/>
              <a:t> analogy, mix and match to create the optimal pathway </a:t>
            </a:r>
          </a:p>
          <a:p>
            <a:endParaRPr lang="en-CA" dirty="0"/>
          </a:p>
        </p:txBody>
      </p:sp>
    </p:spTree>
    <p:extLst>
      <p:ext uri="{BB962C8B-B14F-4D97-AF65-F5344CB8AC3E}">
        <p14:creationId xmlns:p14="http://schemas.microsoft.com/office/powerpoint/2010/main" xmlns="" val="3725911478"/>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user\AppData\Local\Microsoft\Windows\Temporary Internet Files\Content.IE5\RGV3R6RO\MC900250616[1].wmf"/>
          <p:cNvPicPr>
            <a:picLocks noChangeAspect="1" noChangeArrowheads="1"/>
          </p:cNvPicPr>
          <p:nvPr/>
        </p:nvPicPr>
        <p:blipFill>
          <a:blip r:embed="rId2" cstate="print">
            <a:lum bright="20000" contrast="-40000"/>
            <a:extLst>
              <a:ext uri="{28A0092B-C50C-407E-A947-70E740481C1C}">
                <a14:useLocalDpi xmlns:a14="http://schemas.microsoft.com/office/drawing/2010/main" xmlns="" val="0"/>
              </a:ext>
            </a:extLst>
          </a:blip>
          <a:srcRect/>
          <a:stretch>
            <a:fillRect/>
          </a:stretch>
        </p:blipFill>
        <p:spPr bwMode="auto">
          <a:xfrm>
            <a:off x="4114801" y="2255050"/>
            <a:ext cx="4658008" cy="42815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normAutofit/>
          </a:bodyPr>
          <a:lstStyle/>
          <a:p>
            <a:r>
              <a:rPr lang="en-US" b="1" dirty="0" smtClean="0"/>
              <a:t>Make your own pathway</a:t>
            </a:r>
            <a:endParaRPr lang="en-US" b="1" dirty="0"/>
          </a:p>
        </p:txBody>
      </p:sp>
      <p:sp>
        <p:nvSpPr>
          <p:cNvPr id="4" name="Subtitle 3"/>
          <p:cNvSpPr>
            <a:spLocks noGrp="1"/>
          </p:cNvSpPr>
          <p:nvPr>
            <p:ph type="subTitle" idx="1"/>
          </p:nvPr>
        </p:nvSpPr>
        <p:spPr/>
        <p:txBody>
          <a:bodyPr/>
          <a:lstStyle/>
          <a:p>
            <a:endParaRPr lang="en-CA"/>
          </a:p>
        </p:txBody>
      </p:sp>
      <p:pic>
        <p:nvPicPr>
          <p:cNvPr id="33795" name="Picture 3" descr="C:\Users\user\AppData\Local\Microsoft\Windows\Temporary Internet Files\Content.IE5\H2MZ37GQ\MC90033154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066800"/>
            <a:ext cx="1791421" cy="45746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Academic Futures</a:t>
            </a:r>
            <a:endParaRPr lang="en-US" b="1" dirty="0"/>
          </a:p>
        </p:txBody>
      </p:sp>
      <p:pic>
        <p:nvPicPr>
          <p:cNvPr id="34818" name="Picture 2" descr="C:\Users\user\AppData\Local\Microsoft\Windows\Temporary Internet Files\Content.IE5\UHN7BS0N\MP90043939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7807" y="4267200"/>
            <a:ext cx="3098993" cy="23286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228600" y="1600200"/>
            <a:ext cx="8534400" cy="49530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lnSpcReduction="10000"/>
          </a:bodyPr>
          <a:lstStyle/>
          <a:p>
            <a:pPr marL="274320" lvl="0" indent="-274320">
              <a:spcBef>
                <a:spcPts val="600"/>
              </a:spcBef>
              <a:buClr>
                <a:srgbClr val="FE8637"/>
              </a:buClr>
              <a:buSzPct val="70000"/>
              <a:buFont typeface="Wingdings"/>
              <a:buChar char=""/>
            </a:pPr>
            <a:r>
              <a:rPr lang="en-US" sz="3400" dirty="0" smtClean="0">
                <a:solidFill>
                  <a:prstClr val="black"/>
                </a:solidFill>
              </a:rPr>
              <a:t>At the University of Waterloo:</a:t>
            </a:r>
          </a:p>
          <a:p>
            <a:pPr marL="640080" lvl="1" indent="-274320">
              <a:spcBef>
                <a:spcPct val="20000"/>
              </a:spcBef>
              <a:buClr>
                <a:srgbClr val="FE8637"/>
              </a:buClr>
              <a:buSzPct val="80000"/>
              <a:buFont typeface="Wingdings 2"/>
              <a:buChar char=""/>
            </a:pPr>
            <a:r>
              <a:rPr lang="en-US" sz="3400" dirty="0" err="1" smtClean="0">
                <a:solidFill>
                  <a:prstClr val="black"/>
                </a:solidFill>
              </a:rPr>
              <a:t>Honours</a:t>
            </a:r>
            <a:r>
              <a:rPr lang="en-US" sz="3400" dirty="0" smtClean="0">
                <a:solidFill>
                  <a:prstClr val="black"/>
                </a:solidFill>
              </a:rPr>
              <a:t> Biology; specialization in Molecular Biology and Biotechnology</a:t>
            </a:r>
          </a:p>
          <a:p>
            <a:pPr marL="640080" lvl="1" indent="-274320">
              <a:spcBef>
                <a:spcPct val="20000"/>
              </a:spcBef>
              <a:buClr>
                <a:srgbClr val="FE8637"/>
              </a:buClr>
              <a:buSzPct val="80000"/>
              <a:buFont typeface="Wingdings 2"/>
              <a:buChar char=""/>
            </a:pPr>
            <a:r>
              <a:rPr lang="en-US" sz="3400" dirty="0" smtClean="0">
                <a:solidFill>
                  <a:prstClr val="black"/>
                </a:solidFill>
              </a:rPr>
              <a:t>Science and Business; specialization in Biotechnology</a:t>
            </a:r>
          </a:p>
          <a:p>
            <a:pPr marL="640080" lvl="1" indent="-274320">
              <a:spcBef>
                <a:spcPct val="20000"/>
              </a:spcBef>
              <a:buClr>
                <a:srgbClr val="FE8637"/>
              </a:buClr>
              <a:buSzPct val="80000"/>
              <a:buFont typeface="Wingdings 2"/>
              <a:buChar char=""/>
            </a:pPr>
            <a:r>
              <a:rPr lang="en-US" sz="3400" dirty="0" smtClean="0">
                <a:solidFill>
                  <a:prstClr val="black"/>
                </a:solidFill>
              </a:rPr>
              <a:t>Biotechnology/Economics</a:t>
            </a:r>
          </a:p>
          <a:p>
            <a:pPr marL="640080" lvl="1" indent="-274320">
              <a:spcBef>
                <a:spcPct val="20000"/>
              </a:spcBef>
              <a:buClr>
                <a:srgbClr val="FE8637"/>
              </a:buClr>
              <a:buSzPct val="80000"/>
              <a:buFont typeface="Wingdings 2"/>
              <a:buChar char=""/>
            </a:pPr>
            <a:r>
              <a:rPr lang="en-US" sz="3400" dirty="0" smtClean="0">
                <a:solidFill>
                  <a:prstClr val="black"/>
                </a:solidFill>
              </a:rPr>
              <a:t>Biotechnology/CA</a:t>
            </a:r>
          </a:p>
          <a:p>
            <a:pPr marL="640080" lvl="1" indent="-274320">
              <a:spcBef>
                <a:spcPct val="20000"/>
              </a:spcBef>
              <a:buClr>
                <a:srgbClr val="FE8637"/>
              </a:buClr>
              <a:buSzPct val="80000"/>
              <a:buFont typeface="Wingdings 2"/>
              <a:buChar char=""/>
            </a:pPr>
            <a:r>
              <a:rPr lang="en-US" sz="3400" dirty="0" smtClean="0">
                <a:solidFill>
                  <a:prstClr val="black"/>
                </a:solidFill>
              </a:rPr>
              <a:t>Biochemistry; minor in Biotechnology</a:t>
            </a:r>
          </a:p>
          <a:p>
            <a:pPr marL="640080" lvl="1" indent="-274320">
              <a:spcBef>
                <a:spcPct val="20000"/>
              </a:spcBef>
              <a:buClr>
                <a:srgbClr val="FE8637"/>
              </a:buClr>
              <a:buSzPct val="80000"/>
              <a:buFont typeface="Wingdings 2"/>
              <a:buChar char=""/>
            </a:pPr>
            <a:r>
              <a:rPr lang="en-US" sz="3400" dirty="0" err="1" smtClean="0">
                <a:solidFill>
                  <a:prstClr val="black"/>
                </a:solidFill>
              </a:rPr>
              <a:t>iGEM</a:t>
            </a:r>
            <a:r>
              <a:rPr lang="en-US" sz="3400" dirty="0" smtClean="0">
                <a:solidFill>
                  <a:prstClr val="black"/>
                </a:solidFill>
              </a:rPr>
              <a:t>!</a:t>
            </a:r>
          </a:p>
          <a:p>
            <a:pPr marL="274320" lvl="0" indent="-274320">
              <a:spcBef>
                <a:spcPts val="600"/>
              </a:spcBef>
              <a:buClr>
                <a:srgbClr val="FE8637"/>
              </a:buClr>
              <a:buSzPct val="70000"/>
              <a:buFont typeface="Wingdings"/>
              <a:buChar char=""/>
            </a:pPr>
            <a:endParaRPr lang="en-US" sz="3400" dirty="0" smtClean="0">
              <a:solidFill>
                <a:prstClr val="black"/>
              </a:solidFill>
            </a:endParaRPr>
          </a:p>
          <a:p>
            <a:pPr marL="274320" lvl="0" indent="-274320">
              <a:spcBef>
                <a:spcPts val="600"/>
              </a:spcBef>
              <a:buClr>
                <a:srgbClr val="FE8637"/>
              </a:buClr>
              <a:buSzPct val="70000"/>
              <a:buFont typeface="Wingdings"/>
              <a:buChar char=""/>
            </a:pPr>
            <a:endParaRPr lang="en-CA" sz="2200" dirty="0">
              <a:solidFill>
                <a:prstClr val="black"/>
              </a:solidFill>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user\AppData\Local\Microsoft\Windows\Temporary Internet Files\Content.IE5\RGV3R6RO\MC900439851[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438775" y="3974408"/>
            <a:ext cx="3324225" cy="265499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228600" y="1600200"/>
            <a:ext cx="8534400" cy="50292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2" name="Title 1"/>
          <p:cNvSpPr>
            <a:spLocks noGrp="1"/>
          </p:cNvSpPr>
          <p:nvPr>
            <p:ph type="title"/>
          </p:nvPr>
        </p:nvSpPr>
        <p:spPr/>
        <p:txBody>
          <a:bodyPr/>
          <a:lstStyle/>
          <a:p>
            <a:r>
              <a:rPr lang="en-US" b="1" dirty="0" smtClean="0"/>
              <a:t>Careers</a:t>
            </a:r>
            <a:endParaRPr lang="en-US" b="1" dirty="0"/>
          </a:p>
        </p:txBody>
      </p:sp>
      <p:sp>
        <p:nvSpPr>
          <p:cNvPr id="3" name="Content Placeholder 2"/>
          <p:cNvSpPr>
            <a:spLocks noGrp="1"/>
          </p:cNvSpPr>
          <p:nvPr>
            <p:ph sz="quarter" idx="1"/>
          </p:nvPr>
        </p:nvSpPr>
        <p:spPr>
          <a:xfrm>
            <a:off x="228600" y="1646237"/>
            <a:ext cx="4267200" cy="4983163"/>
          </a:xfrm>
        </p:spPr>
        <p:txBody>
          <a:bodyPr>
            <a:normAutofit fontScale="85000" lnSpcReduction="20000"/>
          </a:bodyPr>
          <a:lstStyle/>
          <a:p>
            <a:r>
              <a:rPr lang="en-US" sz="3400" dirty="0" smtClean="0"/>
              <a:t>Genetic </a:t>
            </a:r>
            <a:r>
              <a:rPr lang="en-US" sz="3400" dirty="0" err="1" smtClean="0"/>
              <a:t>Counselling</a:t>
            </a:r>
            <a:endParaRPr lang="en-US" sz="3400" dirty="0" smtClean="0"/>
          </a:p>
          <a:p>
            <a:r>
              <a:rPr lang="en-US" sz="3400" dirty="0" smtClean="0"/>
              <a:t>Genetic Nursing</a:t>
            </a:r>
          </a:p>
          <a:p>
            <a:r>
              <a:rPr lang="en-US" sz="3400" dirty="0" smtClean="0"/>
              <a:t>Gene testing/Gene therapy</a:t>
            </a:r>
          </a:p>
          <a:p>
            <a:r>
              <a:rPr lang="en-US" sz="3400" dirty="0" smtClean="0"/>
              <a:t>Pharmaceutical industry and suppliers:</a:t>
            </a:r>
          </a:p>
          <a:p>
            <a:pPr lvl="1"/>
            <a:r>
              <a:rPr lang="en-US" sz="3000" dirty="0" err="1" smtClean="0"/>
              <a:t>Pharmacogenetics</a:t>
            </a:r>
            <a:endParaRPr lang="en-US" sz="3000" dirty="0" smtClean="0"/>
          </a:p>
          <a:p>
            <a:r>
              <a:rPr lang="en-US" sz="3400" dirty="0" smtClean="0"/>
              <a:t>Bioinformatics:</a:t>
            </a:r>
          </a:p>
          <a:p>
            <a:pPr lvl="1"/>
            <a:r>
              <a:rPr lang="en-US" sz="3000" dirty="0" smtClean="0"/>
              <a:t>Statistics, mathematics, computer science and programming</a:t>
            </a:r>
          </a:p>
          <a:p>
            <a:pPr lvl="1"/>
            <a:endParaRPr lang="en-US" sz="3400" dirty="0" smtClean="0"/>
          </a:p>
          <a:p>
            <a:endParaRPr lang="en-US" sz="3400" dirty="0"/>
          </a:p>
        </p:txBody>
      </p:sp>
      <p:sp>
        <p:nvSpPr>
          <p:cNvPr id="4" name="Content Placeholder 3"/>
          <p:cNvSpPr>
            <a:spLocks noGrp="1"/>
          </p:cNvSpPr>
          <p:nvPr>
            <p:ph sz="quarter" idx="2"/>
          </p:nvPr>
        </p:nvSpPr>
        <p:spPr>
          <a:xfrm>
            <a:off x="4648200" y="1646237"/>
            <a:ext cx="4038600" cy="4906963"/>
          </a:xfrm>
        </p:spPr>
        <p:txBody>
          <a:bodyPr>
            <a:normAutofit fontScale="85000" lnSpcReduction="20000"/>
          </a:bodyPr>
          <a:lstStyle/>
          <a:p>
            <a:r>
              <a:rPr lang="en-US" sz="3600" dirty="0"/>
              <a:t>Bioprocessing</a:t>
            </a:r>
          </a:p>
          <a:p>
            <a:r>
              <a:rPr lang="en-US" sz="3400" dirty="0" smtClean="0"/>
              <a:t>Biomedical </a:t>
            </a:r>
            <a:r>
              <a:rPr lang="en-US" sz="3400" dirty="0"/>
              <a:t>engineering</a:t>
            </a:r>
          </a:p>
          <a:p>
            <a:r>
              <a:rPr lang="en-US" sz="3400" dirty="0"/>
              <a:t>Biological Systems engineering</a:t>
            </a:r>
          </a:p>
          <a:p>
            <a:r>
              <a:rPr lang="en-US" sz="3400" dirty="0"/>
              <a:t>Marketing and sales</a:t>
            </a:r>
          </a:p>
          <a:p>
            <a:r>
              <a:rPr lang="en-US" sz="3400" dirty="0"/>
              <a:t>Patent law</a:t>
            </a:r>
          </a:p>
          <a:p>
            <a:r>
              <a:rPr lang="en-US" sz="3400" dirty="0"/>
              <a:t>Bioethics</a:t>
            </a:r>
          </a:p>
          <a:p>
            <a:r>
              <a:rPr lang="en-US" sz="3400" dirty="0" smtClean="0"/>
              <a:t>Forensics:</a:t>
            </a:r>
          </a:p>
          <a:p>
            <a:pPr lvl="1"/>
            <a:r>
              <a:rPr lang="en-US" sz="3000" dirty="0" smtClean="0"/>
              <a:t>courtroom</a:t>
            </a:r>
            <a:r>
              <a:rPr lang="en-US" sz="3000" dirty="0"/>
              <a:t>, field, </a:t>
            </a:r>
            <a:r>
              <a:rPr lang="en-US" sz="3000" dirty="0" err="1" smtClean="0"/>
              <a:t>labwork</a:t>
            </a:r>
            <a:endParaRPr lang="en-US" sz="3000" dirty="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3" name="Subtitle 2"/>
          <p:cNvSpPr>
            <a:spLocks noGrp="1"/>
          </p:cNvSpPr>
          <p:nvPr>
            <p:ph type="subTitle" idx="1"/>
          </p:nvPr>
        </p:nvSpPr>
        <p:spPr/>
        <p:txBody>
          <a:bodyPr/>
          <a:lstStyle/>
          <a:p>
            <a:r>
              <a:rPr lang="en-US" dirty="0" smtClean="0"/>
              <a:t>Thank you for coming!</a:t>
            </a:r>
            <a:endParaRPr lang="en-US"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6172200" cy="1894362"/>
          </a:xfrm>
        </p:spPr>
        <p:txBody>
          <a:bodyPr/>
          <a:lstStyle/>
          <a:p>
            <a:r>
              <a:rPr lang="en-US" b="1" dirty="0" smtClean="0"/>
              <a:t>Synthetic Biology</a:t>
            </a:r>
            <a:endParaRPr lang="en-CA" b="1" dirty="0"/>
          </a:p>
        </p:txBody>
      </p:sp>
      <p:sp>
        <p:nvSpPr>
          <p:cNvPr id="3" name="Subtitle 2"/>
          <p:cNvSpPr>
            <a:spLocks noGrp="1"/>
          </p:cNvSpPr>
          <p:nvPr>
            <p:ph type="subTitle" idx="1"/>
          </p:nvPr>
        </p:nvSpPr>
        <p:spPr>
          <a:xfrm>
            <a:off x="1828800" y="2743200"/>
            <a:ext cx="6172200" cy="1371600"/>
          </a:xfrm>
        </p:spPr>
        <p:txBody>
          <a:bodyPr/>
          <a:lstStyle/>
          <a:p>
            <a:r>
              <a:rPr lang="en-CA" dirty="0" smtClean="0"/>
              <a:t>What is it?</a:t>
            </a:r>
            <a:endParaRPr lang="en-CA" dirty="0"/>
          </a:p>
        </p:txBody>
      </p:sp>
      <p:pic>
        <p:nvPicPr>
          <p:cNvPr id="3080" name="Picture 8" descr="http://www.scientificamerican.com/media/inline/the-real-promise-of-synthetic-biology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2860963"/>
            <a:ext cx="3997037" cy="3997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9118284"/>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1524000"/>
            <a:ext cx="8534400" cy="53340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pic>
        <p:nvPicPr>
          <p:cNvPr id="4" name="Picture 4" descr="http://duxburyscience.wikispaces.com/file/view/ScienceLab.jpg/95342194/ScienceLa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3581400"/>
            <a:ext cx="3223795" cy="3028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t>Synthetic Biology</a:t>
            </a:r>
            <a:endParaRPr lang="en-US" b="1" dirty="0"/>
          </a:p>
        </p:txBody>
      </p:sp>
      <p:sp>
        <p:nvSpPr>
          <p:cNvPr id="3" name="Content Placeholder 2"/>
          <p:cNvSpPr>
            <a:spLocks noGrp="1"/>
          </p:cNvSpPr>
          <p:nvPr>
            <p:ph sz="quarter" idx="1"/>
          </p:nvPr>
        </p:nvSpPr>
        <p:spPr>
          <a:xfrm>
            <a:off x="228600" y="1600200"/>
            <a:ext cx="8001000" cy="5257800"/>
          </a:xfrm>
        </p:spPr>
        <p:txBody>
          <a:bodyPr>
            <a:normAutofit/>
          </a:bodyPr>
          <a:lstStyle/>
          <a:p>
            <a:r>
              <a:rPr lang="en-US" sz="3600" dirty="0" smtClean="0"/>
              <a:t>Extension of biotechnology</a:t>
            </a:r>
          </a:p>
          <a:p>
            <a:r>
              <a:rPr lang="en-US" sz="3600" dirty="0" smtClean="0"/>
              <a:t>Applies engineering principles of standardization to biological systems</a:t>
            </a: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blogs.smarter.com/blogs/Lego%20Bri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32766">
            <a:off x="5601201" y="1498608"/>
            <a:ext cx="3009900" cy="35717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228600" y="1524000"/>
            <a:ext cx="8534400" cy="53340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2" name="Title 1"/>
          <p:cNvSpPr>
            <a:spLocks noGrp="1"/>
          </p:cNvSpPr>
          <p:nvPr>
            <p:ph type="title"/>
          </p:nvPr>
        </p:nvSpPr>
        <p:spPr/>
        <p:txBody>
          <a:bodyPr/>
          <a:lstStyle/>
          <a:p>
            <a:r>
              <a:rPr lang="en-US" b="1" dirty="0" smtClean="0"/>
              <a:t>Synthetic Biology</a:t>
            </a:r>
            <a:endParaRPr lang="en-CA" b="1" dirty="0"/>
          </a:p>
        </p:txBody>
      </p:sp>
      <p:sp>
        <p:nvSpPr>
          <p:cNvPr id="3" name="Content Placeholder 2"/>
          <p:cNvSpPr>
            <a:spLocks noGrp="1"/>
          </p:cNvSpPr>
          <p:nvPr>
            <p:ph sz="quarter" idx="1"/>
          </p:nvPr>
        </p:nvSpPr>
        <p:spPr>
          <a:xfrm>
            <a:off x="228600" y="1600200"/>
            <a:ext cx="6019800" cy="5257800"/>
          </a:xfrm>
        </p:spPr>
        <p:txBody>
          <a:bodyPr>
            <a:normAutofit lnSpcReduction="10000"/>
          </a:bodyPr>
          <a:lstStyle/>
          <a:p>
            <a:r>
              <a:rPr lang="en-US" sz="3600" b="1" dirty="0" err="1"/>
              <a:t>BioBricks</a:t>
            </a:r>
            <a:r>
              <a:rPr lang="en-US" sz="3600" b="1" dirty="0"/>
              <a:t>:</a:t>
            </a:r>
            <a:r>
              <a:rPr lang="en-US" sz="3600" dirty="0"/>
              <a:t> defined genetic "parts" that are encoded with specified </a:t>
            </a:r>
            <a:r>
              <a:rPr lang="en-US" sz="3600" dirty="0" smtClean="0"/>
              <a:t>functions</a:t>
            </a:r>
          </a:p>
          <a:p>
            <a:endParaRPr lang="en-US" sz="2200" dirty="0"/>
          </a:p>
          <a:p>
            <a:r>
              <a:rPr lang="en-US" sz="3600" dirty="0"/>
              <a:t>Combining them to create new genetic parts, and therefore new </a:t>
            </a:r>
            <a:r>
              <a:rPr lang="en-US" sz="3600" dirty="0" err="1" smtClean="0"/>
              <a:t>BioBricks</a:t>
            </a:r>
            <a:endParaRPr lang="en-US" sz="3600" dirty="0" smtClean="0"/>
          </a:p>
          <a:p>
            <a:endParaRPr lang="en-US" sz="2000" dirty="0"/>
          </a:p>
          <a:p>
            <a:r>
              <a:rPr lang="en-US" sz="3600" dirty="0"/>
              <a:t>Lego analogy </a:t>
            </a:r>
          </a:p>
          <a:p>
            <a:pPr marL="0" indent="0">
              <a:buNone/>
            </a:pPr>
            <a:endParaRPr lang="en-CA" sz="3600" dirty="0"/>
          </a:p>
        </p:txBody>
      </p:sp>
    </p:spTree>
    <p:extLst>
      <p:ext uri="{BB962C8B-B14F-4D97-AF65-F5344CB8AC3E}">
        <p14:creationId xmlns:p14="http://schemas.microsoft.com/office/powerpoint/2010/main" xmlns="" val="2207531853"/>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685800"/>
            <a:ext cx="6172200" cy="903762"/>
          </a:xfrm>
        </p:spPr>
        <p:txBody>
          <a:bodyPr/>
          <a:lstStyle/>
          <a:p>
            <a:r>
              <a:rPr lang="en-US" sz="5400" b="1" dirty="0" err="1" smtClean="0">
                <a:solidFill>
                  <a:schemeClr val="accent3">
                    <a:lumMod val="50000"/>
                  </a:schemeClr>
                </a:solidFill>
              </a:rPr>
              <a:t>i</a:t>
            </a:r>
            <a:r>
              <a:rPr lang="en-US" b="1" dirty="0" err="1" smtClean="0"/>
              <a:t>GEM</a:t>
            </a:r>
            <a:endParaRPr lang="en-CA" b="1" dirty="0"/>
          </a:p>
        </p:txBody>
      </p:sp>
      <p:sp>
        <p:nvSpPr>
          <p:cNvPr id="3" name="Subtitle 2"/>
          <p:cNvSpPr>
            <a:spLocks noGrp="1"/>
          </p:cNvSpPr>
          <p:nvPr>
            <p:ph type="subTitle" idx="1"/>
          </p:nvPr>
        </p:nvSpPr>
        <p:spPr>
          <a:xfrm>
            <a:off x="3505200" y="1447800"/>
            <a:ext cx="6172200" cy="1371600"/>
          </a:xfrm>
        </p:spPr>
        <p:txBody>
          <a:bodyPr/>
          <a:lstStyle/>
          <a:p>
            <a:r>
              <a:rPr lang="en-US" dirty="0" smtClean="0">
                <a:solidFill>
                  <a:schemeClr val="tx1">
                    <a:lumMod val="85000"/>
                    <a:lumOff val="15000"/>
                  </a:schemeClr>
                </a:solidFill>
              </a:rPr>
              <a:t>Who </a:t>
            </a:r>
            <a:r>
              <a:rPr lang="en-US" dirty="0">
                <a:solidFill>
                  <a:schemeClr val="tx1">
                    <a:lumMod val="85000"/>
                    <a:lumOff val="15000"/>
                  </a:schemeClr>
                </a:solidFill>
              </a:rPr>
              <a:t>are we?</a:t>
            </a:r>
            <a:endParaRPr lang="en-CA" dirty="0">
              <a:solidFill>
                <a:schemeClr val="tx1">
                  <a:lumMod val="85000"/>
                  <a:lumOff val="15000"/>
                </a:schemeClr>
              </a:solidFill>
            </a:endParaRPr>
          </a:p>
        </p:txBody>
      </p:sp>
      <p:sp>
        <p:nvSpPr>
          <p:cNvPr id="6" name="Content Placeholder 2"/>
          <p:cNvSpPr txBox="1">
            <a:spLocks/>
          </p:cNvSpPr>
          <p:nvPr/>
        </p:nvSpPr>
        <p:spPr>
          <a:xfrm>
            <a:off x="2819400" y="1524000"/>
            <a:ext cx="4038600" cy="4572000"/>
          </a:xfrm>
          <a:prstGeom prst="rect">
            <a:avLst/>
          </a:prstGeom>
        </p:spPr>
        <p:txBody>
          <a:bodyPr vert="horz">
            <a:normAutofit/>
          </a:bodyPr>
          <a:lstStyle/>
          <a:p>
            <a:pPr marL="0" marR="0" lvl="0" indent="0" algn="l" defTabSz="914400" rtl="0" eaLnBrk="1" fontAlgn="auto" latinLnBrk="0" hangingPunct="1">
              <a:lnSpc>
                <a:spcPct val="150000"/>
              </a:lnSpc>
              <a:spcBef>
                <a:spcPts val="600"/>
              </a:spcBef>
              <a:spcAft>
                <a:spcPts val="0"/>
              </a:spcAft>
              <a:buClr>
                <a:schemeClr val="accent1"/>
              </a:buClr>
              <a:buSzPct val="70000"/>
              <a:tabLst/>
              <a:defRPr/>
            </a:pPr>
            <a:r>
              <a:rPr kumimoji="0" lang="en-US" sz="4000" b="1" i="0" u="none" strike="noStrike" kern="1200" cap="none" spc="0" normalizeH="0" baseline="0" noProof="0" dirty="0" smtClean="0">
                <a:ln>
                  <a:noFill/>
                </a:ln>
                <a:solidFill>
                  <a:schemeClr val="tx2"/>
                </a:solidFill>
                <a:effectLst/>
                <a:uLnTx/>
                <a:uFillTx/>
                <a:latin typeface="+mn-lt"/>
                <a:ea typeface="+mn-ea"/>
                <a:cs typeface="+mn-cs"/>
              </a:rPr>
              <a:t>International </a:t>
            </a:r>
          </a:p>
          <a:p>
            <a:pPr marL="0" marR="0" lvl="0" indent="0" algn="l" defTabSz="914400" rtl="0" eaLnBrk="1" fontAlgn="auto" latinLnBrk="0" hangingPunct="1">
              <a:lnSpc>
                <a:spcPct val="150000"/>
              </a:lnSpc>
              <a:spcBef>
                <a:spcPts val="600"/>
              </a:spcBef>
              <a:spcAft>
                <a:spcPts val="0"/>
              </a:spcAft>
              <a:buClr>
                <a:schemeClr val="accent1"/>
              </a:buClr>
              <a:buSzPct val="70000"/>
              <a:tabLst/>
              <a:defRPr/>
            </a:pPr>
            <a:r>
              <a:rPr kumimoji="0" lang="en-US" sz="4000" b="1" i="0" u="none" strike="noStrike" kern="1200" cap="none" spc="0" normalizeH="0" baseline="0" noProof="0" dirty="0" smtClean="0">
                <a:ln>
                  <a:noFill/>
                </a:ln>
                <a:solidFill>
                  <a:schemeClr val="tx2"/>
                </a:solidFill>
                <a:effectLst/>
                <a:uLnTx/>
                <a:uFillTx/>
                <a:latin typeface="+mn-lt"/>
                <a:ea typeface="+mn-ea"/>
                <a:cs typeface="+mn-cs"/>
              </a:rPr>
              <a:t>Genetically </a:t>
            </a:r>
          </a:p>
          <a:p>
            <a:pPr marL="0" marR="0" lvl="0" indent="0" algn="l" defTabSz="914400" rtl="0" eaLnBrk="1" fontAlgn="auto" latinLnBrk="0" hangingPunct="1">
              <a:lnSpc>
                <a:spcPct val="150000"/>
              </a:lnSpc>
              <a:spcBef>
                <a:spcPts val="600"/>
              </a:spcBef>
              <a:spcAft>
                <a:spcPts val="0"/>
              </a:spcAft>
              <a:buClr>
                <a:schemeClr val="accent1"/>
              </a:buClr>
              <a:buSzPct val="70000"/>
              <a:tabLst/>
              <a:defRPr/>
            </a:pPr>
            <a:r>
              <a:rPr kumimoji="0" lang="en-US" sz="4000" b="1" i="0" u="none" strike="noStrike" kern="1200" cap="none" spc="0" normalizeH="0" baseline="0" noProof="0" dirty="0" smtClean="0">
                <a:ln>
                  <a:noFill/>
                </a:ln>
                <a:solidFill>
                  <a:schemeClr val="tx2"/>
                </a:solidFill>
                <a:effectLst/>
                <a:uLnTx/>
                <a:uFillTx/>
                <a:latin typeface="+mn-lt"/>
                <a:ea typeface="+mn-ea"/>
                <a:cs typeface="+mn-cs"/>
              </a:rPr>
              <a:t>Engineered </a:t>
            </a:r>
          </a:p>
          <a:p>
            <a:pPr marL="0" marR="0" lvl="0" indent="0" algn="l" defTabSz="914400" rtl="0" eaLnBrk="1" fontAlgn="auto" latinLnBrk="0" hangingPunct="1">
              <a:lnSpc>
                <a:spcPct val="150000"/>
              </a:lnSpc>
              <a:spcBef>
                <a:spcPts val="600"/>
              </a:spcBef>
              <a:spcAft>
                <a:spcPts val="0"/>
              </a:spcAft>
              <a:buClr>
                <a:schemeClr val="accent1"/>
              </a:buClr>
              <a:buSzPct val="70000"/>
              <a:tabLst/>
              <a:defRPr/>
            </a:pPr>
            <a:r>
              <a:rPr kumimoji="0" lang="en-US" sz="4000" b="1" i="0" u="none" strike="noStrike" kern="1200" cap="none" spc="0" normalizeH="0" baseline="0" noProof="0" dirty="0" smtClean="0">
                <a:ln>
                  <a:noFill/>
                </a:ln>
                <a:solidFill>
                  <a:schemeClr val="tx2"/>
                </a:solidFill>
                <a:effectLst/>
                <a:uLnTx/>
                <a:uFillTx/>
                <a:latin typeface="+mn-lt"/>
                <a:ea typeface="+mn-ea"/>
                <a:cs typeface="+mn-cs"/>
              </a:rPr>
              <a:t>Machines</a:t>
            </a:r>
          </a:p>
          <a:p>
            <a:pPr marL="0" marR="0" lvl="0" indent="0" algn="l" defTabSz="914400" rtl="0" eaLnBrk="1" fontAlgn="auto" latinLnBrk="0" hangingPunct="1">
              <a:lnSpc>
                <a:spcPct val="150000"/>
              </a:lnSpc>
              <a:spcBef>
                <a:spcPts val="600"/>
              </a:spcBef>
              <a:spcAft>
                <a:spcPts val="0"/>
              </a:spcAft>
              <a:buClr>
                <a:schemeClr val="accent1"/>
              </a:buClr>
              <a:buSzPct val="70000"/>
              <a:buFont typeface="Wingdings"/>
              <a:buNone/>
              <a:tabLst/>
              <a:defRPr/>
            </a:pPr>
            <a:endParaRPr kumimoji="0" lang="en-CA" sz="18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CA" sz="1800" b="1"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xmlns="" val="1596753638"/>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1524000"/>
            <a:ext cx="8534400" cy="53340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sp>
        <p:nvSpPr>
          <p:cNvPr id="2" name="Title 1"/>
          <p:cNvSpPr>
            <a:spLocks noGrp="1"/>
          </p:cNvSpPr>
          <p:nvPr>
            <p:ph type="title"/>
          </p:nvPr>
        </p:nvSpPr>
        <p:spPr/>
        <p:txBody>
          <a:bodyPr>
            <a:normAutofit/>
          </a:bodyPr>
          <a:lstStyle/>
          <a:p>
            <a:r>
              <a:rPr lang="en-US" b="1" dirty="0"/>
              <a:t>UW </a:t>
            </a:r>
            <a:r>
              <a:rPr lang="en-US" sz="5400" b="1" dirty="0" err="1" smtClean="0">
                <a:solidFill>
                  <a:schemeClr val="accent3">
                    <a:lumMod val="50000"/>
                  </a:schemeClr>
                </a:solidFill>
              </a:rPr>
              <a:t>i</a:t>
            </a:r>
            <a:r>
              <a:rPr lang="en-US" b="1" dirty="0" err="1" smtClean="0"/>
              <a:t>GEM</a:t>
            </a:r>
            <a:r>
              <a:rPr lang="en-US" b="1" dirty="0" smtClean="0"/>
              <a:t> </a:t>
            </a:r>
            <a:endParaRPr lang="en-CA" b="1" dirty="0"/>
          </a:p>
        </p:txBody>
      </p:sp>
      <p:sp>
        <p:nvSpPr>
          <p:cNvPr id="4" name="Content Placeholder 3"/>
          <p:cNvSpPr>
            <a:spLocks noGrp="1"/>
          </p:cNvSpPr>
          <p:nvPr>
            <p:ph sz="quarter" idx="2"/>
          </p:nvPr>
        </p:nvSpPr>
        <p:spPr>
          <a:xfrm>
            <a:off x="304800" y="1570037"/>
            <a:ext cx="8153400" cy="4525963"/>
          </a:xfrm>
        </p:spPr>
        <p:txBody>
          <a:bodyPr>
            <a:noAutofit/>
          </a:bodyPr>
          <a:lstStyle/>
          <a:p>
            <a:r>
              <a:rPr lang="en-US" sz="3200" dirty="0"/>
              <a:t>Interdisciplinary undergraduate-driven group spanning the faculties of Science, Mathematics, and Engineering</a:t>
            </a:r>
          </a:p>
          <a:p>
            <a:endParaRPr lang="en-US" sz="2000" dirty="0"/>
          </a:p>
          <a:p>
            <a:r>
              <a:rPr lang="en-US" sz="3200" dirty="0" err="1"/>
              <a:t>iGEM</a:t>
            </a:r>
            <a:r>
              <a:rPr lang="en-US" sz="3200" dirty="0"/>
              <a:t> competition relies heavily on the emerging field of synthetic biology</a:t>
            </a:r>
          </a:p>
          <a:p>
            <a:endParaRPr lang="en-CA" sz="32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4572000"/>
            <a:ext cx="3432076" cy="2125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9143988"/>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838200"/>
            <a:ext cx="3986127"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ctrTitle"/>
          </p:nvPr>
        </p:nvSpPr>
        <p:spPr/>
        <p:txBody>
          <a:bodyPr/>
          <a:lstStyle/>
          <a:p>
            <a:r>
              <a:rPr lang="en-CA" b="1" dirty="0" smtClean="0"/>
              <a:t>Cool Past Projects</a:t>
            </a:r>
            <a:endParaRPr lang="en-CA" b="1" dirty="0"/>
          </a:p>
        </p:txBody>
      </p:sp>
      <p:sp>
        <p:nvSpPr>
          <p:cNvPr id="5" name="Subtitle 4"/>
          <p:cNvSpPr>
            <a:spLocks noGrp="1"/>
          </p:cNvSpPr>
          <p:nvPr>
            <p:ph type="subTitle" idx="1"/>
          </p:nvPr>
        </p:nvSpPr>
        <p:spPr/>
        <p:txBody>
          <a:bodyPr/>
          <a:lstStyle/>
          <a:p>
            <a:r>
              <a:rPr lang="en-CA" dirty="0" err="1" smtClean="0"/>
              <a:t>iGEM</a:t>
            </a:r>
            <a:r>
              <a:rPr lang="en-CA" dirty="0" smtClean="0"/>
              <a:t> Jamboree</a:t>
            </a:r>
            <a:endParaRPr lang="en-CA" dirty="0"/>
          </a:p>
        </p:txBody>
      </p:sp>
    </p:spTree>
    <p:extLst>
      <p:ext uri="{BB962C8B-B14F-4D97-AF65-F5344CB8AC3E}">
        <p14:creationId xmlns:p14="http://schemas.microsoft.com/office/powerpoint/2010/main" xmlns="" val="2394388186"/>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143000"/>
            <a:ext cx="8534400" cy="5715000"/>
          </a:xfrm>
          <a:prstGeom prst="rect">
            <a:avLst/>
          </a:prstGeom>
          <a:gradFill>
            <a:gsLst>
              <a:gs pos="15000">
                <a:schemeClr val="accent1">
                  <a:tint val="66000"/>
                  <a:satMod val="160000"/>
                  <a:alpha val="31000"/>
                </a:schemeClr>
              </a:gs>
              <a:gs pos="50000">
                <a:schemeClr val="bg1">
                  <a:alpha val="61000"/>
                </a:schemeClr>
              </a:gs>
            </a:gsLst>
            <a:lin ang="5400000" scaled="0"/>
          </a:gradFill>
        </p:spPr>
        <p:txBody>
          <a:bodyPr vert="horz">
            <a:normAutofit/>
          </a:bodyPr>
          <a:lstStyle/>
          <a:p>
            <a:pPr marL="274320" lvl="0" indent="-274320">
              <a:spcBef>
                <a:spcPts val="600"/>
              </a:spcBef>
              <a:buClr>
                <a:srgbClr val="FE8637"/>
              </a:buClr>
              <a:buSzPct val="70000"/>
              <a:buFont typeface="Wingdings"/>
              <a:buChar char=""/>
            </a:pPr>
            <a:endParaRPr lang="en-CA" sz="2200" dirty="0">
              <a:solidFill>
                <a:prstClr val="black"/>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69" y="3074151"/>
            <a:ext cx="5568231" cy="3783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228600" y="1143000"/>
            <a:ext cx="8534400" cy="2637692"/>
          </a:xfrm>
        </p:spPr>
        <p:txBody>
          <a:bodyPr>
            <a:noAutofit/>
          </a:bodyPr>
          <a:lstStyle/>
          <a:p>
            <a:pPr marL="742950" indent="-742950">
              <a:buFont typeface="+mj-lt"/>
              <a:buAutoNum type="arabicPeriod"/>
            </a:pPr>
            <a:r>
              <a:rPr lang="en-US" sz="3600" dirty="0" smtClean="0"/>
              <a:t>UC Berkeley 2007, </a:t>
            </a:r>
            <a:r>
              <a:rPr lang="en-US" sz="3600" b="1" dirty="0" err="1" smtClean="0"/>
              <a:t>BactoBlood</a:t>
            </a:r>
            <a:endParaRPr lang="en-US" sz="3600" dirty="0" smtClean="0"/>
          </a:p>
          <a:p>
            <a:pPr lvl="2"/>
            <a:r>
              <a:rPr lang="en-US" sz="3400" dirty="0" smtClean="0"/>
              <a:t>Engineered </a:t>
            </a:r>
            <a:r>
              <a:rPr lang="en-US" sz="3400" i="1" dirty="0" err="1" smtClean="0"/>
              <a:t>E.coli</a:t>
            </a:r>
            <a:r>
              <a:rPr lang="en-US" sz="3400" dirty="0" smtClean="0"/>
              <a:t> to express hemoglobin substitute and inject into humans as a universal blood source</a:t>
            </a: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2985</TotalTime>
  <Words>2859</Words>
  <Application>Microsoft Office PowerPoint</Application>
  <PresentationFormat>On-screen Show (4:3)</PresentationFormat>
  <Paragraphs>214</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SynBio, Biotech and You?</vt:lpstr>
      <vt:lpstr>Workshop Topics</vt:lpstr>
      <vt:lpstr>Synthetic Biology</vt:lpstr>
      <vt:lpstr>Synthetic Biology</vt:lpstr>
      <vt:lpstr>Synthetic Biology</vt:lpstr>
      <vt:lpstr>iGEM</vt:lpstr>
      <vt:lpstr>UW iGEM </vt:lpstr>
      <vt:lpstr>Cool Past Projects</vt:lpstr>
      <vt:lpstr>Slide 9</vt:lpstr>
      <vt:lpstr>Slide 10</vt:lpstr>
      <vt:lpstr>GMOs</vt:lpstr>
      <vt:lpstr>What is a GMO?</vt:lpstr>
      <vt:lpstr>Interesting Facts About GMOs</vt:lpstr>
      <vt:lpstr>Positives:</vt:lpstr>
      <vt:lpstr>Negatives:</vt:lpstr>
      <vt:lpstr>Regulations</vt:lpstr>
      <vt:lpstr>The Enviropig™</vt:lpstr>
      <vt:lpstr>Convince us whether this technology is sustainable?</vt:lpstr>
      <vt:lpstr>Industries</vt:lpstr>
      <vt:lpstr>Pharmaceuticals: Biosynthesis</vt:lpstr>
      <vt:lpstr>Biosynthesis</vt:lpstr>
      <vt:lpstr>Biofuels: first generation</vt:lpstr>
      <vt:lpstr>Biofuels</vt:lpstr>
      <vt:lpstr>Biofuels</vt:lpstr>
      <vt:lpstr>Make your own pathway</vt:lpstr>
      <vt:lpstr>Academic Futures</vt:lpstr>
      <vt:lpstr>Careers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SynBio, Biotech and You?</dc:title>
  <dc:creator>ekta</dc:creator>
  <cp:lastModifiedBy>ekta</cp:lastModifiedBy>
  <cp:revision>81</cp:revision>
  <dcterms:created xsi:type="dcterms:W3CDTF">2011-02-22T07:46:51Z</dcterms:created>
  <dcterms:modified xsi:type="dcterms:W3CDTF">2011-03-14T17:08:22Z</dcterms:modified>
</cp:coreProperties>
</file>