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69" r:id="rId8"/>
    <p:sldId id="268" r:id="rId9"/>
    <p:sldId id="271" r:id="rId10"/>
    <p:sldId id="260" r:id="rId11"/>
    <p:sldId id="272" r:id="rId12"/>
    <p:sldId id="277" r:id="rId13"/>
    <p:sldId id="261" r:id="rId14"/>
    <p:sldId id="263" r:id="rId15"/>
    <p:sldId id="264" r:id="rId16"/>
    <p:sldId id="273" r:id="rId17"/>
    <p:sldId id="27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B79E8F-3B88-4D24-BC3F-DCFEF419FF6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AD092B-4023-4CF3-980B-AE2730B63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discovermagazine.com/80beats/2010/01/21/video-fluorescent-bacteria-keep-time-like-a-cloc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Flashing Bacteria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Morgan Haskell</a:t>
            </a:r>
          </a:p>
          <a:p>
            <a:r>
              <a:rPr lang="en-US" dirty="0" err="1" smtClean="0"/>
              <a:t>Coby</a:t>
            </a:r>
            <a:r>
              <a:rPr lang="en-US" dirty="0" smtClean="0"/>
              <a:t> Turner</a:t>
            </a:r>
            <a:endParaRPr lang="en-US" dirty="0"/>
          </a:p>
        </p:txBody>
      </p:sp>
      <p:pic>
        <p:nvPicPr>
          <p:cNvPr id="1026" name="Picture 2" descr="http://t1.gstatic.com/images?q=tbn:ANd9GcQ7Ftzp-stC6-tf5WEH9eCimapfN-nv8Td7HNEfcT9AqyLy03ZKc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052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2371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/>
            <a:r>
              <a:rPr lang="en-US" sz="4200" dirty="0" smtClean="0"/>
              <a:t>Fourth digest </a:t>
            </a:r>
            <a:r>
              <a:rPr lang="en-US" sz="4200" dirty="0"/>
              <a:t>of </a:t>
            </a:r>
            <a:r>
              <a:rPr lang="en-US" sz="4200" dirty="0" err="1"/>
              <a:t>superpart</a:t>
            </a:r>
            <a:r>
              <a:rPr lang="en-US" sz="4200" dirty="0"/>
              <a:t> </a:t>
            </a:r>
            <a:r>
              <a:rPr lang="en-US" sz="4200" dirty="0" smtClean="0"/>
              <a:t>&amp; </a:t>
            </a:r>
            <a:r>
              <a:rPr lang="en-US" sz="4200" dirty="0"/>
              <a:t>promoter</a:t>
            </a:r>
          </a:p>
          <a:p>
            <a:pPr lvl="2"/>
            <a:r>
              <a:rPr lang="en-US" sz="4200" dirty="0"/>
              <a:t>Promoter: used more DNA, no water</a:t>
            </a:r>
          </a:p>
          <a:p>
            <a:pPr lvl="2"/>
            <a:r>
              <a:rPr lang="en-US" sz="4200" dirty="0"/>
              <a:t>Made two separate </a:t>
            </a:r>
            <a:r>
              <a:rPr lang="en-US" sz="4200" dirty="0" err="1"/>
              <a:t>mastermixes</a:t>
            </a:r>
            <a:endParaRPr lang="en-US" sz="4200" dirty="0"/>
          </a:p>
          <a:p>
            <a:pPr lvl="2"/>
            <a:r>
              <a:rPr lang="en-US" sz="4200" dirty="0"/>
              <a:t>Accidently added loading to one </a:t>
            </a:r>
            <a:r>
              <a:rPr lang="en-US" sz="4200" dirty="0">
                <a:solidFill>
                  <a:schemeClr val="bg1"/>
                </a:solidFill>
              </a:rPr>
              <a:t>tube</a:t>
            </a:r>
            <a:r>
              <a:rPr lang="en-US" sz="4200" dirty="0"/>
              <a:t> before incubation </a:t>
            </a:r>
            <a:endParaRPr lang="en-US" sz="4200" dirty="0" smtClean="0"/>
          </a:p>
          <a:p>
            <a:pPr lvl="3"/>
            <a:r>
              <a:rPr lang="en-US" sz="4200" dirty="0" smtClean="0"/>
              <a:t>Oops</a:t>
            </a:r>
            <a:r>
              <a:rPr lang="en-US" sz="4200" dirty="0"/>
              <a:t>!</a:t>
            </a:r>
          </a:p>
          <a:p>
            <a:pPr lvl="2"/>
            <a:r>
              <a:rPr lang="en-US" sz="4200" dirty="0"/>
              <a:t>Saw faint 55 </a:t>
            </a:r>
            <a:r>
              <a:rPr lang="en-US" sz="4200" dirty="0" err="1"/>
              <a:t>bp</a:t>
            </a:r>
            <a:r>
              <a:rPr lang="en-US" sz="4200" dirty="0"/>
              <a:t> bands for </a:t>
            </a:r>
            <a:r>
              <a:rPr lang="en-US" sz="4200" dirty="0" smtClean="0"/>
              <a:t>promote</a:t>
            </a:r>
            <a:r>
              <a:rPr lang="en-US" sz="4200" dirty="0" smtClean="0">
                <a:solidFill>
                  <a:schemeClr val="bg1"/>
                </a:solidFill>
              </a:rPr>
              <a:t>r</a:t>
            </a:r>
          </a:p>
          <a:p>
            <a:pPr lvl="2"/>
            <a:r>
              <a:rPr lang="en-US" sz="4200" dirty="0" err="1" smtClean="0"/>
              <a:t>Superpart</a:t>
            </a:r>
            <a:r>
              <a:rPr lang="en-US" sz="4200" dirty="0" smtClean="0"/>
              <a:t> </a:t>
            </a:r>
            <a:r>
              <a:rPr lang="en-US" sz="4200" dirty="0"/>
              <a:t>didn’t </a:t>
            </a:r>
            <a:r>
              <a:rPr lang="en-US" sz="4200" dirty="0" smtClean="0"/>
              <a:t>digest</a:t>
            </a:r>
          </a:p>
          <a:p>
            <a:pPr lvl="3"/>
            <a:r>
              <a:rPr lang="en-US" sz="4000" dirty="0" smtClean="0"/>
              <a:t>Didn’t see two bands at 2079bp &amp; </a:t>
            </a:r>
            <a:r>
              <a:rPr lang="en-US" sz="4000" dirty="0" smtClean="0">
                <a:solidFill>
                  <a:schemeClr val="bg1"/>
                </a:solidFill>
              </a:rPr>
              <a:t>2613bp</a:t>
            </a:r>
          </a:p>
          <a:p>
            <a:pPr lvl="3">
              <a:buFont typeface="Arial" pitchFamily="34" charset="0"/>
              <a:buChar char="•"/>
            </a:pPr>
            <a:r>
              <a:rPr lang="en-US" sz="4200" dirty="0" smtClean="0"/>
              <a:t>Attempted to order </a:t>
            </a:r>
            <a:r>
              <a:rPr lang="en-US" sz="4200" dirty="0"/>
              <a:t>from </a:t>
            </a:r>
            <a:r>
              <a:rPr lang="en-US" sz="4200" dirty="0" err="1" smtClean="0"/>
              <a:t>iGEM</a:t>
            </a:r>
            <a:endParaRPr lang="en-US" sz="4200" dirty="0" smtClean="0"/>
          </a:p>
          <a:p>
            <a:pPr lvl="4">
              <a:buFont typeface="Arial" pitchFamily="34" charset="0"/>
              <a:buChar char="•"/>
            </a:pPr>
            <a:r>
              <a:rPr lang="en-US" sz="4000" dirty="0" err="1" smtClean="0"/>
              <a:t>Superpart</a:t>
            </a:r>
            <a:r>
              <a:rPr lang="en-US" sz="4000" dirty="0" smtClean="0"/>
              <a:t> </a:t>
            </a:r>
            <a:r>
              <a:rPr lang="en-US" sz="4000" b="1" dirty="0" smtClean="0"/>
              <a:t>(10/14</a:t>
            </a:r>
            <a:r>
              <a:rPr lang="en-US" sz="4000" b="1" dirty="0"/>
              <a:t>)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IGEM Difficulties</a:t>
            </a:r>
            <a:endParaRPr lang="en-US" dirty="0"/>
          </a:p>
        </p:txBody>
      </p:sp>
      <p:pic>
        <p:nvPicPr>
          <p:cNvPr id="3074" name="Picture 2" descr="C:\Users\Coby Turner\Pictures\SDC14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33600"/>
            <a:ext cx="2971800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2209800"/>
            <a:ext cx="228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2860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IGEM </a:t>
            </a:r>
          </a:p>
          <a:p>
            <a:pPr lvl="2"/>
            <a:r>
              <a:rPr lang="en-US" sz="1600" dirty="0" smtClean="0"/>
              <a:t>“didn’t have our address”</a:t>
            </a:r>
          </a:p>
          <a:p>
            <a:pPr lvl="2"/>
            <a:r>
              <a:rPr lang="en-US" sz="1600" dirty="0" smtClean="0"/>
              <a:t>Phone number was wrong</a:t>
            </a:r>
          </a:p>
          <a:p>
            <a:pPr lvl="2"/>
            <a:r>
              <a:rPr lang="en-US" sz="1600" dirty="0" smtClean="0"/>
              <a:t>Busy with Jamboree </a:t>
            </a:r>
          </a:p>
          <a:p>
            <a:pPr lvl="1"/>
            <a:r>
              <a:rPr lang="en-US" sz="1600" dirty="0" smtClean="0"/>
              <a:t>While Waiting…. made overnight cultures</a:t>
            </a:r>
          </a:p>
          <a:p>
            <a:pPr lvl="2"/>
            <a:r>
              <a:rPr lang="en-US" sz="1600" dirty="0" smtClean="0"/>
              <a:t>Left glycerol stocks out of freezer too long!</a:t>
            </a:r>
          </a:p>
          <a:p>
            <a:pPr lvl="3"/>
            <a:r>
              <a:rPr lang="en-US" sz="1600" dirty="0" smtClean="0"/>
              <a:t>Plated &amp; found still alive!</a:t>
            </a:r>
          </a:p>
          <a:p>
            <a:pPr lvl="2"/>
            <a:r>
              <a:rPr lang="en-US" sz="1600" dirty="0" smtClean="0"/>
              <a:t>Plated promoter glycerol stock &amp;  made overnight cultures of promoter part </a:t>
            </a:r>
            <a:r>
              <a:rPr lang="en-US" sz="1600" b="1" dirty="0" smtClean="0"/>
              <a:t>(10/20)</a:t>
            </a:r>
            <a:endParaRPr lang="en-US" sz="1600" dirty="0" smtClean="0"/>
          </a:p>
          <a:p>
            <a:pPr lvl="2"/>
            <a:r>
              <a:rPr lang="en-US" sz="1600" dirty="0" smtClean="0"/>
              <a:t>Mini-preps of R0062 (promoter)  were prepared </a:t>
            </a:r>
            <a:r>
              <a:rPr lang="en-US" sz="1600" b="1" dirty="0" smtClean="0"/>
              <a:t>(10/21)</a:t>
            </a: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6987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IGEM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/>
            <a:r>
              <a:rPr lang="en-US" sz="4800" dirty="0" smtClean="0"/>
              <a:t>Weeks after original order…</a:t>
            </a:r>
          </a:p>
          <a:p>
            <a:pPr lvl="2"/>
            <a:r>
              <a:rPr lang="en-US" sz="4600" dirty="0" smtClean="0"/>
              <a:t>Plated parts that came from </a:t>
            </a:r>
            <a:r>
              <a:rPr lang="en-US" sz="4600" dirty="0" err="1" smtClean="0"/>
              <a:t>iGEM</a:t>
            </a:r>
            <a:endParaRPr lang="en-US" sz="4600" dirty="0" smtClean="0"/>
          </a:p>
          <a:p>
            <a:pPr lvl="2"/>
            <a:r>
              <a:rPr lang="en-US" sz="4800" dirty="0" smtClean="0"/>
              <a:t> Ordered </a:t>
            </a:r>
            <a:r>
              <a:rPr lang="en-US" sz="4800" dirty="0" err="1" smtClean="0"/>
              <a:t>AiiA</a:t>
            </a:r>
            <a:endParaRPr lang="en-US" sz="4800" dirty="0" smtClean="0"/>
          </a:p>
          <a:p>
            <a:pPr lvl="3"/>
            <a:r>
              <a:rPr lang="en-US" sz="4600" dirty="0" smtClean="0"/>
              <a:t>Mixed up part numbers – oops!</a:t>
            </a:r>
          </a:p>
          <a:p>
            <a:pPr lvl="4"/>
            <a:r>
              <a:rPr lang="en-US" sz="4600" dirty="0" smtClean="0"/>
              <a:t>Promoter part instead of </a:t>
            </a:r>
            <a:r>
              <a:rPr lang="en-US" sz="4600" dirty="0" err="1" smtClean="0"/>
              <a:t>AiiA</a:t>
            </a:r>
            <a:endParaRPr lang="en-US" sz="4600" dirty="0" smtClean="0"/>
          </a:p>
          <a:p>
            <a:pPr lvl="1"/>
            <a:r>
              <a:rPr lang="en-US" sz="4800" dirty="0" smtClean="0"/>
              <a:t>Dissolved primers </a:t>
            </a:r>
            <a:r>
              <a:rPr lang="en-US" sz="4800" b="1" dirty="0" smtClean="0"/>
              <a:t>(10/26)</a:t>
            </a:r>
            <a:endParaRPr lang="en-US" sz="4800" dirty="0" smtClean="0"/>
          </a:p>
          <a:p>
            <a:pPr lvl="1"/>
            <a:r>
              <a:rPr lang="en-US" sz="4800" dirty="0" smtClean="0"/>
              <a:t>Prepared overnight cultures of </a:t>
            </a:r>
            <a:r>
              <a:rPr lang="en-US" sz="4800" dirty="0" err="1" smtClean="0"/>
              <a:t>superpart</a:t>
            </a:r>
            <a:r>
              <a:rPr lang="en-US" sz="4800" dirty="0" smtClean="0"/>
              <a:t> &amp; promoter from ordered parts </a:t>
            </a:r>
            <a:r>
              <a:rPr lang="en-US" sz="4800" b="1" dirty="0" smtClean="0"/>
              <a:t>(10/27)</a:t>
            </a:r>
            <a:endParaRPr lang="en-US" sz="4800" dirty="0" smtClean="0"/>
          </a:p>
          <a:p>
            <a:pPr lvl="1"/>
            <a:r>
              <a:rPr lang="en-US" sz="4800" dirty="0" smtClean="0"/>
              <a:t>Mini-preps of </a:t>
            </a:r>
            <a:r>
              <a:rPr lang="en-US" sz="4800" dirty="0" err="1" smtClean="0"/>
              <a:t>superpart</a:t>
            </a:r>
            <a:r>
              <a:rPr lang="en-US" sz="4800" dirty="0" smtClean="0"/>
              <a:t> from ordered part</a:t>
            </a:r>
          </a:p>
          <a:p>
            <a:pPr lvl="2"/>
            <a:r>
              <a:rPr lang="en-US" sz="4800" dirty="0" smtClean="0"/>
              <a:t> Made glycerol stocks </a:t>
            </a:r>
            <a:r>
              <a:rPr lang="en-US" sz="4800" b="1" dirty="0" smtClean="0"/>
              <a:t>(10/28)</a:t>
            </a:r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713162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Back on Track…</a:t>
            </a:r>
            <a:r>
              <a:rPr lang="en-US" dirty="0" err="1" smtClean="0"/>
              <a:t>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dirty="0"/>
              <a:t>Plated J04450 (RFP) from group 13 </a:t>
            </a:r>
            <a:endParaRPr lang="en-US" dirty="0" smtClean="0"/>
          </a:p>
          <a:p>
            <a:pPr lvl="2"/>
            <a:r>
              <a:rPr lang="en-US" dirty="0" smtClean="0"/>
              <a:t>Made </a:t>
            </a:r>
            <a:r>
              <a:rPr lang="en-US" dirty="0"/>
              <a:t>overnight cultures </a:t>
            </a:r>
          </a:p>
          <a:p>
            <a:pPr lvl="1"/>
            <a:r>
              <a:rPr lang="en-US" dirty="0"/>
              <a:t>Ran PCR of </a:t>
            </a:r>
            <a:r>
              <a:rPr lang="en-US" dirty="0" smtClean="0"/>
              <a:t>J37015 (Lux Super part)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mplify </a:t>
            </a:r>
            <a:r>
              <a:rPr lang="en-US" dirty="0"/>
              <a:t>out the GFP </a:t>
            </a:r>
          </a:p>
          <a:p>
            <a:pPr lvl="3"/>
            <a:r>
              <a:rPr lang="en-US" dirty="0"/>
              <a:t>Ran gradient </a:t>
            </a:r>
            <a:r>
              <a:rPr lang="en-US" dirty="0" smtClean="0"/>
              <a:t>PCR </a:t>
            </a:r>
            <a:r>
              <a:rPr lang="en-US" dirty="0"/>
              <a:t>overnight</a:t>
            </a:r>
          </a:p>
          <a:p>
            <a:pPr lvl="2"/>
            <a:r>
              <a:rPr lang="en-US" dirty="0"/>
              <a:t>Put in fridge next </a:t>
            </a:r>
            <a:r>
              <a:rPr lang="en-US" dirty="0" smtClean="0"/>
              <a:t>day </a:t>
            </a:r>
            <a:r>
              <a:rPr lang="en-US" b="1" dirty="0" smtClean="0"/>
              <a:t>(11/2)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lectrophoresis </a:t>
            </a:r>
            <a:r>
              <a:rPr lang="en-US" dirty="0"/>
              <a:t>gel of </a:t>
            </a:r>
            <a:r>
              <a:rPr lang="en-US" dirty="0" smtClean="0"/>
              <a:t>PCR products </a:t>
            </a:r>
          </a:p>
          <a:p>
            <a:pPr lvl="2"/>
            <a:r>
              <a:rPr lang="en-US" dirty="0" smtClean="0"/>
              <a:t>0.8</a:t>
            </a:r>
            <a:r>
              <a:rPr lang="en-US" dirty="0"/>
              <a:t>% </a:t>
            </a:r>
            <a:r>
              <a:rPr lang="en-US" dirty="0" err="1"/>
              <a:t>agarose</a:t>
            </a:r>
            <a:r>
              <a:rPr lang="en-US" dirty="0"/>
              <a:t> gel</a:t>
            </a:r>
          </a:p>
          <a:p>
            <a:pPr lvl="3"/>
            <a:r>
              <a:rPr lang="en-US" dirty="0" smtClean="0"/>
              <a:t>a</a:t>
            </a:r>
            <a:r>
              <a:rPr lang="en-US" dirty="0"/>
              <a:t>) there was </a:t>
            </a:r>
            <a:r>
              <a:rPr lang="en-US" dirty="0" smtClean="0"/>
              <a:t>no/not enough DNA </a:t>
            </a:r>
          </a:p>
          <a:p>
            <a:pPr lvl="3"/>
            <a:r>
              <a:rPr lang="en-US" dirty="0" smtClean="0"/>
              <a:t>b</a:t>
            </a:r>
            <a:r>
              <a:rPr lang="en-US" dirty="0"/>
              <a:t>) the primers weren’t </a:t>
            </a:r>
            <a:r>
              <a:rPr lang="en-US" dirty="0" smtClean="0"/>
              <a:t>right</a:t>
            </a:r>
          </a:p>
          <a:p>
            <a:pPr lvl="3"/>
            <a:r>
              <a:rPr lang="en-US" dirty="0" smtClean="0"/>
              <a:t>c) wrong/no plasmid</a:t>
            </a:r>
            <a:endParaRPr lang="en-US" dirty="0"/>
          </a:p>
          <a:p>
            <a:pPr lvl="1"/>
            <a:r>
              <a:rPr lang="en-US" dirty="0"/>
              <a:t>Primers </a:t>
            </a:r>
            <a:r>
              <a:rPr lang="en-US" dirty="0" smtClean="0"/>
              <a:t>ordered </a:t>
            </a:r>
            <a:r>
              <a:rPr lang="en-US" dirty="0"/>
              <a:t>for RFP </a:t>
            </a:r>
            <a:endParaRPr lang="en-US" dirty="0" smtClean="0"/>
          </a:p>
          <a:p>
            <a:pPr lvl="2"/>
            <a:r>
              <a:rPr lang="en-US" dirty="0" smtClean="0"/>
              <a:t>(GAATTCGCGGCCGCTTCTAG) 5’ – AAAG</a:t>
            </a:r>
            <a:r>
              <a:rPr lang="en-US" dirty="0" smtClean="0">
                <a:solidFill>
                  <a:schemeClr val="bg1"/>
                </a:solidFill>
              </a:rPr>
              <a:t>AGGAGAAATACTAGAT – 3’ beginning </a:t>
            </a:r>
            <a:r>
              <a:rPr lang="en-US" dirty="0" smtClean="0"/>
              <a:t>primer = Chips</a:t>
            </a:r>
          </a:p>
          <a:p>
            <a:pPr lvl="2"/>
            <a:r>
              <a:rPr lang="en-US" dirty="0" smtClean="0"/>
              <a:t>(TACTAGTAGCGGCCGCTGCAG) 5’ – TATAAACGCAGAAAGGCCCA – 3’ end primer = Salsa</a:t>
            </a:r>
          </a:p>
          <a:p>
            <a:pPr lvl="3"/>
            <a:r>
              <a:rPr lang="en-US" dirty="0" smtClean="0"/>
              <a:t>Controlled by different promoter…oops!</a:t>
            </a:r>
          </a:p>
          <a:p>
            <a:pPr lvl="3"/>
            <a:r>
              <a:rPr lang="en-US" dirty="0" smtClean="0"/>
              <a:t>Will need to </a:t>
            </a:r>
            <a:r>
              <a:rPr lang="en-US" dirty="0" err="1" smtClean="0"/>
              <a:t>ligate</a:t>
            </a:r>
            <a:r>
              <a:rPr lang="en-US" dirty="0" smtClean="0"/>
              <a:t> to </a:t>
            </a:r>
            <a:r>
              <a:rPr lang="en-US" dirty="0" err="1" smtClean="0"/>
              <a:t>Lux</a:t>
            </a:r>
            <a:r>
              <a:rPr lang="en-US" dirty="0" smtClean="0"/>
              <a:t> promoter</a:t>
            </a:r>
            <a:r>
              <a:rPr lang="en-US" b="1" dirty="0" smtClean="0"/>
              <a:t>(11/4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/>
              <a:t>Mini-preps of </a:t>
            </a:r>
            <a:r>
              <a:rPr lang="en-US" dirty="0" smtClean="0"/>
              <a:t>J04450 (RFP)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lycerol </a:t>
            </a:r>
            <a:r>
              <a:rPr lang="en-US" dirty="0"/>
              <a:t>stocks </a:t>
            </a:r>
            <a:r>
              <a:rPr lang="en-US" dirty="0" smtClean="0"/>
              <a:t>&amp; dissolved </a:t>
            </a:r>
            <a:r>
              <a:rPr lang="en-US" dirty="0"/>
              <a:t>primers </a:t>
            </a:r>
            <a:r>
              <a:rPr lang="en-US" b="1" dirty="0"/>
              <a:t>(11/9)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59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Failure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286000"/>
            <a:ext cx="3886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1200" dirty="0" smtClean="0"/>
              <a:t>PCR of J37015 (</a:t>
            </a:r>
            <a:r>
              <a:rPr lang="en-US" sz="1200" dirty="0" err="1" smtClean="0"/>
              <a:t>Lux</a:t>
            </a:r>
            <a:r>
              <a:rPr lang="en-US" sz="1200" dirty="0" smtClean="0"/>
              <a:t> super part) &amp; J04450 (RFP)</a:t>
            </a:r>
          </a:p>
          <a:p>
            <a:pPr lvl="3">
              <a:buFont typeface="Courier New" pitchFamily="49" charset="0"/>
              <a:buChar char="o"/>
            </a:pPr>
            <a:r>
              <a:rPr lang="en-US" sz="1200" dirty="0" smtClean="0"/>
              <a:t>Gradient PCR</a:t>
            </a:r>
          </a:p>
          <a:p>
            <a:pPr lvl="2">
              <a:buFont typeface="Courier New" pitchFamily="49" charset="0"/>
              <a:buChar char="o"/>
            </a:pPr>
            <a:r>
              <a:rPr lang="en-US" sz="1200" dirty="0" smtClean="0"/>
              <a:t>Amplify parts &amp; check Lucy and Ricky</a:t>
            </a:r>
          </a:p>
          <a:p>
            <a:pPr lvl="2">
              <a:buFont typeface="Courier New" pitchFamily="49" charset="0"/>
              <a:buChar char="o"/>
            </a:pPr>
            <a:r>
              <a:rPr lang="en-US" sz="1200" dirty="0" smtClean="0"/>
              <a:t>Stored in fridge</a:t>
            </a:r>
            <a:r>
              <a:rPr lang="en-US" sz="1200" b="1" dirty="0" smtClean="0"/>
              <a:t>(11/11)</a:t>
            </a:r>
            <a:endParaRPr lang="en-US" sz="12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200" dirty="0" smtClean="0"/>
              <a:t>Digestion of J37015 (</a:t>
            </a:r>
            <a:r>
              <a:rPr lang="en-US" sz="1200" dirty="0" err="1" smtClean="0"/>
              <a:t>Lux</a:t>
            </a:r>
            <a:r>
              <a:rPr lang="en-US" sz="1200" dirty="0" smtClean="0"/>
              <a:t> super part) &amp; Electrophoresis </a:t>
            </a:r>
          </a:p>
          <a:p>
            <a:pPr lvl="1">
              <a:buFont typeface="Courier New" pitchFamily="49" charset="0"/>
              <a:buChar char="o"/>
            </a:pPr>
            <a:r>
              <a:rPr lang="en-US" sz="1200" dirty="0" smtClean="0"/>
              <a:t>	Digested part and PCR products from previous PCR </a:t>
            </a:r>
          </a:p>
          <a:p>
            <a:pPr lvl="3">
              <a:buFont typeface="Courier New" pitchFamily="49" charset="0"/>
              <a:buChar char="o"/>
            </a:pPr>
            <a:r>
              <a:rPr lang="en-US" sz="1200" dirty="0" smtClean="0"/>
              <a:t>PCR didn’t work again for super part</a:t>
            </a:r>
          </a:p>
          <a:p>
            <a:pPr lvl="3">
              <a:buFont typeface="Courier New" pitchFamily="49" charset="0"/>
              <a:buChar char="o"/>
            </a:pPr>
            <a:r>
              <a:rPr lang="en-US" sz="1200" dirty="0" smtClean="0"/>
              <a:t>RFP amplified</a:t>
            </a:r>
          </a:p>
          <a:p>
            <a:pPr lvl="4">
              <a:buFont typeface="Courier New" pitchFamily="49" charset="0"/>
              <a:buChar char="o"/>
            </a:pPr>
            <a:r>
              <a:rPr lang="en-US" sz="1200" dirty="0" smtClean="0"/>
              <a:t>Need to check sequence to see if we got the right band</a:t>
            </a:r>
          </a:p>
          <a:p>
            <a:pPr lvl="5">
              <a:buFont typeface="Courier New" pitchFamily="49" charset="0"/>
              <a:buChar char="o"/>
            </a:pPr>
            <a:r>
              <a:rPr lang="en-US" sz="1200" dirty="0" smtClean="0"/>
              <a:t>Parts registry has no </a:t>
            </a:r>
            <a:r>
              <a:rPr lang="en-US" sz="1200" dirty="0" err="1" smtClean="0"/>
              <a:t>bp</a:t>
            </a:r>
            <a:r>
              <a:rPr lang="en-US" sz="1200" dirty="0" smtClean="0"/>
              <a:t> size</a:t>
            </a:r>
          </a:p>
          <a:p>
            <a:pPr lvl="5">
              <a:buFont typeface="Courier New" pitchFamily="49" charset="0"/>
              <a:buChar char="o"/>
            </a:pPr>
            <a:r>
              <a:rPr lang="en-US" sz="1200" dirty="0" smtClean="0"/>
              <a:t>Not sure if right</a:t>
            </a:r>
          </a:p>
          <a:p>
            <a:pPr lvl="2">
              <a:buFont typeface="Courier New" pitchFamily="49" charset="0"/>
              <a:buChar char="o"/>
            </a:pPr>
            <a:r>
              <a:rPr lang="en-US" sz="1200" dirty="0" smtClean="0"/>
              <a:t>Sent off </a:t>
            </a:r>
            <a:r>
              <a:rPr lang="en-US" sz="1200" dirty="0" err="1" smtClean="0"/>
              <a:t>superpart</a:t>
            </a:r>
            <a:r>
              <a:rPr lang="en-US" sz="1200" dirty="0" smtClean="0"/>
              <a:t> to be </a:t>
            </a:r>
            <a:r>
              <a:rPr lang="en-US" sz="1400" dirty="0" smtClean="0"/>
              <a:t>sequenced</a:t>
            </a:r>
            <a:r>
              <a:rPr lang="en-US" sz="1400" b="1" dirty="0" smtClean="0"/>
              <a:t>(11/16)</a:t>
            </a:r>
            <a:endParaRPr lang="en-US" sz="1400" dirty="0" smtClean="0"/>
          </a:p>
        </p:txBody>
      </p:sp>
      <p:pic>
        <p:nvPicPr>
          <p:cNvPr id="4100" name="Picture 4" descr="C:\Users\Coby Turner\Pictures\My Scans\2010-12 (Dec)\scan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012198" cy="350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06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233012"/>
            <a:ext cx="3733800" cy="228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Nearing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Digestion of lux promoter </a:t>
            </a:r>
            <a:r>
              <a:rPr lang="en-US" dirty="0" smtClean="0"/>
              <a:t>&amp; </a:t>
            </a:r>
            <a:r>
              <a:rPr lang="en-US" dirty="0"/>
              <a:t>electrophoresis </a:t>
            </a:r>
            <a:r>
              <a:rPr lang="en-US" dirty="0" smtClean="0"/>
              <a:t>gel</a:t>
            </a:r>
          </a:p>
          <a:p>
            <a:pPr lvl="3"/>
            <a:r>
              <a:rPr lang="en-US" dirty="0"/>
              <a:t>L</a:t>
            </a:r>
            <a:r>
              <a:rPr lang="en-US" dirty="0" smtClean="0"/>
              <a:t>igate </a:t>
            </a:r>
            <a:r>
              <a:rPr lang="en-US" dirty="0"/>
              <a:t>it together with  RFP PCR product</a:t>
            </a:r>
          </a:p>
          <a:p>
            <a:pPr lvl="4"/>
            <a:r>
              <a:rPr lang="en-US" dirty="0"/>
              <a:t>Had ghost bands around 200 </a:t>
            </a:r>
            <a:r>
              <a:rPr lang="en-US" dirty="0" err="1"/>
              <a:t>bp</a:t>
            </a:r>
            <a:r>
              <a:rPr lang="en-US" dirty="0"/>
              <a:t> </a:t>
            </a:r>
          </a:p>
          <a:p>
            <a:pPr lvl="5"/>
            <a:r>
              <a:rPr lang="en-US" dirty="0" smtClean="0"/>
              <a:t>Too </a:t>
            </a:r>
            <a:r>
              <a:rPr lang="en-US" dirty="0"/>
              <a:t>large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Had the Promoter sent out to be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sequenced </a:t>
            </a:r>
          </a:p>
          <a:p>
            <a:pPr lvl="3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ever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got sent in(11/18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32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14800" y="1524000"/>
            <a:ext cx="4262438" cy="472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Biobrick</a:t>
            </a:r>
            <a:r>
              <a:rPr lang="en-US" dirty="0" smtClean="0"/>
              <a:t> Failure</a:t>
            </a:r>
            <a:endParaRPr lang="en-US" dirty="0"/>
          </a:p>
        </p:txBody>
      </p:sp>
      <p:pic>
        <p:nvPicPr>
          <p:cNvPr id="7172" name="Picture 4" descr="http://2010.igem.org/wiki/images/b/b0/UCL-I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267325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6777317" cy="3508977"/>
          </a:xfrm>
        </p:spPr>
        <p:txBody>
          <a:bodyPr/>
          <a:lstStyle/>
          <a:p>
            <a:r>
              <a:rPr lang="en-US" dirty="0" smtClean="0"/>
              <a:t>Lux </a:t>
            </a:r>
            <a:r>
              <a:rPr lang="en-US" dirty="0" err="1" smtClean="0"/>
              <a:t>Superpart</a:t>
            </a:r>
            <a:r>
              <a:rPr lang="en-US" dirty="0" smtClean="0"/>
              <a:t> sequencing</a:t>
            </a:r>
          </a:p>
          <a:p>
            <a:pPr lvl="1"/>
            <a:r>
              <a:rPr lang="en-US" dirty="0" smtClean="0"/>
              <a:t>Is Super Crap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Part was bad</a:t>
            </a:r>
          </a:p>
          <a:p>
            <a:pPr lvl="1"/>
            <a:r>
              <a:rPr lang="en-US" dirty="0" smtClean="0"/>
              <a:t>From day 1…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86262" y="2438400"/>
            <a:ext cx="3614738" cy="2667000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101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An Angry Morgan</a:t>
            </a:r>
            <a:endParaRPr lang="en-US" dirty="0"/>
          </a:p>
        </p:txBody>
      </p:sp>
      <p:pic>
        <p:nvPicPr>
          <p:cNvPr id="5122" name="Picture 2" descr="C:\Users\Coby Turner\Pictures\SDC14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2250281" cy="3000375"/>
          </a:xfrm>
          <a:prstGeom prst="rect">
            <a:avLst/>
          </a:prstGeom>
          <a:noFill/>
        </p:spPr>
      </p:pic>
      <p:pic>
        <p:nvPicPr>
          <p:cNvPr id="5123" name="Picture 3" descr="C:\Users\Coby Turner\Pictures\My Scans\2010-12 (Dec)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5094185" cy="32670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9416"/>
            <a:ext cx="3657600" cy="32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777317" cy="350897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list of </a:t>
            </a:r>
            <a:r>
              <a:rPr lang="en-US" dirty="0" smtClean="0"/>
              <a:t>accomplishments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can make and run gel</a:t>
            </a:r>
            <a:br>
              <a:rPr lang="en-US" dirty="0"/>
            </a:br>
            <a:r>
              <a:rPr lang="en-US" dirty="0"/>
              <a:t>2. can do digestions</a:t>
            </a:r>
            <a:br>
              <a:rPr lang="en-US" dirty="0"/>
            </a:br>
            <a:r>
              <a:rPr lang="en-US" dirty="0"/>
              <a:t>          45 to be exact</a:t>
            </a:r>
            <a:br>
              <a:rPr lang="en-US" dirty="0"/>
            </a:br>
            <a:r>
              <a:rPr lang="en-US" dirty="0"/>
              <a:t>3. can do mini-preps</a:t>
            </a:r>
            <a:br>
              <a:rPr lang="en-US" dirty="0"/>
            </a:br>
            <a:r>
              <a:rPr lang="en-US" dirty="0"/>
              <a:t>           20 to be exact</a:t>
            </a:r>
            <a:br>
              <a:rPr lang="en-US" dirty="0"/>
            </a:br>
            <a:r>
              <a:rPr lang="en-US" dirty="0"/>
              <a:t>4. pipetting skills have improved</a:t>
            </a:r>
            <a:br>
              <a:rPr lang="en-US" dirty="0"/>
            </a:br>
            <a:r>
              <a:rPr lang="en-US" dirty="0"/>
              <a:t>5. </a:t>
            </a:r>
            <a:r>
              <a:rPr lang="en-US" dirty="0" smtClean="0"/>
              <a:t>Got red </a:t>
            </a:r>
            <a:r>
              <a:rPr lang="en-US" dirty="0"/>
              <a:t>glowing </a:t>
            </a:r>
            <a:r>
              <a:rPr lang="en-US" dirty="0" smtClean="0"/>
              <a:t>bacteria!! </a:t>
            </a:r>
          </a:p>
          <a:p>
            <a:pPr lvl="1">
              <a:buNone/>
            </a:pPr>
            <a:r>
              <a:rPr lang="en-US" sz="2400" dirty="0" smtClean="0"/>
              <a:t>	that </a:t>
            </a:r>
            <a:r>
              <a:rPr lang="en-US" sz="2400" dirty="0"/>
              <a:t>we got from group </a:t>
            </a:r>
            <a:r>
              <a:rPr lang="en-US" sz="2400" dirty="0" smtClean="0"/>
              <a:t>13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>
              <a:sym typeface="Wingdings" pitchFamily="2" charset="2"/>
            </a:endParaRPr>
          </a:p>
          <a:p>
            <a:pPr lvl="1">
              <a:buNone/>
            </a:pPr>
            <a:r>
              <a:rPr lang="en-US" sz="2400" dirty="0" smtClean="0"/>
              <a:t>6</a:t>
            </a:r>
            <a:r>
              <a:rPr lang="en-US" sz="2400" dirty="0"/>
              <a:t>. masters of getting </a:t>
            </a:r>
            <a:r>
              <a:rPr lang="en-US" sz="2400" dirty="0" smtClean="0"/>
              <a:t>ice</a:t>
            </a:r>
            <a:endParaRPr lang="en-US" sz="2400" dirty="0"/>
          </a:p>
          <a:p>
            <a:pPr lvl="1">
              <a:buNone/>
            </a:pPr>
            <a:r>
              <a:rPr lang="en-US" sz="2400" dirty="0" smtClean="0"/>
              <a:t>7. </a:t>
            </a:r>
            <a:r>
              <a:rPr lang="en-US" sz="2400" dirty="0"/>
              <a:t>learned how to use the shaker 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8</a:t>
            </a:r>
            <a:r>
              <a:rPr lang="en-US" sz="2400" dirty="0"/>
              <a:t>. learned how to </a:t>
            </a:r>
            <a:r>
              <a:rPr lang="en-US" sz="2400" dirty="0" smtClean="0"/>
              <a:t>PCR</a:t>
            </a:r>
          </a:p>
          <a:p>
            <a:pPr lvl="1">
              <a:buNone/>
            </a:pPr>
            <a:r>
              <a:rPr lang="en-US" sz="2400" dirty="0" smtClean="0"/>
              <a:t>9</a:t>
            </a:r>
            <a:r>
              <a:rPr lang="en-US" sz="2400" dirty="0"/>
              <a:t>. learned how to design our own </a:t>
            </a:r>
            <a:r>
              <a:rPr lang="en-US" sz="2400" dirty="0" smtClean="0"/>
              <a:t>primers</a:t>
            </a:r>
          </a:p>
          <a:p>
            <a:pPr lvl="1">
              <a:buNone/>
            </a:pPr>
            <a:r>
              <a:rPr lang="en-US" sz="2400" dirty="0" smtClean="0"/>
              <a:t>10</a:t>
            </a:r>
            <a:r>
              <a:rPr lang="en-US" sz="2400" dirty="0"/>
              <a:t>. learned how to transform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19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didn't accomplish</a:t>
            </a:r>
            <a:br>
              <a:rPr lang="en-US" dirty="0"/>
            </a:br>
            <a:r>
              <a:rPr lang="en-US" dirty="0"/>
              <a:t>1. obtaining our </a:t>
            </a:r>
            <a:r>
              <a:rPr lang="en-US" dirty="0" err="1"/>
              <a:t>superpart</a:t>
            </a:r>
            <a:r>
              <a:rPr lang="en-US" dirty="0"/>
              <a:t>...our </a:t>
            </a:r>
            <a:r>
              <a:rPr lang="en-US" dirty="0" err="1"/>
              <a:t>superpart</a:t>
            </a:r>
            <a:r>
              <a:rPr lang="en-US" dirty="0"/>
              <a:t> was super crap</a:t>
            </a:r>
            <a:br>
              <a:rPr lang="en-US" dirty="0"/>
            </a:br>
            <a:r>
              <a:rPr lang="en-US" dirty="0"/>
              <a:t>2. cutting out </a:t>
            </a:r>
            <a:r>
              <a:rPr lang="en-US" dirty="0" smtClean="0"/>
              <a:t>GFP </a:t>
            </a:r>
            <a:r>
              <a:rPr lang="en-US" dirty="0"/>
              <a:t>with </a:t>
            </a:r>
            <a:r>
              <a:rPr lang="en-US" dirty="0" smtClean="0"/>
              <a:t>PCR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3. ligating </a:t>
            </a:r>
            <a:r>
              <a:rPr lang="en-US" dirty="0" err="1"/>
              <a:t>superpart</a:t>
            </a:r>
            <a:r>
              <a:rPr lang="en-US" dirty="0"/>
              <a:t> with </a:t>
            </a:r>
            <a:r>
              <a:rPr lang="en-US" dirty="0" smtClean="0"/>
              <a:t>RFP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4. obtaining </a:t>
            </a:r>
            <a:r>
              <a:rPr lang="en-US" dirty="0" err="1"/>
              <a:t>AiiA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5. creating our positive and negative feedback loops</a:t>
            </a:r>
            <a:br>
              <a:rPr lang="en-US" dirty="0"/>
            </a:br>
            <a:r>
              <a:rPr lang="en-US" dirty="0"/>
              <a:t>6. making bacteria flash like fireflies</a:t>
            </a:r>
          </a:p>
        </p:txBody>
      </p:sp>
    </p:spTree>
    <p:extLst>
      <p:ext uri="{BB962C8B-B14F-4D97-AF65-F5344CB8AC3E}">
        <p14:creationId xmlns="" xmlns:p14="http://schemas.microsoft.com/office/powerpoint/2010/main" val="15841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Wanted To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University of California in San Diego</a:t>
            </a:r>
          </a:p>
          <a:p>
            <a:pPr lvl="1"/>
            <a:r>
              <a:rPr lang="en-US" dirty="0"/>
              <a:t>Biological synchronized clocks</a:t>
            </a:r>
          </a:p>
          <a:p>
            <a:pPr lvl="2"/>
            <a:r>
              <a:rPr lang="en-US" dirty="0"/>
              <a:t>Flash to keep time</a:t>
            </a:r>
          </a:p>
          <a:p>
            <a:pPr lvl="2"/>
            <a:r>
              <a:rPr lang="en-US" dirty="0"/>
              <a:t>Oscillator controlled by chemicals and temperature</a:t>
            </a:r>
          </a:p>
          <a:p>
            <a:pPr lvl="1"/>
            <a:r>
              <a:rPr lang="en-US" dirty="0"/>
              <a:t>Quorum sensing = synchronized flashing</a:t>
            </a:r>
          </a:p>
          <a:p>
            <a:r>
              <a:rPr lang="en-US" dirty="0"/>
              <a:t>Quorum Sensing</a:t>
            </a:r>
          </a:p>
          <a:p>
            <a:pPr lvl="1"/>
            <a:r>
              <a:rPr lang="en-US" dirty="0"/>
              <a:t>Have made synthetic switches</a:t>
            </a:r>
          </a:p>
          <a:p>
            <a:pPr lvl="2"/>
            <a:r>
              <a:rPr lang="en-US" dirty="0"/>
              <a:t>Individual bacteria only</a:t>
            </a:r>
          </a:p>
          <a:p>
            <a:pPr lvl="2"/>
            <a:r>
              <a:rPr lang="en-US" dirty="0"/>
              <a:t>Not together</a:t>
            </a:r>
          </a:p>
          <a:p>
            <a:pPr lvl="2"/>
            <a:r>
              <a:rPr lang="en-US" dirty="0"/>
              <a:t>Movie</a:t>
            </a:r>
          </a:p>
          <a:p>
            <a:pPr lvl="2"/>
            <a:r>
              <a:rPr lang="en-US" dirty="0">
                <a:hlinkClick r:id="rId2"/>
              </a:rPr>
              <a:t>http://blogs.discovermagazine.com/80beats/2010/01/21/video-fluorescent-bacteria-keep-time-like-a-clock/</a:t>
            </a:r>
            <a:endParaRPr lang="en-US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2604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things we could improve on</a:t>
            </a:r>
            <a:br>
              <a:rPr lang="en-US" dirty="0"/>
            </a:br>
            <a:r>
              <a:rPr lang="en-US" dirty="0"/>
              <a:t>1. paying closer attention to </a:t>
            </a:r>
            <a:r>
              <a:rPr lang="en-US" dirty="0" smtClean="0"/>
              <a:t>details</a:t>
            </a:r>
          </a:p>
          <a:p>
            <a:pPr lvl="2"/>
            <a:r>
              <a:rPr lang="en-US" dirty="0" smtClean="0"/>
              <a:t>Shaker not incubator</a:t>
            </a:r>
          </a:p>
          <a:p>
            <a:pPr lvl="2"/>
            <a:r>
              <a:rPr lang="en-US" dirty="0" smtClean="0"/>
              <a:t>Know right </a:t>
            </a:r>
            <a:r>
              <a:rPr lang="en-US" dirty="0" err="1" smtClean="0"/>
              <a:t>bp</a:t>
            </a:r>
            <a:r>
              <a:rPr lang="en-US" dirty="0" smtClean="0"/>
              <a:t> size</a:t>
            </a:r>
          </a:p>
          <a:p>
            <a:pPr lvl="2"/>
            <a:r>
              <a:rPr lang="en-US" dirty="0" smtClean="0"/>
              <a:t>Get part order numbers correct</a:t>
            </a:r>
          </a:p>
          <a:p>
            <a:pPr lvl="2"/>
            <a:r>
              <a:rPr lang="en-US" dirty="0" smtClean="0"/>
              <a:t>Keep caps on tubes during centrifuge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/>
              <a:t>. having parts sequenced </a:t>
            </a:r>
            <a:r>
              <a:rPr lang="en-US" dirty="0" smtClean="0"/>
              <a:t>beforehand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/>
              <a:t>. learning how to take pictures with the imaging machine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72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4000" dirty="0" err="1"/>
              <a:t>luxI</a:t>
            </a:r>
            <a:r>
              <a:rPr lang="en-US" sz="4000" dirty="0"/>
              <a:t> </a:t>
            </a:r>
            <a:r>
              <a:rPr lang="en-US" sz="4000" dirty="0" err="1"/>
              <a:t>fromV</a:t>
            </a:r>
            <a:r>
              <a:rPr lang="en-US" sz="4000" dirty="0"/>
              <a:t>. </a:t>
            </a:r>
            <a:r>
              <a:rPr lang="en-US" sz="4000" i="1" dirty="0" err="1"/>
              <a:t>fischeri</a:t>
            </a:r>
            <a:r>
              <a:rPr lang="en-US" sz="4000" dirty="0"/>
              <a:t>, </a:t>
            </a:r>
            <a:r>
              <a:rPr lang="en-US" sz="4000" dirty="0" err="1"/>
              <a:t>AiiA</a:t>
            </a:r>
            <a:r>
              <a:rPr lang="en-US" sz="4000" dirty="0"/>
              <a:t> from B. </a:t>
            </a:r>
            <a:r>
              <a:rPr lang="en-US" sz="4000" i="1" dirty="0" err="1"/>
              <a:t>thurigensis</a:t>
            </a:r>
            <a:r>
              <a:rPr lang="en-US" sz="4000" dirty="0"/>
              <a:t>, and </a:t>
            </a:r>
            <a:r>
              <a:rPr lang="en-US" sz="4000" i="1" dirty="0" err="1"/>
              <a:t>yem</a:t>
            </a:r>
            <a:r>
              <a:rPr lang="en-US" sz="4000" dirty="0" err="1"/>
              <a:t>GFP</a:t>
            </a:r>
            <a:endParaRPr lang="en-US" sz="4000" dirty="0"/>
          </a:p>
          <a:p>
            <a:pPr marL="914400" lvl="1" indent="-514350"/>
            <a:r>
              <a:rPr lang="en-US" sz="4000" dirty="0"/>
              <a:t>Under control of three identical </a:t>
            </a:r>
            <a:r>
              <a:rPr lang="en-US" sz="4000" dirty="0" err="1"/>
              <a:t>luxI</a:t>
            </a:r>
            <a:r>
              <a:rPr lang="en-US" sz="4000" dirty="0"/>
              <a:t> promoters</a:t>
            </a:r>
          </a:p>
          <a:p>
            <a:pPr marL="914400" lvl="1" indent="-514350"/>
            <a:r>
              <a:rPr lang="en-US" sz="4000" dirty="0" err="1"/>
              <a:t>luxI</a:t>
            </a:r>
            <a:r>
              <a:rPr lang="en-US" sz="4000" dirty="0"/>
              <a:t> synthase enzymatically produces AHL (Acyl-</a:t>
            </a:r>
            <a:r>
              <a:rPr lang="en-US" sz="4000" dirty="0" err="1"/>
              <a:t>homoserine</a:t>
            </a:r>
            <a:r>
              <a:rPr lang="en-US" sz="4000" dirty="0"/>
              <a:t> lactone)</a:t>
            </a:r>
          </a:p>
          <a:p>
            <a:pPr lvl="2" indent="-342900"/>
            <a:r>
              <a:rPr lang="en-US" sz="4000" dirty="0"/>
              <a:t>Diffuses and mediates intercellular coupling</a:t>
            </a:r>
          </a:p>
          <a:p>
            <a:pPr marL="1314450" lvl="2" indent="-514350"/>
            <a:r>
              <a:rPr lang="en-US" sz="4000" dirty="0"/>
              <a:t>Binds to </a:t>
            </a:r>
            <a:r>
              <a:rPr lang="en-US" sz="4000" dirty="0" err="1"/>
              <a:t>LuxR</a:t>
            </a:r>
            <a:endParaRPr lang="en-US" sz="4000" dirty="0"/>
          </a:p>
          <a:p>
            <a:pPr marL="914400" lvl="1" indent="-514350"/>
            <a:r>
              <a:rPr lang="en-US" sz="4000" dirty="0" err="1"/>
              <a:t>luxR</a:t>
            </a:r>
            <a:r>
              <a:rPr lang="en-US" sz="4000" dirty="0"/>
              <a:t>-AHL complex = transcriptional activator for </a:t>
            </a:r>
            <a:r>
              <a:rPr lang="en-US" sz="4000" dirty="0" err="1"/>
              <a:t>luxI</a:t>
            </a:r>
            <a:r>
              <a:rPr lang="en-US" sz="4000" dirty="0"/>
              <a:t> promoter</a:t>
            </a:r>
          </a:p>
          <a:p>
            <a:pPr marL="1314450" lvl="2" indent="-514350"/>
            <a:r>
              <a:rPr lang="en-US" sz="4000" dirty="0" err="1"/>
              <a:t>AiiA</a:t>
            </a:r>
            <a:r>
              <a:rPr lang="en-US" sz="4000" dirty="0"/>
              <a:t> negatively regulates promoter</a:t>
            </a:r>
          </a:p>
          <a:p>
            <a:pPr lvl="1"/>
            <a:r>
              <a:rPr lang="en-US" sz="4000" dirty="0"/>
              <a:t>Degradation of AHL</a:t>
            </a:r>
          </a:p>
          <a:p>
            <a:pPr lvl="1"/>
            <a:endParaRPr lang="en-US" sz="4000" dirty="0"/>
          </a:p>
          <a:p>
            <a:r>
              <a:rPr lang="en-US" sz="4000" dirty="0"/>
              <a:t>AHL degraded by </a:t>
            </a:r>
            <a:r>
              <a:rPr lang="en-US" sz="4000" dirty="0" err="1"/>
              <a:t>AiiA</a:t>
            </a:r>
            <a:r>
              <a:rPr lang="en-US" sz="4000" dirty="0"/>
              <a:t> after accumulation</a:t>
            </a:r>
          </a:p>
          <a:p>
            <a:pPr lvl="1"/>
            <a:r>
              <a:rPr lang="en-US" sz="4000" dirty="0"/>
              <a:t>Swept away by fluid flow in chamber</a:t>
            </a:r>
          </a:p>
          <a:p>
            <a:pPr lvl="2"/>
            <a:r>
              <a:rPr lang="en-US" sz="4000" dirty="0"/>
              <a:t>Not enough inducer to activate expression from </a:t>
            </a:r>
            <a:r>
              <a:rPr lang="en-US" sz="4000" i="1" dirty="0" err="1"/>
              <a:t>luxI</a:t>
            </a:r>
            <a:r>
              <a:rPr lang="en-US" sz="4000" dirty="0"/>
              <a:t> promoter</a:t>
            </a:r>
          </a:p>
          <a:p>
            <a:pPr lvl="1"/>
            <a:r>
              <a:rPr lang="en-US" sz="4000" dirty="0"/>
              <a:t>After time, promoters return to inactivated state</a:t>
            </a:r>
          </a:p>
          <a:p>
            <a:pPr lvl="2"/>
            <a:r>
              <a:rPr lang="en-US" sz="4000" dirty="0" err="1"/>
              <a:t>AiiA</a:t>
            </a:r>
            <a:r>
              <a:rPr lang="en-US" sz="4000" dirty="0"/>
              <a:t> production decreases = AHL accumulation</a:t>
            </a:r>
          </a:p>
          <a:p>
            <a:pPr lvl="1"/>
            <a:r>
              <a:rPr lang="en-US" sz="4000" dirty="0"/>
              <a:t>Burst from promoters</a:t>
            </a:r>
          </a:p>
          <a:p>
            <a:pPr lvl="1"/>
            <a:endParaRPr lang="en-US" sz="4000" dirty="0"/>
          </a:p>
          <a:p>
            <a:r>
              <a:rPr lang="en-US" sz="4000" dirty="0"/>
              <a:t>At certain density = burst of light</a:t>
            </a:r>
          </a:p>
          <a:p>
            <a:pPr lvl="1"/>
            <a:r>
              <a:rPr lang="en-US" sz="4000" dirty="0"/>
              <a:t>High density = light</a:t>
            </a:r>
          </a:p>
          <a:p>
            <a:pPr lvl="2"/>
            <a:r>
              <a:rPr lang="en-US" sz="4000" dirty="0"/>
              <a:t>Burst of transcription of </a:t>
            </a:r>
            <a:r>
              <a:rPr lang="en-US" sz="4000" dirty="0" err="1"/>
              <a:t>luxI</a:t>
            </a:r>
            <a:r>
              <a:rPr lang="en-US" sz="4000" dirty="0"/>
              <a:t> promoters</a:t>
            </a:r>
          </a:p>
          <a:p>
            <a:pPr lvl="2"/>
            <a:r>
              <a:rPr lang="en-US" sz="4000" dirty="0"/>
              <a:t>Increased levels of </a:t>
            </a:r>
            <a:r>
              <a:rPr lang="en-US" sz="4000" dirty="0" err="1"/>
              <a:t>luxI</a:t>
            </a:r>
            <a:r>
              <a:rPr lang="en-US" sz="4000" dirty="0"/>
              <a:t>, </a:t>
            </a:r>
            <a:r>
              <a:rPr lang="en-US" sz="4000" dirty="0" err="1"/>
              <a:t>AiiA</a:t>
            </a:r>
            <a:r>
              <a:rPr lang="en-US" sz="4000" dirty="0"/>
              <a:t>, and green fluorescent protein (GFP)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Low density = nothing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2294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18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by Turner\Pictures\SDC14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2631281" cy="3508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From Day One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209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/>
              <a:t>Transformed  E. coli with each </a:t>
            </a:r>
            <a:r>
              <a:rPr lang="en-US" dirty="0" err="1" smtClean="0"/>
              <a:t>biobrick</a:t>
            </a:r>
            <a:r>
              <a:rPr lang="en-US" dirty="0" smtClean="0"/>
              <a:t> part </a:t>
            </a:r>
          </a:p>
          <a:p>
            <a:pPr lvl="2"/>
            <a:r>
              <a:rPr lang="en-US" dirty="0" err="1" smtClean="0"/>
              <a:t>BBa</a:t>
            </a:r>
            <a:r>
              <a:rPr lang="en-US" dirty="0" smtClean="0"/>
              <a:t>_ J37015 (AHL &amp;GFP) – </a:t>
            </a:r>
            <a:r>
              <a:rPr lang="en-US" dirty="0" err="1" smtClean="0"/>
              <a:t>Lux</a:t>
            </a:r>
            <a:r>
              <a:rPr lang="en-US" dirty="0" smtClean="0"/>
              <a:t>  </a:t>
            </a:r>
            <a:r>
              <a:rPr lang="en-US" dirty="0" err="1" smtClean="0"/>
              <a:t>Superpart</a:t>
            </a:r>
            <a:endParaRPr lang="en-US" dirty="0" smtClean="0"/>
          </a:p>
          <a:p>
            <a:pPr lvl="2"/>
            <a:r>
              <a:rPr lang="en-US" dirty="0" err="1" smtClean="0"/>
              <a:t>BBa</a:t>
            </a:r>
            <a:r>
              <a:rPr lang="en-US" dirty="0" smtClean="0"/>
              <a:t>_ J06504 – Cherry fluorescent protein</a:t>
            </a:r>
          </a:p>
          <a:p>
            <a:pPr lvl="1"/>
            <a:r>
              <a:rPr lang="en-US" dirty="0" smtClean="0"/>
              <a:t>Little to no growth </a:t>
            </a:r>
            <a:r>
              <a:rPr lang="en-US" b="1" dirty="0" smtClean="0"/>
              <a:t>(9/16)</a:t>
            </a:r>
            <a:endParaRPr lang="en-US" dirty="0" smtClean="0"/>
          </a:p>
          <a:p>
            <a:pPr lvl="1"/>
            <a:r>
              <a:rPr lang="en-US" dirty="0" smtClean="0"/>
              <a:t>Second transformation</a:t>
            </a:r>
          </a:p>
          <a:p>
            <a:pPr lvl="2"/>
            <a:r>
              <a:rPr lang="en-US" dirty="0" smtClean="0"/>
              <a:t>Little to no growth on plates</a:t>
            </a:r>
          </a:p>
          <a:p>
            <a:pPr lvl="2"/>
            <a:r>
              <a:rPr lang="en-US" dirty="0" smtClean="0"/>
              <a:t>Left in incubator all night</a:t>
            </a:r>
          </a:p>
          <a:p>
            <a:pPr lvl="3"/>
            <a:r>
              <a:rPr lang="en-US" dirty="0" smtClean="0"/>
              <a:t>Lots of growth! </a:t>
            </a:r>
            <a:r>
              <a:rPr lang="en-US" b="1" dirty="0" smtClean="0"/>
              <a:t>(9/21)</a:t>
            </a:r>
            <a:endParaRPr lang="en-US" dirty="0" smtClean="0"/>
          </a:p>
          <a:p>
            <a:pPr lvl="1"/>
            <a:r>
              <a:rPr lang="en-US" dirty="0" smtClean="0"/>
              <a:t>Attempted overnight cultures</a:t>
            </a:r>
          </a:p>
          <a:p>
            <a:pPr lvl="2"/>
            <a:r>
              <a:rPr lang="en-US" dirty="0" smtClean="0"/>
              <a:t>Put in incubator instead of shaker! </a:t>
            </a:r>
            <a:r>
              <a:rPr lang="en-US" b="1" dirty="0" smtClean="0"/>
              <a:t>(9/27 &amp; 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Fail</a:t>
            </a:r>
            <a:endParaRPr lang="en-US" dirty="0"/>
          </a:p>
        </p:txBody>
      </p:sp>
      <p:pic>
        <p:nvPicPr>
          <p:cNvPr id="1027" name="Picture 3" descr="C:\Users\Coby Turner\Pictures\SDC14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631281" cy="35083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2514600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Transformed a third time</a:t>
            </a:r>
          </a:p>
          <a:p>
            <a:pPr lvl="2"/>
            <a:r>
              <a:rPr lang="en-US" dirty="0" smtClean="0"/>
              <a:t> J37015 (</a:t>
            </a:r>
            <a:r>
              <a:rPr lang="en-US" dirty="0" err="1" smtClean="0"/>
              <a:t>Lux</a:t>
            </a:r>
            <a:r>
              <a:rPr lang="en-US" dirty="0" smtClean="0"/>
              <a:t> </a:t>
            </a:r>
            <a:r>
              <a:rPr lang="en-US" dirty="0" err="1" smtClean="0"/>
              <a:t>Superpart</a:t>
            </a:r>
            <a:r>
              <a:rPr lang="en-US" dirty="0" smtClean="0"/>
              <a:t>), </a:t>
            </a:r>
            <a:r>
              <a:rPr lang="en-US" dirty="0" err="1" smtClean="0"/>
              <a:t>AiiA</a:t>
            </a:r>
            <a:r>
              <a:rPr lang="en-US" dirty="0" smtClean="0"/>
              <a:t>, and </a:t>
            </a:r>
            <a:r>
              <a:rPr lang="en-US" dirty="0" err="1" smtClean="0"/>
              <a:t>Lux</a:t>
            </a:r>
            <a:r>
              <a:rPr lang="en-US" dirty="0" smtClean="0"/>
              <a:t> promoter</a:t>
            </a:r>
          </a:p>
          <a:p>
            <a:pPr lvl="2"/>
            <a:r>
              <a:rPr lang="en-US" dirty="0" smtClean="0"/>
              <a:t> Group 9 transformed RFP. </a:t>
            </a:r>
          </a:p>
          <a:p>
            <a:pPr lvl="3"/>
            <a:r>
              <a:rPr lang="en-US" dirty="0" err="1" smtClean="0"/>
              <a:t>Lux</a:t>
            </a:r>
            <a:r>
              <a:rPr lang="en-US" dirty="0" smtClean="0"/>
              <a:t> promoter &amp; </a:t>
            </a:r>
            <a:r>
              <a:rPr lang="en-US" dirty="0" err="1" smtClean="0"/>
              <a:t>superpart</a:t>
            </a:r>
            <a:r>
              <a:rPr lang="en-US" dirty="0" smtClean="0"/>
              <a:t> had colonies</a:t>
            </a:r>
          </a:p>
          <a:p>
            <a:pPr lvl="3"/>
            <a:r>
              <a:rPr lang="en-US" dirty="0" err="1" smtClean="0"/>
              <a:t>AiiA</a:t>
            </a:r>
            <a:r>
              <a:rPr lang="en-US" dirty="0" smtClean="0"/>
              <a:t> and RFP did not</a:t>
            </a:r>
          </a:p>
          <a:p>
            <a:pPr lvl="2"/>
            <a:r>
              <a:rPr lang="en-US" dirty="0" smtClean="0"/>
              <a:t>Overnight cultures of </a:t>
            </a:r>
            <a:r>
              <a:rPr lang="en-US" dirty="0" err="1" smtClean="0"/>
              <a:t>Lux</a:t>
            </a:r>
            <a:r>
              <a:rPr lang="en-US" dirty="0" smtClean="0"/>
              <a:t> </a:t>
            </a:r>
            <a:r>
              <a:rPr lang="en-US" dirty="0" err="1" smtClean="0"/>
              <a:t>superpart</a:t>
            </a:r>
            <a:r>
              <a:rPr lang="en-US" dirty="0" smtClean="0"/>
              <a:t> &amp; promoter</a:t>
            </a:r>
          </a:p>
          <a:p>
            <a:pPr lvl="3"/>
            <a:r>
              <a:rPr lang="en-US" dirty="0" smtClean="0"/>
              <a:t>Growth happened! </a:t>
            </a:r>
            <a:r>
              <a:rPr lang="en-US" b="1" dirty="0" smtClean="0"/>
              <a:t>(9/28)</a:t>
            </a:r>
            <a:endParaRPr lang="en-US" dirty="0" smtClean="0"/>
          </a:p>
          <a:p>
            <a:pPr lvl="1"/>
            <a:r>
              <a:rPr lang="en-US" dirty="0" smtClean="0"/>
              <a:t>Mini preps of </a:t>
            </a:r>
            <a:r>
              <a:rPr lang="en-US" dirty="0" err="1" smtClean="0"/>
              <a:t>superpart</a:t>
            </a:r>
            <a:r>
              <a:rPr lang="en-US" dirty="0" smtClean="0"/>
              <a:t> &amp; promoter </a:t>
            </a:r>
          </a:p>
          <a:p>
            <a:pPr lvl="2"/>
            <a:r>
              <a:rPr lang="en-US" dirty="0" smtClean="0"/>
              <a:t>Used old &amp; new overnight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962275" cy="221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Ordered primers for </a:t>
            </a:r>
            <a:r>
              <a:rPr lang="en-US" dirty="0" err="1" smtClean="0"/>
              <a:t>Lux</a:t>
            </a:r>
            <a:r>
              <a:rPr lang="en-US" dirty="0" smtClean="0"/>
              <a:t> </a:t>
            </a:r>
            <a:r>
              <a:rPr lang="en-US" dirty="0" err="1" smtClean="0"/>
              <a:t>superpart</a:t>
            </a:r>
            <a:endParaRPr lang="en-US" dirty="0" smtClean="0"/>
          </a:p>
          <a:p>
            <a:pPr lvl="2"/>
            <a:r>
              <a:rPr lang="en-US" dirty="0" smtClean="0"/>
              <a:t>beginning primer (Lucy)</a:t>
            </a:r>
          </a:p>
          <a:p>
            <a:pPr lvl="2"/>
            <a:r>
              <a:rPr lang="en-US" dirty="0" smtClean="0"/>
              <a:t>end primer (Ricky)</a:t>
            </a:r>
          </a:p>
          <a:p>
            <a:pPr lvl="2"/>
            <a:r>
              <a:rPr lang="en-US" dirty="0" smtClean="0"/>
              <a:t>Fred &amp; Ethel – primers without pre</a:t>
            </a:r>
            <a:r>
              <a:rPr lang="en-US" dirty="0" smtClean="0">
                <a:solidFill>
                  <a:schemeClr val="bg1"/>
                </a:solidFill>
              </a:rPr>
              <a:t>fix &amp; suffix  </a:t>
            </a:r>
            <a:r>
              <a:rPr lang="en-US" b="1" dirty="0" smtClean="0">
                <a:solidFill>
                  <a:schemeClr val="bg1"/>
                </a:solidFill>
              </a:rPr>
              <a:t>(9/30)</a:t>
            </a:r>
          </a:p>
          <a:p>
            <a:pPr lvl="3"/>
            <a:r>
              <a:rPr lang="en-US" dirty="0" smtClean="0"/>
              <a:t>Ethel was too small</a:t>
            </a:r>
          </a:p>
          <a:p>
            <a:pPr lvl="1"/>
            <a:r>
              <a:rPr lang="en-US" dirty="0" smtClean="0"/>
              <a:t>Digest 14 </a:t>
            </a:r>
            <a:r>
              <a:rPr lang="en-US" dirty="0"/>
              <a:t>mini-prep </a:t>
            </a:r>
            <a:r>
              <a:rPr lang="en-US" dirty="0" smtClean="0"/>
              <a:t>tubes</a:t>
            </a:r>
          </a:p>
          <a:p>
            <a:pPr lvl="2"/>
            <a:r>
              <a:rPr lang="en-US" dirty="0" err="1" smtClean="0"/>
              <a:t>Lux</a:t>
            </a:r>
            <a:r>
              <a:rPr lang="en-US" dirty="0" smtClean="0"/>
              <a:t> </a:t>
            </a:r>
            <a:r>
              <a:rPr lang="en-US" dirty="0" err="1" smtClean="0"/>
              <a:t>Superpart</a:t>
            </a:r>
            <a:r>
              <a:rPr lang="en-US" dirty="0" smtClean="0"/>
              <a:t>, </a:t>
            </a:r>
            <a:r>
              <a:rPr lang="en-US" dirty="0" err="1" smtClean="0"/>
              <a:t>Lux</a:t>
            </a:r>
            <a:r>
              <a:rPr lang="en-US" dirty="0" smtClean="0"/>
              <a:t> Promoter, RFP</a:t>
            </a:r>
          </a:p>
          <a:p>
            <a:pPr lvl="2"/>
            <a:r>
              <a:rPr lang="en-US" dirty="0" smtClean="0"/>
              <a:t>Enzymes E &amp; S </a:t>
            </a:r>
          </a:p>
          <a:p>
            <a:pPr lvl="1"/>
            <a:r>
              <a:rPr lang="en-US" dirty="0" smtClean="0"/>
              <a:t>Ran </a:t>
            </a:r>
            <a:r>
              <a:rPr lang="en-US" dirty="0"/>
              <a:t>electrophoresis </a:t>
            </a:r>
            <a:r>
              <a:rPr lang="en-US" dirty="0" smtClean="0"/>
              <a:t>gel</a:t>
            </a:r>
          </a:p>
          <a:p>
            <a:pPr lvl="2"/>
            <a:r>
              <a:rPr lang="en-US" dirty="0" smtClean="0"/>
              <a:t> Digestion </a:t>
            </a:r>
            <a:r>
              <a:rPr lang="en-US" dirty="0"/>
              <a:t>didn’t work </a:t>
            </a:r>
            <a:r>
              <a:rPr lang="en-US" dirty="0" smtClean="0"/>
              <a:t>right</a:t>
            </a:r>
          </a:p>
          <a:p>
            <a:pPr lvl="3"/>
            <a:r>
              <a:rPr lang="en-US" dirty="0" smtClean="0"/>
              <a:t>Should have seen two bands for plasmid &amp; vector</a:t>
            </a:r>
          </a:p>
          <a:p>
            <a:pPr lvl="4"/>
            <a:r>
              <a:rPr lang="en-US" dirty="0" smtClean="0"/>
              <a:t>May need higher gel concentration</a:t>
            </a:r>
          </a:p>
          <a:p>
            <a:pPr lvl="4"/>
            <a:r>
              <a:rPr lang="en-US" dirty="0" smtClean="0"/>
              <a:t> But DNA was present</a:t>
            </a:r>
          </a:p>
          <a:p>
            <a:pPr lvl="3"/>
            <a:r>
              <a:rPr lang="en-US" dirty="0" smtClean="0"/>
              <a:t> Repeat digestion</a:t>
            </a:r>
            <a:endParaRPr lang="en-US" dirty="0"/>
          </a:p>
          <a:p>
            <a:pPr lvl="4"/>
            <a:r>
              <a:rPr lang="en-US" dirty="0" smtClean="0"/>
              <a:t>Check all functional enzymes</a:t>
            </a:r>
            <a:r>
              <a:rPr lang="en-US" b="1" dirty="0" smtClean="0"/>
              <a:t>(10/5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895850" cy="3514725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7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19600"/>
            <a:ext cx="3419475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Second digest &amp;</a:t>
            </a:r>
            <a:r>
              <a:rPr lang="en-US" dirty="0" smtClean="0"/>
              <a:t> </a:t>
            </a:r>
            <a:r>
              <a:rPr lang="en-US" dirty="0"/>
              <a:t>electrophoresis </a:t>
            </a:r>
            <a:r>
              <a:rPr lang="en-US" dirty="0" smtClean="0"/>
              <a:t>gel</a:t>
            </a:r>
            <a:endParaRPr lang="en-US" dirty="0"/>
          </a:p>
          <a:p>
            <a:pPr lvl="2"/>
            <a:r>
              <a:rPr lang="en-US" dirty="0" smtClean="0"/>
              <a:t>Check functionality of enzymes</a:t>
            </a:r>
            <a:endParaRPr lang="en-US" dirty="0"/>
          </a:p>
          <a:p>
            <a:pPr lvl="2"/>
            <a:r>
              <a:rPr lang="en-US" dirty="0"/>
              <a:t>Should have seen two bands for every </a:t>
            </a:r>
            <a:r>
              <a:rPr lang="en-US" dirty="0" smtClean="0"/>
              <a:t>part</a:t>
            </a:r>
          </a:p>
          <a:p>
            <a:pPr lvl="3"/>
            <a:r>
              <a:rPr lang="en-US" dirty="0" smtClean="0"/>
              <a:t>At 714 </a:t>
            </a:r>
            <a:r>
              <a:rPr lang="en-US" dirty="0" err="1" smtClean="0"/>
              <a:t>bp</a:t>
            </a:r>
            <a:r>
              <a:rPr lang="en-US" dirty="0" smtClean="0"/>
              <a:t> &amp; 2079bp (RFP), 55bp &amp; 2079bp (promoter), &amp; 2613bp &amp; 2079bp (</a:t>
            </a:r>
            <a:r>
              <a:rPr lang="en-US" dirty="0" err="1" smtClean="0"/>
              <a:t>superpart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Super part might be to close together</a:t>
            </a:r>
          </a:p>
          <a:p>
            <a:pPr lvl="3"/>
            <a:r>
              <a:rPr lang="en-US" dirty="0" smtClean="0"/>
              <a:t>Promoter should have been easiest to </a:t>
            </a:r>
            <a:r>
              <a:rPr lang="en-US" dirty="0" err="1" smtClean="0"/>
              <a:t>seperate</a:t>
            </a:r>
            <a:endParaRPr lang="en-US" dirty="0"/>
          </a:p>
          <a:p>
            <a:pPr lvl="3"/>
            <a:r>
              <a:rPr lang="en-US" dirty="0"/>
              <a:t> RFP had a ghost </a:t>
            </a:r>
            <a:r>
              <a:rPr lang="en-US" dirty="0" smtClean="0"/>
              <a:t>band</a:t>
            </a:r>
          </a:p>
          <a:p>
            <a:pPr lvl="4"/>
            <a:r>
              <a:rPr lang="en-US" dirty="0" smtClean="0"/>
              <a:t>May be too small to show up </a:t>
            </a:r>
            <a:endParaRPr lang="en-US" dirty="0"/>
          </a:p>
          <a:p>
            <a:pPr lvl="2"/>
            <a:r>
              <a:rPr lang="en-US" dirty="0" smtClean="0"/>
              <a:t>Digest again </a:t>
            </a:r>
          </a:p>
          <a:p>
            <a:pPr lvl="3"/>
            <a:r>
              <a:rPr lang="en-US" dirty="0" smtClean="0"/>
              <a:t>With control</a:t>
            </a:r>
            <a:r>
              <a:rPr lang="en-US" b="1" dirty="0" smtClean="0"/>
              <a:t>(10/7)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86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438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Third </a:t>
            </a:r>
            <a:r>
              <a:rPr lang="en-US" dirty="0" smtClean="0"/>
              <a:t>digestion &amp; gel</a:t>
            </a:r>
            <a:endParaRPr lang="en-US" dirty="0"/>
          </a:p>
          <a:p>
            <a:pPr lvl="2"/>
            <a:r>
              <a:rPr lang="en-US" dirty="0"/>
              <a:t>Check functionality of enzym</a:t>
            </a:r>
            <a:r>
              <a:rPr lang="en-US" dirty="0">
                <a:solidFill>
                  <a:schemeClr val="bg1"/>
                </a:solidFill>
              </a:rPr>
              <a:t>es using the lux </a:t>
            </a:r>
            <a:r>
              <a:rPr lang="en-US" dirty="0"/>
              <a:t>promoter &amp; control from grou</a:t>
            </a:r>
            <a:r>
              <a:rPr lang="en-US" dirty="0">
                <a:solidFill>
                  <a:schemeClr val="bg1"/>
                </a:solidFill>
              </a:rPr>
              <a:t>p 11</a:t>
            </a:r>
            <a:r>
              <a:rPr lang="en-US" dirty="0"/>
              <a:t>	</a:t>
            </a:r>
          </a:p>
          <a:p>
            <a:pPr lvl="3"/>
            <a:r>
              <a:rPr lang="en-US" dirty="0" smtClean="0"/>
              <a:t>Xpe1 </a:t>
            </a:r>
            <a:r>
              <a:rPr lang="en-US" dirty="0"/>
              <a:t>and Spe1</a:t>
            </a:r>
          </a:p>
          <a:p>
            <a:pPr lvl="2"/>
            <a:r>
              <a:rPr lang="en-US" dirty="0"/>
              <a:t>Control worked</a:t>
            </a:r>
          </a:p>
          <a:p>
            <a:pPr lvl="3"/>
            <a:r>
              <a:rPr lang="en-US" dirty="0"/>
              <a:t>Promoter didn’t show up	</a:t>
            </a:r>
          </a:p>
          <a:p>
            <a:pPr lvl="3"/>
            <a:r>
              <a:rPr lang="en-US" dirty="0"/>
              <a:t>Thought we were looking at band at 700 </a:t>
            </a:r>
            <a:r>
              <a:rPr lang="en-US" dirty="0" err="1"/>
              <a:t>bp</a:t>
            </a:r>
            <a:r>
              <a:rPr lang="en-US" dirty="0"/>
              <a:t> but should have been 55 </a:t>
            </a:r>
            <a:r>
              <a:rPr lang="en-US" dirty="0" err="1" smtClean="0"/>
              <a:t>bp</a:t>
            </a:r>
            <a:endParaRPr lang="en-US" dirty="0" smtClean="0"/>
          </a:p>
          <a:p>
            <a:pPr lvl="4"/>
            <a:r>
              <a:rPr lang="en-US" dirty="0" smtClean="0"/>
              <a:t>Will need a higher gel concentration for better resolution</a:t>
            </a:r>
            <a:endParaRPr lang="en-US" dirty="0"/>
          </a:p>
          <a:p>
            <a:pPr lvl="3"/>
            <a:r>
              <a:rPr lang="en-US" dirty="0" smtClean="0"/>
              <a:t>Digest &amp; run </a:t>
            </a:r>
            <a:r>
              <a:rPr lang="en-US" dirty="0"/>
              <a:t>gel at 1.7% </a:t>
            </a:r>
            <a:r>
              <a:rPr lang="en-US" b="1" dirty="0"/>
              <a:t>(10/12)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58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900</TotalTime>
  <Words>906</Words>
  <Application>Microsoft Office PowerPoint</Application>
  <PresentationFormat>On-screen Show (4:3)</PresentationFormat>
  <Paragraphs>192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Flashing Bacteria</vt:lpstr>
      <vt:lpstr>What We Wanted To Do</vt:lpstr>
      <vt:lpstr>How It Works</vt:lpstr>
      <vt:lpstr>Failure From Day One</vt:lpstr>
      <vt:lpstr>Continuing To Fail</vt:lpstr>
      <vt:lpstr>Next Steps</vt:lpstr>
      <vt:lpstr>Slide 7</vt:lpstr>
      <vt:lpstr>Digestion Failure</vt:lpstr>
      <vt:lpstr>Digestion Failure</vt:lpstr>
      <vt:lpstr>Digestion Failure</vt:lpstr>
      <vt:lpstr>IGEM Difficulties</vt:lpstr>
      <vt:lpstr>IGEM Difficulties</vt:lpstr>
      <vt:lpstr>Getting Back on Track…ish</vt:lpstr>
      <vt:lpstr>PCR Failure</vt:lpstr>
      <vt:lpstr>Nearing The End</vt:lpstr>
      <vt:lpstr>Biobrick Failure</vt:lpstr>
      <vt:lpstr>An Angry Morgan</vt:lpstr>
      <vt:lpstr>In conclusion…</vt:lpstr>
      <vt:lpstr>In conclusion cont…</vt:lpstr>
      <vt:lpstr>In conclusion cont…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Coby Turner</dc:creator>
  <cp:lastModifiedBy>Coby Turner</cp:lastModifiedBy>
  <cp:revision>36</cp:revision>
  <dcterms:created xsi:type="dcterms:W3CDTF">2010-12-02T17:49:56Z</dcterms:created>
  <dcterms:modified xsi:type="dcterms:W3CDTF">2010-12-09T00:36:25Z</dcterms:modified>
</cp:coreProperties>
</file>