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6" r:id="rId8"/>
    <p:sldId id="263" r:id="rId9"/>
    <p:sldId id="264" r:id="rId10"/>
    <p:sldId id="265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3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C89064D-A8E5-48E3-B703-B9F977BE9ED0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82A98F-AA15-4CB2-8DE6-C312DD95A97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9064D-A8E5-48E3-B703-B9F977BE9ED0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2A98F-AA15-4CB2-8DE6-C312DD95A9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BC89064D-A8E5-48E3-B703-B9F977BE9ED0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382A98F-AA15-4CB2-8DE6-C312DD95A97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9064D-A8E5-48E3-B703-B9F977BE9ED0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82A98F-AA15-4CB2-8DE6-C312DD95A97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9064D-A8E5-48E3-B703-B9F977BE9ED0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382A98F-AA15-4CB2-8DE6-C312DD95A97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C89064D-A8E5-48E3-B703-B9F977BE9ED0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82A98F-AA15-4CB2-8DE6-C312DD95A97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BC89064D-A8E5-48E3-B703-B9F977BE9ED0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382A98F-AA15-4CB2-8DE6-C312DD95A97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9064D-A8E5-48E3-B703-B9F977BE9ED0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82A98F-AA15-4CB2-8DE6-C312DD95A9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9064D-A8E5-48E3-B703-B9F977BE9ED0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82A98F-AA15-4CB2-8DE6-C312DD95A97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9064D-A8E5-48E3-B703-B9F977BE9ED0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382A98F-AA15-4CB2-8DE6-C312DD95A97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C89064D-A8E5-48E3-B703-B9F977BE9ED0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382A98F-AA15-4CB2-8DE6-C312DD95A97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C89064D-A8E5-48E3-B703-B9F977BE9ED0}" type="datetimeFigureOut">
              <a:rPr lang="en-US" smtClean="0"/>
              <a:t>4/23/2008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382A98F-AA15-4CB2-8DE6-C312DD95A97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entrez/query.fcgi?cmd=Retrieve&amp;db=pubmed&amp;dopt=Abstract&amp;list_uids=15875027" TargetMode="External"/><Relationship Id="rId2" Type="http://schemas.openxmlformats.org/officeDocument/2006/relationships/hyperlink" Target="http://dx.doi.org/10.1038/nature03508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hubmed.org/display.cgi?uids=15875027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 synthetic Gene-metabolic Oscillator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Reviewed by </a:t>
            </a:r>
            <a:r>
              <a:rPr lang="en-US" dirty="0" err="1" smtClean="0"/>
              <a:t>Fei</a:t>
            </a:r>
            <a:r>
              <a:rPr lang="en-US" dirty="0" smtClean="0"/>
              <a:t> Chen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Successful demonstration of metabolic regulation of oscillatory circuit. </a:t>
            </a:r>
          </a:p>
          <a:p>
            <a:r>
              <a:rPr lang="en-US" dirty="0" smtClean="0"/>
              <a:t>Oscillation is generated by input of metabolic flux. (Acetyl </a:t>
            </a:r>
            <a:r>
              <a:rPr lang="en-US" dirty="0" err="1" smtClean="0"/>
              <a:t>CoA</a:t>
            </a:r>
            <a:r>
              <a:rPr lang="en-US" dirty="0" smtClean="0"/>
              <a:t>).</a:t>
            </a:r>
          </a:p>
          <a:p>
            <a:r>
              <a:rPr lang="en-US" dirty="0" smtClean="0"/>
              <a:t>High concentrations of acetate suppresses oscillation.  Maintains concentration of acetyl phosphate higher than dynamic range of promoter response. </a:t>
            </a:r>
          </a:p>
          <a:p>
            <a:pPr lvl="1"/>
            <a:r>
              <a:rPr lang="en-US" dirty="0" smtClean="0"/>
              <a:t>Accumulation of acetate produced by cell will move cell out of oscillatory cycle. </a:t>
            </a:r>
          </a:p>
          <a:p>
            <a:r>
              <a:rPr lang="en-US" dirty="0" smtClean="0"/>
              <a:t>Intrinsic noise could explain observed experimental variations. (Amplitude of Oscillator) </a:t>
            </a:r>
          </a:p>
          <a:p>
            <a:pPr lvl="1"/>
            <a:r>
              <a:rPr lang="en-US" dirty="0" smtClean="0"/>
              <a:t>Uncorrelated with cell division, suggests noise is entirely from gene expression.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All figures and pictures taken from:</a:t>
            </a:r>
            <a:r>
              <a:rPr lang="en-US" dirty="0" smtClean="0"/>
              <a:t> </a:t>
            </a:r>
            <a:r>
              <a:rPr lang="en-US" dirty="0" smtClean="0">
                <a:hlinkClick r:id="rId2" tooltip="View or buy article from publisher"/>
              </a:rPr>
              <a:t>Fung E, Wong WW, </a:t>
            </a:r>
            <a:r>
              <a:rPr lang="en-US" dirty="0" err="1" smtClean="0">
                <a:hlinkClick r:id="rId2" tooltip="View or buy article from publisher"/>
              </a:rPr>
              <a:t>Suen</a:t>
            </a:r>
            <a:r>
              <a:rPr lang="en-US" dirty="0" smtClean="0">
                <a:hlinkClick r:id="rId2" tooltip="View or buy article from publisher"/>
              </a:rPr>
              <a:t> JK, </a:t>
            </a:r>
            <a:r>
              <a:rPr lang="en-US" dirty="0" err="1" smtClean="0">
                <a:hlinkClick r:id="rId2" tooltip="View or buy article from publisher"/>
              </a:rPr>
              <a:t>Bulter</a:t>
            </a:r>
            <a:r>
              <a:rPr lang="en-US" dirty="0" smtClean="0">
                <a:hlinkClick r:id="rId2" tooltip="View or buy article from publisher"/>
              </a:rPr>
              <a:t> T, Lee SG, and Liao JC. </a:t>
            </a:r>
            <a:r>
              <a:rPr lang="en-US" i="1" dirty="0" smtClean="0">
                <a:hlinkClick r:id="rId2" tooltip="View or buy article from publisher"/>
              </a:rPr>
              <a:t>A synthetic gene-metabolic oscillator.</a:t>
            </a:r>
            <a:r>
              <a:rPr lang="en-US" dirty="0" smtClean="0">
                <a:hlinkClick r:id="rId2" tooltip="View or buy article from publisher"/>
              </a:rPr>
              <a:t> Nature 2005 May 5; 435(7038) 118-22.</a:t>
            </a:r>
            <a:r>
              <a:rPr lang="en-US" dirty="0" smtClean="0"/>
              <a:t> doi:10.1038/nature03508 pmid:15875027. </a:t>
            </a:r>
            <a:r>
              <a:rPr lang="en-US" dirty="0" err="1" smtClean="0">
                <a:hlinkClick r:id="rId3" tooltip="PMID 15875027"/>
              </a:rPr>
              <a:t>PubMed</a:t>
            </a:r>
            <a:r>
              <a:rPr lang="en-US" dirty="0" smtClean="0"/>
              <a:t> </a:t>
            </a:r>
            <a:r>
              <a:rPr lang="en-US" dirty="0" err="1" smtClean="0">
                <a:hlinkClick r:id="rId4" tooltip="PMID 15875027"/>
              </a:rPr>
              <a:t>HubMed</a:t>
            </a:r>
            <a:r>
              <a:rPr lang="en-US" dirty="0" smtClean="0"/>
              <a:t> [</a:t>
            </a:r>
            <a:r>
              <a:rPr lang="en-US" dirty="0" err="1" smtClean="0"/>
              <a:t>metabolator</a:t>
            </a:r>
            <a:r>
              <a:rPr lang="en-US" smtClean="0"/>
              <a:t>] </a:t>
            </a: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Autonomous oscillations in gene expression are found in metabolic, cardiac, and neuronal systems.</a:t>
            </a:r>
          </a:p>
          <a:p>
            <a:r>
              <a:rPr lang="en-US" dirty="0" smtClean="0"/>
              <a:t>Such oscillators have important biological roles, as well as very interesting dynamics.</a:t>
            </a:r>
          </a:p>
          <a:p>
            <a:r>
              <a:rPr lang="en-US" dirty="0" smtClean="0"/>
              <a:t>Integration of oscillatory regulation with metabolism is a key aspect of natural oscillators.</a:t>
            </a:r>
          </a:p>
          <a:p>
            <a:r>
              <a:rPr lang="en-US" dirty="0" smtClean="0"/>
              <a:t>Replication of such oscillatory networks could be very useful for a range of synthetic biology applications.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Main goal: Construction of an metabolically controlled oscillatory circuit.</a:t>
            </a:r>
          </a:p>
          <a:p>
            <a:r>
              <a:rPr lang="en-US" dirty="0" smtClean="0"/>
              <a:t>Conceptual Design: Two inter-converting metabolite pools, catalyzed by two enzymes. </a:t>
            </a:r>
          </a:p>
          <a:p>
            <a:r>
              <a:rPr lang="en-US" dirty="0" smtClean="0"/>
              <a:t>Uses metabolic flux as a control factor in system-wide oscillation.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Oscillatory Dynamics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581856"/>
            <a:ext cx="5105400" cy="5199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876800" y="1600200"/>
            <a:ext cx="3962400" cy="5105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Two metabolite pools (M1, M2), catalyzed by two enzymes (E1, E2).</a:t>
            </a:r>
          </a:p>
          <a:p>
            <a:r>
              <a:rPr lang="en-US" dirty="0" smtClean="0"/>
              <a:t>E1 negatively regulated by M2, and  E2 positively regulated by M2.</a:t>
            </a:r>
          </a:p>
          <a:p>
            <a:r>
              <a:rPr lang="en-US" dirty="0" smtClean="0"/>
              <a:t>If input flux is low, M2 does not accumulate sufficiently fast to cause a large swing in gene expression; steady state can be reached. </a:t>
            </a:r>
          </a:p>
          <a:p>
            <a:r>
              <a:rPr lang="en-US" dirty="0" smtClean="0"/>
              <a:t>Metabolic physiology —›  gene expression cycle.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0" y="1600200"/>
            <a:ext cx="4956048" cy="50292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The system uses the acetate pathway in </a:t>
            </a:r>
            <a:r>
              <a:rPr lang="en-US" i="1" dirty="0" smtClean="0"/>
              <a:t>E. Coli. </a:t>
            </a:r>
            <a:r>
              <a:rPr lang="en-US" dirty="0" smtClean="0"/>
              <a:t> </a:t>
            </a:r>
          </a:p>
          <a:p>
            <a:r>
              <a:rPr lang="en-US" dirty="0" smtClean="0"/>
              <a:t>Acetyl </a:t>
            </a:r>
            <a:r>
              <a:rPr lang="en-US" dirty="0" err="1" smtClean="0"/>
              <a:t>CoA</a:t>
            </a:r>
            <a:r>
              <a:rPr lang="en-US" dirty="0" smtClean="0"/>
              <a:t> is M1, Acetyl Phosphate (</a:t>
            </a:r>
            <a:r>
              <a:rPr lang="en-US" dirty="0" err="1" smtClean="0"/>
              <a:t>AcP</a:t>
            </a:r>
            <a:r>
              <a:rPr lang="en-US" dirty="0" smtClean="0"/>
              <a:t>) is M2. </a:t>
            </a:r>
          </a:p>
          <a:p>
            <a:r>
              <a:rPr lang="en-US" dirty="0" smtClean="0"/>
              <a:t>Acetyl  </a:t>
            </a:r>
            <a:r>
              <a:rPr lang="en-US" dirty="0" err="1" smtClean="0"/>
              <a:t>CoA</a:t>
            </a:r>
            <a:r>
              <a:rPr lang="en-US" dirty="0" smtClean="0"/>
              <a:t> is converted to </a:t>
            </a:r>
            <a:r>
              <a:rPr lang="en-US" dirty="0" err="1" smtClean="0"/>
              <a:t>AcP</a:t>
            </a:r>
            <a:r>
              <a:rPr lang="en-US" dirty="0" smtClean="0"/>
              <a:t> by Phosphate </a:t>
            </a:r>
            <a:r>
              <a:rPr lang="en-US" dirty="0" err="1" smtClean="0"/>
              <a:t>Acetyltransferase</a:t>
            </a:r>
            <a:r>
              <a:rPr lang="en-US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Pta</a:t>
            </a:r>
            <a:r>
              <a:rPr lang="en-US" dirty="0" smtClean="0"/>
              <a:t>) (E1).</a:t>
            </a:r>
          </a:p>
          <a:p>
            <a:r>
              <a:rPr lang="en-US" dirty="0" smtClean="0"/>
              <a:t>Enzyme acetyl-</a:t>
            </a:r>
            <a:r>
              <a:rPr lang="en-US" dirty="0" err="1" smtClean="0"/>
              <a:t>CoA</a:t>
            </a:r>
            <a:r>
              <a:rPr lang="en-US" dirty="0" smtClean="0"/>
              <a:t> </a:t>
            </a:r>
            <a:r>
              <a:rPr lang="en-US" dirty="0" err="1" smtClean="0"/>
              <a:t>Synthase</a:t>
            </a:r>
            <a:r>
              <a:rPr lang="en-US" dirty="0" smtClean="0"/>
              <a:t> (</a:t>
            </a:r>
            <a:r>
              <a:rPr lang="en-US" dirty="0" err="1" smtClean="0"/>
              <a:t>AcS</a:t>
            </a:r>
            <a:r>
              <a:rPr lang="en-US" dirty="0" smtClean="0"/>
              <a:t>) is induced in the presence of Acetate.  (E2)</a:t>
            </a:r>
          </a:p>
          <a:p>
            <a:r>
              <a:rPr lang="en-US" dirty="0" err="1" smtClean="0"/>
              <a:t>AcP</a:t>
            </a:r>
            <a:r>
              <a:rPr lang="en-US" dirty="0" smtClean="0"/>
              <a:t> in M2 is the signaling molecule.  Activates </a:t>
            </a:r>
            <a:r>
              <a:rPr lang="en-US" i="1" dirty="0" smtClean="0"/>
              <a:t>glnAp2</a:t>
            </a:r>
            <a:r>
              <a:rPr lang="en-US" dirty="0" smtClean="0"/>
              <a:t> promoter. </a:t>
            </a:r>
          </a:p>
          <a:p>
            <a:r>
              <a:rPr lang="en-US" i="1" dirty="0" smtClean="0"/>
              <a:t>glnAp2 </a:t>
            </a:r>
            <a:r>
              <a:rPr lang="en-US" dirty="0" smtClean="0"/>
              <a:t>controls expression of </a:t>
            </a:r>
            <a:r>
              <a:rPr lang="en-US" i="1" dirty="0" err="1" smtClean="0"/>
              <a:t>AcS</a:t>
            </a:r>
            <a:r>
              <a:rPr lang="en-US" i="1" dirty="0" smtClean="0"/>
              <a:t>, </a:t>
            </a:r>
            <a:r>
              <a:rPr lang="en-US" dirty="0" smtClean="0"/>
              <a:t> also produces </a:t>
            </a:r>
            <a:r>
              <a:rPr lang="en-US" i="1" dirty="0" err="1" smtClean="0"/>
              <a:t>lacI</a:t>
            </a:r>
            <a:r>
              <a:rPr lang="en-US" i="1" dirty="0" smtClean="0"/>
              <a:t> repressor.</a:t>
            </a:r>
            <a:r>
              <a:rPr lang="en-US" dirty="0" smtClean="0"/>
              <a:t> This represses the </a:t>
            </a:r>
            <a:r>
              <a:rPr lang="en-US" dirty="0" err="1" smtClean="0"/>
              <a:t>Pta</a:t>
            </a:r>
            <a:r>
              <a:rPr lang="en-US" dirty="0" smtClean="0"/>
              <a:t> gene. </a:t>
            </a:r>
          </a:p>
          <a:p>
            <a:r>
              <a:rPr lang="en-US" dirty="0" smtClean="0"/>
              <a:t>Obtain same network as our model. 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057400"/>
            <a:ext cx="3362325" cy="3667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Characterization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Characterization via GFP </a:t>
            </a:r>
            <a:r>
              <a:rPr lang="en-US" dirty="0" err="1" smtClean="0"/>
              <a:t>ligated</a:t>
            </a:r>
            <a:r>
              <a:rPr lang="en-US" dirty="0" smtClean="0"/>
              <a:t> downstream of a plasmid born </a:t>
            </a:r>
            <a:r>
              <a:rPr lang="en-US" dirty="0" err="1" smtClean="0"/>
              <a:t>LacI</a:t>
            </a:r>
            <a:r>
              <a:rPr lang="en-US" dirty="0" smtClean="0"/>
              <a:t>-repressible </a:t>
            </a:r>
            <a:r>
              <a:rPr lang="en-US" i="1" dirty="0" err="1" smtClean="0"/>
              <a:t>tac</a:t>
            </a:r>
            <a:r>
              <a:rPr lang="en-US" dirty="0" smtClean="0"/>
              <a:t> promoter. </a:t>
            </a:r>
          </a:p>
          <a:p>
            <a:r>
              <a:rPr lang="en-US" dirty="0" err="1" smtClean="0"/>
              <a:t>Acs</a:t>
            </a:r>
            <a:r>
              <a:rPr lang="en-US" dirty="0" smtClean="0"/>
              <a:t>, </a:t>
            </a:r>
            <a:r>
              <a:rPr lang="en-US" dirty="0" err="1" smtClean="0"/>
              <a:t>LacI</a:t>
            </a:r>
            <a:r>
              <a:rPr lang="en-US" dirty="0" smtClean="0"/>
              <a:t>, </a:t>
            </a:r>
            <a:r>
              <a:rPr lang="en-US" dirty="0" err="1" smtClean="0"/>
              <a:t>Pta</a:t>
            </a:r>
            <a:r>
              <a:rPr lang="en-US" dirty="0" smtClean="0"/>
              <a:t>, and the GFP were all fused with a  degradation tag. </a:t>
            </a:r>
          </a:p>
          <a:p>
            <a:r>
              <a:rPr lang="en-US" dirty="0" smtClean="0"/>
              <a:t>Oscillation behavior was shown to be insensitive to degradation of GFP. GFP reporter is indicative of the dynamics of the system. </a:t>
            </a:r>
          </a:p>
          <a:p>
            <a:r>
              <a:rPr lang="en-US" dirty="0" smtClean="0"/>
              <a:t>Characterized system parameters with computational models.</a:t>
            </a:r>
          </a:p>
          <a:p>
            <a:r>
              <a:rPr lang="en-US" dirty="0" smtClean="0"/>
              <a:t>Verified computational model through system influx variation.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3820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Results: Computational Characterization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600200"/>
            <a:ext cx="8229600" cy="4680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1582766"/>
            <a:ext cx="8839201" cy="45894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</a:t>
            </a:r>
            <a:r>
              <a:rPr lang="en-US" dirty="0" err="1" smtClean="0"/>
              <a:t>Flourescence</a:t>
            </a:r>
            <a:r>
              <a:rPr lang="en-US" dirty="0" smtClean="0"/>
              <a:t> Microscopy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0" y="1676400"/>
            <a:ext cx="4343400" cy="14478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Periodic oscillations observed</a:t>
            </a:r>
          </a:p>
          <a:p>
            <a:r>
              <a:rPr lang="en-US" sz="2000" dirty="0" smtClean="0"/>
              <a:t>Period: 45 min ± 10 min</a:t>
            </a:r>
          </a:p>
          <a:p>
            <a:r>
              <a:rPr lang="en-US" sz="2000" dirty="0" smtClean="0"/>
              <a:t>Amplitude of oscillations vary</a:t>
            </a:r>
            <a:endParaRPr lang="en-US" sz="2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0" y="5257800"/>
            <a:ext cx="4343400" cy="16002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Daughter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cells show uneven fluorescence.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r>
              <a:rPr lang="en-US" sz="2000" dirty="0" smtClean="0"/>
              <a:t>Comparison between sibling cells show skipped or delayed peaks. 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43165"/>
            <a:ext cx="8534400" cy="53148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Results: Flux Sensitive Oscillation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sz="quarter" idx="1"/>
          </p:nvPr>
        </p:nvSpPr>
        <p:spPr>
          <a:xfrm>
            <a:off x="4800600" y="5257800"/>
            <a:ext cx="3962400" cy="16002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Flux directly correlated to oscillation period.</a:t>
            </a:r>
          </a:p>
          <a:p>
            <a:r>
              <a:rPr lang="en-US" sz="2000" dirty="0" smtClean="0"/>
              <a:t>High levels of external acetate suppressed oscillation.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971</TotalTime>
  <Words>526</Words>
  <Application>Microsoft Office PowerPoint</Application>
  <PresentationFormat>On-screen Show (4:3)</PresentationFormat>
  <Paragraphs>49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Median</vt:lpstr>
      <vt:lpstr>A synthetic Gene-metabolic Oscillator</vt:lpstr>
      <vt:lpstr>Background</vt:lpstr>
      <vt:lpstr>System Goals</vt:lpstr>
      <vt:lpstr>Oscillatory Dynamics</vt:lpstr>
      <vt:lpstr>Implementation</vt:lpstr>
      <vt:lpstr>Characterization</vt:lpstr>
      <vt:lpstr>Results: Computational Characterization</vt:lpstr>
      <vt:lpstr>Results: Flourescence Microscopy </vt:lpstr>
      <vt:lpstr>Results: Flux Sensitive Oscillation</vt:lpstr>
      <vt:lpstr>Discussion</vt:lpstr>
      <vt:lpstr>References:</vt:lpstr>
    </vt:vector>
  </TitlesOfParts>
  <Company>Sony Electronics,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synthetic Gene-metabolic Oscillator</dc:title>
  <dc:creator>Fei Chen</dc:creator>
  <cp:lastModifiedBy>Fei Chen</cp:lastModifiedBy>
  <cp:revision>73</cp:revision>
  <dcterms:created xsi:type="dcterms:W3CDTF">2008-04-23T12:03:06Z</dcterms:created>
  <dcterms:modified xsi:type="dcterms:W3CDTF">2008-04-24T04:14:55Z</dcterms:modified>
</cp:coreProperties>
</file>